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charts/chart2.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embeddings/oleObject1.bin" ContentType="application/vnd.openxmlformats-officedocument.oleObject"/>
  <Override PartName="/ppt/notesSlides/notesSlide17.xml" ContentType="application/vnd.openxmlformats-officedocument.presentationml.notesSlide+xml"/>
  <Override PartName="/ppt/embeddings/oleObject2.bin" ContentType="application/vnd.openxmlformats-officedocument.oleObject"/>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Lst>
  <p:notesMasterIdLst>
    <p:notesMasterId r:id="rId73"/>
  </p:notesMasterIdLst>
  <p:sldIdLst>
    <p:sldId id="256" r:id="rId7"/>
    <p:sldId id="321" r:id="rId8"/>
    <p:sldId id="262" r:id="rId9"/>
    <p:sldId id="261" r:id="rId10"/>
    <p:sldId id="299" r:id="rId11"/>
    <p:sldId id="300" r:id="rId12"/>
    <p:sldId id="314" r:id="rId13"/>
    <p:sldId id="313"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264" r:id="rId27"/>
    <p:sldId id="265" r:id="rId28"/>
    <p:sldId id="320" r:id="rId29"/>
    <p:sldId id="263" r:id="rId30"/>
    <p:sldId id="268" r:id="rId31"/>
    <p:sldId id="269" r:id="rId32"/>
    <p:sldId id="336" r:id="rId33"/>
    <p:sldId id="337" r:id="rId34"/>
    <p:sldId id="338"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282" r:id="rId50"/>
    <p:sldId id="287" r:id="rId51"/>
    <p:sldId id="289" r:id="rId52"/>
    <p:sldId id="290" r:id="rId53"/>
    <p:sldId id="288" r:id="rId54"/>
    <p:sldId id="339" r:id="rId55"/>
    <p:sldId id="292" r:id="rId56"/>
    <p:sldId id="293" r:id="rId57"/>
    <p:sldId id="294" r:id="rId58"/>
    <p:sldId id="345" r:id="rId59"/>
    <p:sldId id="340" r:id="rId60"/>
    <p:sldId id="341" r:id="rId61"/>
    <p:sldId id="342" r:id="rId62"/>
    <p:sldId id="343" r:id="rId63"/>
    <p:sldId id="344" r:id="rId64"/>
    <p:sldId id="297" r:id="rId65"/>
    <p:sldId id="298" r:id="rId66"/>
    <p:sldId id="260" r:id="rId67"/>
    <p:sldId id="316" r:id="rId68"/>
    <p:sldId id="315" r:id="rId69"/>
    <p:sldId id="317" r:id="rId70"/>
    <p:sldId id="318" r:id="rId71"/>
    <p:sldId id="319" r:id="rId7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ward Arcuri" initials="EA" lastIdx="1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187"/>
    <a:srgbClr val="93001C"/>
    <a:srgbClr val="2B6A24"/>
    <a:srgbClr val="292929"/>
    <a:srgbClr val="66FF33"/>
    <a:srgbClr val="808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5" autoAdjust="0"/>
    <p:restoredTop sz="94660"/>
  </p:normalViewPr>
  <p:slideViewPr>
    <p:cSldViewPr>
      <p:cViewPr varScale="1">
        <p:scale>
          <a:sx n="79" d="100"/>
          <a:sy n="79" d="100"/>
        </p:scale>
        <p:origin x="-96" y="-808"/>
      </p:cViewPr>
      <p:guideLst>
        <p:guide orient="horz" pos="2160"/>
        <p:guide pos="2880"/>
      </p:guideLst>
    </p:cSldViewPr>
  </p:slideViewPr>
  <p:notesTextViewPr>
    <p:cViewPr>
      <p:scale>
        <a:sx n="1" d="1"/>
        <a:sy n="1" d="1"/>
      </p:scale>
      <p:origin x="0" y="0"/>
    </p:cViewPr>
  </p:notesTextViewPr>
  <p:sorterViewPr>
    <p:cViewPr>
      <p:scale>
        <a:sx n="33" d="100"/>
        <a:sy n="33"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slideMaster" Target="slideMasters/slide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73" Type="http://schemas.openxmlformats.org/officeDocument/2006/relationships/notesMaster" Target="notesMasters/notesMaster1.xml"/><Relationship Id="rId74" Type="http://schemas.openxmlformats.org/officeDocument/2006/relationships/printerSettings" Target="printerSettings/printerSettings1.bin"/><Relationship Id="rId75" Type="http://schemas.openxmlformats.org/officeDocument/2006/relationships/commentAuthors" Target="commentAuthors.xml"/><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4267198404786"/>
          <c:y val="0.0752895752895753"/>
          <c:w val="0.475573280159521"/>
          <c:h val="0.920849420849421"/>
        </c:manualLayout>
      </c:layout>
      <c:pieChart>
        <c:varyColors val="1"/>
        <c:ser>
          <c:idx val="0"/>
          <c:order val="0"/>
          <c:tx>
            <c:strRef>
              <c:f>Sheet1!$A$2</c:f>
              <c:strCache>
                <c:ptCount val="1"/>
                <c:pt idx="0">
                  <c:v>Bar 1</c:v>
                </c:pt>
              </c:strCache>
            </c:strRef>
          </c:tx>
          <c:spPr>
            <a:solidFill>
              <a:schemeClr val="accent1"/>
            </a:solidFill>
            <a:ln w="41560">
              <a:solidFill>
                <a:srgbClr val="C0C0C0"/>
              </a:solidFill>
              <a:prstDash val="solid"/>
            </a:ln>
          </c:spPr>
          <c:dPt>
            <c:idx val="0"/>
            <c:bubble3D val="0"/>
            <c:spPr>
              <a:gradFill rotWithShape="0">
                <a:gsLst>
                  <a:gs pos="0">
                    <a:srgbClr xmlns:mc="http://schemas.openxmlformats.org/markup-compatibility/2006" xmlns:a14="http://schemas.microsoft.com/office/drawing/2010/main" val="0B4599" mc:Ignorable="a14" a14:legacySpreadsheetColorIndex="24"/>
                  </a:gs>
                  <a:gs pos="100000">
                    <a:srgbClr xmlns:mc="http://schemas.openxmlformats.org/markup-compatibility/2006" xmlns:a14="http://schemas.microsoft.com/office/drawing/2010/main" val="010101" mc:Ignorable="a14" a14:legacySpreadsheetColorIndex="24">
                      <a:gamma/>
                      <a:shade val="66275"/>
                      <a:invGamma/>
                    </a:srgbClr>
                  </a:gs>
                </a:gsLst>
                <a:lin ang="5400000" scaled="1"/>
              </a:gradFill>
              <a:ln w="27707">
                <a:solidFill>
                  <a:srgbClr val="C0C0C0"/>
                </a:solidFill>
                <a:prstDash val="solid"/>
              </a:ln>
            </c:spPr>
          </c:dPt>
          <c:dPt>
            <c:idx val="1"/>
            <c:bubble3D val="0"/>
            <c:spPr>
              <a:gradFill rotWithShape="0">
                <a:gsLst>
                  <a:gs pos="0">
                    <a:srgbClr xmlns:mc="http://schemas.openxmlformats.org/markup-compatibility/2006" xmlns:a14="http://schemas.microsoft.com/office/drawing/2010/main" val="B40023" mc:Ignorable="a14" a14:legacySpreadsheetColorIndex="25"/>
                  </a:gs>
                  <a:gs pos="100000">
                    <a:srgbClr xmlns:mc="http://schemas.openxmlformats.org/markup-compatibility/2006" xmlns:a14="http://schemas.microsoft.com/office/drawing/2010/main" val="010001" mc:Ignorable="a14" a14:legacySpreadsheetColorIndex="25">
                      <a:gamma/>
                      <a:shade val="66275"/>
                      <a:invGamma/>
                    </a:srgbClr>
                  </a:gs>
                </a:gsLst>
                <a:lin ang="5400000" scaled="1"/>
              </a:gradFill>
              <a:ln w="27707">
                <a:solidFill>
                  <a:srgbClr val="C0C0C0"/>
                </a:solidFill>
                <a:prstDash val="solid"/>
              </a:ln>
            </c:spPr>
          </c:dPt>
          <c:dPt>
            <c:idx val="2"/>
            <c:bubble3D val="0"/>
            <c:spPr>
              <a:gradFill rotWithShape="0">
                <a:gsLst>
                  <a:gs pos="0">
                    <a:srgbClr xmlns:mc="http://schemas.openxmlformats.org/markup-compatibility/2006" xmlns:a14="http://schemas.microsoft.com/office/drawing/2010/main" val="000202" mc:Ignorable="a14" a14:legacySpreadsheetColorIndex="26">
                      <a:gamma/>
                      <a:shade val="76078"/>
                      <a:invGamma/>
                    </a:srgbClr>
                  </a:gs>
                  <a:gs pos="100000">
                    <a:srgbClr xmlns:mc="http://schemas.openxmlformats.org/markup-compatibility/2006" xmlns:a14="http://schemas.microsoft.com/office/drawing/2010/main" val="006FBA" mc:Ignorable="a14" a14:legacySpreadsheetColorIndex="26"/>
                  </a:gs>
                </a:gsLst>
                <a:lin ang="5400000" scaled="1"/>
              </a:gradFill>
              <a:ln w="27707">
                <a:solidFill>
                  <a:srgbClr val="C0C0C0"/>
                </a:solidFill>
                <a:prstDash val="solid"/>
              </a:ln>
            </c:spPr>
          </c:dPt>
          <c:dPt>
            <c:idx val="3"/>
            <c:bubble3D val="0"/>
            <c:spPr>
              <a:gradFill rotWithShape="0">
                <a:gsLst>
                  <a:gs pos="0">
                    <a:srgbClr xmlns:mc="http://schemas.openxmlformats.org/markup-compatibility/2006" xmlns:a14="http://schemas.microsoft.com/office/drawing/2010/main" val="3F9C35" mc:Ignorable="a14" a14:legacySpreadsheetColorIndex="27"/>
                  </a:gs>
                  <a:gs pos="100000">
                    <a:srgbClr xmlns:mc="http://schemas.openxmlformats.org/markup-compatibility/2006" xmlns:a14="http://schemas.microsoft.com/office/drawing/2010/main" val="010101" mc:Ignorable="a14" a14:legacySpreadsheetColorIndex="27">
                      <a:gamma/>
                      <a:shade val="66275"/>
                      <a:invGamma/>
                    </a:srgbClr>
                  </a:gs>
                </a:gsLst>
                <a:lin ang="5400000" scaled="1"/>
              </a:gradFill>
              <a:ln w="27707">
                <a:solidFill>
                  <a:srgbClr val="C0C0C0"/>
                </a:solidFill>
                <a:prstDash val="solid"/>
              </a:ln>
            </c:spPr>
          </c:dPt>
          <c:cat>
            <c:strRef>
              <c:f>Sheet1!$B$1:$E$1</c:f>
              <c:strCache>
                <c:ptCount val="4"/>
                <c:pt idx="0">
                  <c:v>XX%</c:v>
                </c:pt>
                <c:pt idx="1">
                  <c:v>XX%</c:v>
                </c:pt>
                <c:pt idx="2">
                  <c:v>XX%</c:v>
                </c:pt>
                <c:pt idx="3">
                  <c:v>XX%</c:v>
                </c:pt>
              </c:strCache>
            </c:strRef>
          </c:cat>
          <c:val>
            <c:numRef>
              <c:f>Sheet1!$B$2:$E$2</c:f>
              <c:numCache>
                <c:formatCode>General</c:formatCode>
                <c:ptCount val="4"/>
                <c:pt idx="0">
                  <c:v>0.0</c:v>
                </c:pt>
                <c:pt idx="1">
                  <c:v>20.0</c:v>
                </c:pt>
                <c:pt idx="2">
                  <c:v>70.0</c:v>
                </c:pt>
                <c:pt idx="3">
                  <c:v>10.0</c:v>
                </c:pt>
              </c:numCache>
            </c:numRef>
          </c:val>
        </c:ser>
        <c:ser>
          <c:idx val="3"/>
          <c:order val="1"/>
          <c:tx>
            <c:strRef>
              <c:f>Sheet1!$A$3</c:f>
              <c:strCache>
                <c:ptCount val="1"/>
                <c:pt idx="0">
                  <c:v>Bar 4</c:v>
                </c:pt>
              </c:strCache>
            </c:strRef>
          </c:tx>
          <c:spPr>
            <a:solidFill>
              <a:schemeClr val="folHlink"/>
            </a:solidFill>
            <a:ln w="13853">
              <a:solidFill>
                <a:schemeClr val="tx1"/>
              </a:solidFill>
              <a:prstDash val="solid"/>
            </a:ln>
          </c:spPr>
          <c:dPt>
            <c:idx val="0"/>
            <c:bubble3D val="0"/>
            <c:spPr>
              <a:solidFill>
                <a:schemeClr val="accent1"/>
              </a:solidFill>
              <a:ln w="13853">
                <a:solidFill>
                  <a:schemeClr val="tx1"/>
                </a:solidFill>
                <a:prstDash val="solid"/>
              </a:ln>
            </c:spPr>
          </c:dPt>
          <c:dPt>
            <c:idx val="1"/>
            <c:bubble3D val="0"/>
            <c:spPr>
              <a:solidFill>
                <a:schemeClr val="accent2"/>
              </a:solidFill>
              <a:ln w="13853">
                <a:solidFill>
                  <a:schemeClr val="tx1"/>
                </a:solidFill>
                <a:prstDash val="solid"/>
              </a:ln>
            </c:spPr>
          </c:dPt>
          <c:dPt>
            <c:idx val="2"/>
            <c:bubble3D val="0"/>
            <c:spPr>
              <a:solidFill>
                <a:schemeClr val="hlink"/>
              </a:solidFill>
              <a:ln w="13853">
                <a:solidFill>
                  <a:schemeClr val="tx1"/>
                </a:solidFill>
                <a:prstDash val="solid"/>
              </a:ln>
            </c:spPr>
          </c:dPt>
          <c:dPt>
            <c:idx val="3"/>
            <c:bubble3D val="0"/>
          </c:dPt>
          <c:cat>
            <c:strRef>
              <c:f>Sheet1!$B$1:$E$1</c:f>
              <c:strCache>
                <c:ptCount val="4"/>
                <c:pt idx="0">
                  <c:v>XX%</c:v>
                </c:pt>
                <c:pt idx="1">
                  <c:v>XX%</c:v>
                </c:pt>
                <c:pt idx="2">
                  <c:v>XX%</c:v>
                </c:pt>
                <c:pt idx="3">
                  <c:v>XX%</c:v>
                </c:pt>
              </c:strCache>
            </c:strRef>
          </c:cat>
          <c:val>
            <c:numRef>
              <c:f>Sheet1!$B$3:$E$3</c:f>
              <c:numCache>
                <c:formatCode>General</c:formatCode>
                <c:ptCount val="4"/>
                <c:pt idx="0">
                  <c:v>32.0</c:v>
                </c:pt>
                <c:pt idx="1">
                  <c:v>39.0</c:v>
                </c:pt>
                <c:pt idx="2">
                  <c:v>28.0</c:v>
                </c:pt>
                <c:pt idx="3">
                  <c:v>25.0</c:v>
                </c:pt>
              </c:numCache>
            </c:numRef>
          </c:val>
        </c:ser>
        <c:dLbls>
          <c:showLegendKey val="0"/>
          <c:showVal val="0"/>
          <c:showCatName val="0"/>
          <c:showSerName val="0"/>
          <c:showPercent val="0"/>
          <c:showBubbleSize val="0"/>
          <c:showLeaderLines val="1"/>
        </c:dLbls>
        <c:firstSliceAng val="0"/>
      </c:pieChart>
      <c:spPr>
        <a:noFill/>
        <a:ln w="27707">
          <a:noFill/>
        </a:ln>
      </c:spPr>
    </c:plotArea>
    <c:plotVisOnly val="1"/>
    <c:dispBlanksAs val="zero"/>
    <c:showDLblsOverMax val="0"/>
  </c:chart>
  <c:spPr>
    <a:noFill/>
    <a:ln>
      <a:noFill/>
    </a:ln>
  </c:spPr>
  <c:txPr>
    <a:bodyPr/>
    <a:lstStyle/>
    <a:p>
      <a:pPr>
        <a:defRPr sz="873" b="1" i="0" u="none" strike="noStrike" baseline="0">
          <a:solidFill>
            <a:schemeClr val="tx1"/>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4267198404786"/>
          <c:y val="0.0752895752895753"/>
          <c:w val="0.475573280159521"/>
          <c:h val="0.920849420849421"/>
        </c:manualLayout>
      </c:layout>
      <c:pieChart>
        <c:varyColors val="1"/>
        <c:ser>
          <c:idx val="0"/>
          <c:order val="0"/>
          <c:tx>
            <c:strRef>
              <c:f>Sheet1!$A$2</c:f>
              <c:strCache>
                <c:ptCount val="1"/>
                <c:pt idx="0">
                  <c:v>Bar 1</c:v>
                </c:pt>
              </c:strCache>
            </c:strRef>
          </c:tx>
          <c:spPr>
            <a:solidFill>
              <a:schemeClr val="accent1"/>
            </a:solidFill>
            <a:ln w="41560">
              <a:solidFill>
                <a:srgbClr val="C0C0C0"/>
              </a:solidFill>
              <a:prstDash val="solid"/>
            </a:ln>
          </c:spPr>
          <c:dPt>
            <c:idx val="0"/>
            <c:bubble3D val="0"/>
            <c:spPr>
              <a:gradFill rotWithShape="0">
                <a:gsLst>
                  <a:gs pos="0">
                    <a:srgbClr xmlns:mc="http://schemas.openxmlformats.org/markup-compatibility/2006" xmlns:a14="http://schemas.microsoft.com/office/drawing/2010/main" val="0B4599" mc:Ignorable="a14" a14:legacySpreadsheetColorIndex="24"/>
                  </a:gs>
                  <a:gs pos="100000">
                    <a:srgbClr xmlns:mc="http://schemas.openxmlformats.org/markup-compatibility/2006" xmlns:a14="http://schemas.microsoft.com/office/drawing/2010/main" val="010101" mc:Ignorable="a14" a14:legacySpreadsheetColorIndex="24">
                      <a:gamma/>
                      <a:shade val="66275"/>
                      <a:invGamma/>
                    </a:srgbClr>
                  </a:gs>
                </a:gsLst>
                <a:lin ang="5400000" scaled="1"/>
              </a:gradFill>
              <a:ln w="27707">
                <a:solidFill>
                  <a:srgbClr val="C0C0C0"/>
                </a:solidFill>
                <a:prstDash val="solid"/>
              </a:ln>
            </c:spPr>
          </c:dPt>
          <c:dPt>
            <c:idx val="1"/>
            <c:bubble3D val="0"/>
            <c:spPr>
              <a:gradFill rotWithShape="0">
                <a:gsLst>
                  <a:gs pos="0">
                    <a:srgbClr xmlns:mc="http://schemas.openxmlformats.org/markup-compatibility/2006" xmlns:a14="http://schemas.microsoft.com/office/drawing/2010/main" val="B40023" mc:Ignorable="a14" a14:legacySpreadsheetColorIndex="25"/>
                  </a:gs>
                  <a:gs pos="100000">
                    <a:srgbClr xmlns:mc="http://schemas.openxmlformats.org/markup-compatibility/2006" xmlns:a14="http://schemas.microsoft.com/office/drawing/2010/main" val="010001" mc:Ignorable="a14" a14:legacySpreadsheetColorIndex="25">
                      <a:gamma/>
                      <a:shade val="66275"/>
                      <a:invGamma/>
                    </a:srgbClr>
                  </a:gs>
                </a:gsLst>
                <a:lin ang="5400000" scaled="1"/>
              </a:gradFill>
              <a:ln w="27707">
                <a:solidFill>
                  <a:srgbClr val="C0C0C0"/>
                </a:solidFill>
                <a:prstDash val="solid"/>
              </a:ln>
            </c:spPr>
          </c:dPt>
          <c:dPt>
            <c:idx val="2"/>
            <c:bubble3D val="0"/>
            <c:spPr>
              <a:gradFill rotWithShape="0">
                <a:gsLst>
                  <a:gs pos="0">
                    <a:srgbClr xmlns:mc="http://schemas.openxmlformats.org/markup-compatibility/2006" xmlns:a14="http://schemas.microsoft.com/office/drawing/2010/main" val="000202" mc:Ignorable="a14" a14:legacySpreadsheetColorIndex="26">
                      <a:gamma/>
                      <a:shade val="76078"/>
                      <a:invGamma/>
                    </a:srgbClr>
                  </a:gs>
                  <a:gs pos="100000">
                    <a:srgbClr xmlns:mc="http://schemas.openxmlformats.org/markup-compatibility/2006" xmlns:a14="http://schemas.microsoft.com/office/drawing/2010/main" val="006FBA" mc:Ignorable="a14" a14:legacySpreadsheetColorIndex="26"/>
                  </a:gs>
                </a:gsLst>
                <a:lin ang="5400000" scaled="1"/>
              </a:gradFill>
              <a:ln w="27707">
                <a:solidFill>
                  <a:srgbClr val="C0C0C0"/>
                </a:solidFill>
                <a:prstDash val="solid"/>
              </a:ln>
            </c:spPr>
          </c:dPt>
          <c:dPt>
            <c:idx val="3"/>
            <c:bubble3D val="0"/>
            <c:spPr>
              <a:gradFill rotWithShape="0">
                <a:gsLst>
                  <a:gs pos="0">
                    <a:srgbClr xmlns:mc="http://schemas.openxmlformats.org/markup-compatibility/2006" xmlns:a14="http://schemas.microsoft.com/office/drawing/2010/main" val="3F9C35" mc:Ignorable="a14" a14:legacySpreadsheetColorIndex="27"/>
                  </a:gs>
                  <a:gs pos="100000">
                    <a:srgbClr xmlns:mc="http://schemas.openxmlformats.org/markup-compatibility/2006" xmlns:a14="http://schemas.microsoft.com/office/drawing/2010/main" val="010101" mc:Ignorable="a14" a14:legacySpreadsheetColorIndex="27">
                      <a:gamma/>
                      <a:shade val="66275"/>
                      <a:invGamma/>
                    </a:srgbClr>
                  </a:gs>
                </a:gsLst>
                <a:lin ang="5400000" scaled="1"/>
              </a:gradFill>
              <a:ln w="27707">
                <a:solidFill>
                  <a:srgbClr val="C0C0C0"/>
                </a:solidFill>
                <a:prstDash val="solid"/>
              </a:ln>
            </c:spPr>
          </c:dPt>
          <c:cat>
            <c:strRef>
              <c:f>Sheet1!$B$1:$E$1</c:f>
              <c:strCache>
                <c:ptCount val="4"/>
                <c:pt idx="0">
                  <c:v>XX%</c:v>
                </c:pt>
                <c:pt idx="1">
                  <c:v>XX%</c:v>
                </c:pt>
                <c:pt idx="2">
                  <c:v>XX%</c:v>
                </c:pt>
                <c:pt idx="3">
                  <c:v>XX%</c:v>
                </c:pt>
              </c:strCache>
            </c:strRef>
          </c:cat>
          <c:val>
            <c:numRef>
              <c:f>Sheet1!$B$2:$E$2</c:f>
              <c:numCache>
                <c:formatCode>General</c:formatCode>
                <c:ptCount val="4"/>
                <c:pt idx="0">
                  <c:v>0.0</c:v>
                </c:pt>
                <c:pt idx="1">
                  <c:v>20.0</c:v>
                </c:pt>
                <c:pt idx="2">
                  <c:v>70.0</c:v>
                </c:pt>
                <c:pt idx="3">
                  <c:v>10.0</c:v>
                </c:pt>
              </c:numCache>
            </c:numRef>
          </c:val>
        </c:ser>
        <c:ser>
          <c:idx val="3"/>
          <c:order val="1"/>
          <c:tx>
            <c:strRef>
              <c:f>Sheet1!$A$3</c:f>
              <c:strCache>
                <c:ptCount val="1"/>
                <c:pt idx="0">
                  <c:v>Bar 4</c:v>
                </c:pt>
              </c:strCache>
            </c:strRef>
          </c:tx>
          <c:spPr>
            <a:solidFill>
              <a:schemeClr val="folHlink"/>
            </a:solidFill>
            <a:ln w="13853">
              <a:solidFill>
                <a:schemeClr val="tx1"/>
              </a:solidFill>
              <a:prstDash val="solid"/>
            </a:ln>
          </c:spPr>
          <c:dPt>
            <c:idx val="0"/>
            <c:bubble3D val="0"/>
            <c:spPr>
              <a:solidFill>
                <a:schemeClr val="accent1"/>
              </a:solidFill>
              <a:ln w="13853">
                <a:solidFill>
                  <a:schemeClr val="tx1"/>
                </a:solidFill>
                <a:prstDash val="solid"/>
              </a:ln>
            </c:spPr>
          </c:dPt>
          <c:dPt>
            <c:idx val="1"/>
            <c:bubble3D val="0"/>
            <c:spPr>
              <a:solidFill>
                <a:schemeClr val="accent2"/>
              </a:solidFill>
              <a:ln w="13853">
                <a:solidFill>
                  <a:schemeClr val="tx1"/>
                </a:solidFill>
                <a:prstDash val="solid"/>
              </a:ln>
            </c:spPr>
          </c:dPt>
          <c:dPt>
            <c:idx val="2"/>
            <c:bubble3D val="0"/>
            <c:spPr>
              <a:solidFill>
                <a:schemeClr val="hlink"/>
              </a:solidFill>
              <a:ln w="13853">
                <a:solidFill>
                  <a:schemeClr val="tx1"/>
                </a:solidFill>
                <a:prstDash val="solid"/>
              </a:ln>
            </c:spPr>
          </c:dPt>
          <c:dPt>
            <c:idx val="3"/>
            <c:bubble3D val="0"/>
          </c:dPt>
          <c:cat>
            <c:strRef>
              <c:f>Sheet1!$B$1:$E$1</c:f>
              <c:strCache>
                <c:ptCount val="4"/>
                <c:pt idx="0">
                  <c:v>XX%</c:v>
                </c:pt>
                <c:pt idx="1">
                  <c:v>XX%</c:v>
                </c:pt>
                <c:pt idx="2">
                  <c:v>XX%</c:v>
                </c:pt>
                <c:pt idx="3">
                  <c:v>XX%</c:v>
                </c:pt>
              </c:strCache>
            </c:strRef>
          </c:cat>
          <c:val>
            <c:numRef>
              <c:f>Sheet1!$B$3:$E$3</c:f>
              <c:numCache>
                <c:formatCode>General</c:formatCode>
                <c:ptCount val="4"/>
                <c:pt idx="0">
                  <c:v>32.0</c:v>
                </c:pt>
                <c:pt idx="1">
                  <c:v>39.0</c:v>
                </c:pt>
                <c:pt idx="2">
                  <c:v>28.0</c:v>
                </c:pt>
                <c:pt idx="3">
                  <c:v>25.0</c:v>
                </c:pt>
              </c:numCache>
            </c:numRef>
          </c:val>
        </c:ser>
        <c:dLbls>
          <c:showLegendKey val="0"/>
          <c:showVal val="0"/>
          <c:showCatName val="0"/>
          <c:showSerName val="0"/>
          <c:showPercent val="0"/>
          <c:showBubbleSize val="0"/>
          <c:showLeaderLines val="1"/>
        </c:dLbls>
        <c:firstSliceAng val="0"/>
      </c:pieChart>
      <c:spPr>
        <a:noFill/>
        <a:ln w="27707">
          <a:noFill/>
        </a:ln>
      </c:spPr>
    </c:plotArea>
    <c:plotVisOnly val="1"/>
    <c:dispBlanksAs val="zero"/>
    <c:showDLblsOverMax val="0"/>
  </c:chart>
  <c:spPr>
    <a:noFill/>
    <a:ln>
      <a:noFill/>
    </a:ln>
  </c:spPr>
  <c:txPr>
    <a:bodyPr/>
    <a:lstStyle/>
    <a:p>
      <a:pPr>
        <a:defRPr sz="873" b="1" i="0" u="none" strike="noStrike" baseline="0">
          <a:solidFill>
            <a:schemeClr val="tx1"/>
          </a:solidFill>
          <a:latin typeface="Arial"/>
          <a:ea typeface="Arial"/>
          <a:cs typeface="Arial"/>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ea typeface="+mn-ea"/>
                <a:cs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E6CE4E73-FFF9-447C-9148-641AF3C6E3A0}" type="datetimeFigureOut">
              <a:rPr lang="en-US" altLang="en-US"/>
              <a:pPr/>
              <a:t>7/20/15</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ea typeface="+mn-ea"/>
                <a:cs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5CE37533-472E-45A7-AD90-89CA11E913FD}" type="slidenum">
              <a:rPr lang="en-US" altLang="en-US"/>
              <a:pPr/>
              <a:t>‹#›</a:t>
            </a:fld>
            <a:endParaRPr lang="en-US" altLang="en-US"/>
          </a:p>
        </p:txBody>
      </p:sp>
    </p:spTree>
    <p:extLst>
      <p:ext uri="{BB962C8B-B14F-4D97-AF65-F5344CB8AC3E}">
        <p14:creationId xmlns:p14="http://schemas.microsoft.com/office/powerpoint/2010/main" val="8229978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 Id="rId3" Type="http://schemas.openxmlformats.org/officeDocument/2006/relationships/hyperlink" Target="http://www.juniper.net/documentation/en_US/junos13.3/topics/concept/junos-script-automation-slax-overview.html%23jd0e54"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5</a:t>
            </a:fld>
            <a:endParaRPr lang="en-US"/>
          </a:p>
        </p:txBody>
      </p:sp>
    </p:spTree>
    <p:extLst>
      <p:ext uri="{BB962C8B-B14F-4D97-AF65-F5344CB8AC3E}">
        <p14:creationId xmlns:p14="http://schemas.microsoft.com/office/powerpoint/2010/main" val="783824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EC1CBAC-1BDF-4B13-9B59-AAE16041953F}" type="slidenum">
              <a:rPr lang="en-GB"/>
              <a:pPr/>
              <a:t>18</a:t>
            </a:fld>
            <a:endParaRPr lang="en-GB"/>
          </a:p>
        </p:txBody>
      </p:sp>
      <p:sp>
        <p:nvSpPr>
          <p:cNvPr id="141619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lnSpc>
                <a:spcPct val="100000"/>
              </a:lnSpc>
              <a:spcBef>
                <a:spcPct val="0"/>
              </a:spcBef>
            </a:pPr>
            <a:fld id="{503261DC-46BE-4F6B-9E9F-E854286AD378}" type="slidenum">
              <a:rPr lang="en-US" sz="1200" b="0"/>
              <a:pPr algn="r">
                <a:lnSpc>
                  <a:spcPct val="100000"/>
                </a:lnSpc>
                <a:spcBef>
                  <a:spcPct val="0"/>
                </a:spcBef>
              </a:pPr>
              <a:t>18</a:t>
            </a:fld>
            <a:endParaRPr lang="en-US" sz="1200" b="0"/>
          </a:p>
        </p:txBody>
      </p:sp>
      <p:sp>
        <p:nvSpPr>
          <p:cNvPr id="1416195" name="Rectangle 2"/>
          <p:cNvSpPr>
            <a:spLocks noGrp="1" noRot="1" noChangeAspect="1" noChangeArrowheads="1" noTextEdit="1"/>
          </p:cNvSpPr>
          <p:nvPr>
            <p:ph type="sldImg"/>
          </p:nvPr>
        </p:nvSpPr>
        <p:spPr>
          <a:ln/>
        </p:spPr>
      </p:sp>
      <p:sp>
        <p:nvSpPr>
          <p:cNvPr id="1416196"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28447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0" y="0"/>
            <a:ext cx="1309688" cy="981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19</a:t>
            </a:fld>
            <a:endParaRPr lang="en-US" dirty="0"/>
          </a:p>
        </p:txBody>
      </p:sp>
    </p:spTree>
    <p:extLst>
      <p:ext uri="{BB962C8B-B14F-4D97-AF65-F5344CB8AC3E}">
        <p14:creationId xmlns:p14="http://schemas.microsoft.com/office/powerpoint/2010/main" val="2660798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bwMode="auto">
          <a:xfrm>
            <a:off x="1185863" y="696913"/>
            <a:ext cx="4657725" cy="3492500"/>
          </a:xfrm>
          <a:noFill/>
          <a:ln>
            <a:solidFill>
              <a:srgbClr val="000000"/>
            </a:solidFill>
            <a:miter lim="800000"/>
            <a:headEnd/>
            <a:tailEnd/>
          </a:ln>
        </p:spPr>
      </p:sp>
      <p:sp>
        <p:nvSpPr>
          <p:cNvPr id="20483" name="Rectangle 3"/>
          <p:cNvSpPr>
            <a:spLocks noGrp="1" noChangeArrowheads="1"/>
          </p:cNvSpPr>
          <p:nvPr>
            <p:ph type="body" idx="1"/>
          </p:nvPr>
        </p:nvSpPr>
        <p:spPr bwMode="auto">
          <a:xfrm>
            <a:off x="701004" y="4423331"/>
            <a:ext cx="5624273" cy="4192141"/>
          </a:xfrm>
          <a:noFill/>
        </p:spPr>
        <p:txBody>
          <a:bodyPr wrap="square" numCol="1" anchor="t" anchorCtr="0" compatLnSpc="1">
            <a:prstTxWarp prst="textNoShape">
              <a:avLst/>
            </a:prstTxWarp>
          </a:bodyPr>
          <a:lstStyle/>
          <a:p>
            <a:pPr eaLnBrk="1" hangingPunct="1">
              <a:spcBef>
                <a:spcPct val="0"/>
              </a:spcBef>
            </a:pPr>
            <a:endParaRPr lang="en-US" dirty="0" smtClean="0"/>
          </a:p>
        </p:txBody>
      </p:sp>
    </p:spTree>
    <p:extLst>
      <p:ext uri="{BB962C8B-B14F-4D97-AF65-F5344CB8AC3E}">
        <p14:creationId xmlns:p14="http://schemas.microsoft.com/office/powerpoint/2010/main" val="2045101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get the elephant in the room out of the way.  We are *not* necessarily talking about SDN.  Some of the main tenants of SDN are</a:t>
            </a:r>
            <a:r>
              <a:rPr lang="en-US" baseline="0" dirty="0" smtClean="0"/>
              <a:t> a centralized control plane, separated data plane, programmatic access and new protocols to handle that separation.</a:t>
            </a:r>
          </a:p>
          <a:p>
            <a:r>
              <a:rPr lang="en-US" baseline="0" dirty="0" smtClean="0"/>
              <a:t>Automation and programmability </a:t>
            </a:r>
            <a:r>
              <a:rPr lang="en-US" b="1" i="1" baseline="0" dirty="0" smtClean="0"/>
              <a:t>can</a:t>
            </a:r>
            <a:r>
              <a:rPr lang="en-US" b="0" i="0" baseline="0" dirty="0" smtClean="0"/>
              <a:t> part of the SDN paradigm, but you can actually do A&amp;P without having to be an SDN purist (centralized control plane, etc.)</a:t>
            </a:r>
          </a:p>
          <a:p>
            <a:r>
              <a:rPr lang="en-US" b="0" i="0" baseline="0" dirty="0" smtClean="0"/>
              <a:t>Now the promise of SDN is sort of like the picture above.  It’s a bit of a fantasy, but it is also something that we must reach for (and ultimately fall short of everything promised) just to take a large step forward.  As the kitty shows, everything would be tightly integrated, looks like it all goes together and really it’s something that you would at least “want.”</a:t>
            </a:r>
          </a:p>
          <a:p>
            <a:endParaRPr lang="en-US" b="0" i="0" baseline="0" dirty="0" smtClean="0"/>
          </a:p>
          <a:p>
            <a:r>
              <a:rPr lang="en-US" b="0" i="0" baseline="0" dirty="0" smtClean="0"/>
              <a:t>The next slide shows where we are – go to it now.</a:t>
            </a:r>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21</a:t>
            </a:fld>
            <a:endParaRPr lang="en-US"/>
          </a:p>
        </p:txBody>
      </p:sp>
    </p:spTree>
    <p:extLst>
      <p:ext uri="{BB962C8B-B14F-4D97-AF65-F5344CB8AC3E}">
        <p14:creationId xmlns:p14="http://schemas.microsoft.com/office/powerpoint/2010/main" val="573994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the reality.  We have a unicorn</a:t>
            </a:r>
            <a:r>
              <a:rPr lang="en-US" baseline="0" dirty="0" smtClean="0"/>
              <a:t> kitty, but it’s totally half-assed and the kitty really doesn’t want to be there because it’s not what it’s supposed to be doing.  There is a rainbow, but it’s not *part* of the kitty, it’s in the picture but more of an add-on, not integrated.  No wings.  Maybe they are in v2.0 or whatever.</a:t>
            </a:r>
          </a:p>
          <a:p>
            <a:r>
              <a:rPr lang="en-US" baseline="0" dirty="0" smtClean="0"/>
              <a:t>You get the point.  Everybody hypes it up and it always winds up falling short.  Parts of it are there but it’s not every what it is made out to be in the beginning.</a:t>
            </a:r>
          </a:p>
          <a:p>
            <a:endParaRPr lang="en-US" baseline="0" dirty="0" smtClean="0"/>
          </a:p>
          <a:p>
            <a:r>
              <a:rPr lang="en-US" baseline="0" dirty="0" smtClean="0"/>
              <a:t>What does this have to do with automation?  Well, we have always had the ability to do the “reality of SDN” at Juniper.  Yes, it requires separate items working together, but as a whole, it works together very well, even if the kitty is pissed.  </a:t>
            </a:r>
            <a:r>
              <a:rPr lang="en-US" baseline="0" dirty="0" smtClean="0">
                <a:sym typeface="Wingdings" panose="05000000000000000000" pitchFamily="2" charset="2"/>
              </a:rPr>
              <a:t> </a:t>
            </a:r>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22</a:t>
            </a:fld>
            <a:endParaRPr lang="en-US"/>
          </a:p>
        </p:txBody>
      </p:sp>
    </p:spTree>
    <p:extLst>
      <p:ext uri="{BB962C8B-B14F-4D97-AF65-F5344CB8AC3E}">
        <p14:creationId xmlns:p14="http://schemas.microsoft.com/office/powerpoint/2010/main" val="2247670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4858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In the context of Junos:</a:t>
            </a:r>
          </a:p>
          <a:p>
            <a:pPr marL="0" marR="0" lvl="0" indent="0" algn="l" defTabSz="548584"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a:p>
            <a:pPr marL="0" marR="0" lvl="0" indent="0" algn="l" defTabSz="54858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Automation</a:t>
            </a: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is the ability to programmatically do something that you can do manually.  Either through scripting or a full blown software application, all we are doing is abstracting away some of the complication of interacting with the device and allowing computers to do the job for which they were invented.</a:t>
            </a:r>
          </a:p>
          <a:p>
            <a:pPr marL="0" marR="0" lvl="0" indent="0" algn="l" defTabSz="54858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a:p>
            <a:pPr marL="0" marR="0" lvl="0" indent="0" algn="l" defTabSz="54858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Programmability</a:t>
            </a: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is the ability to </a:t>
            </a:r>
            <a:r>
              <a:rPr kumimoji="0" lang="en-US" sz="1200" b="0" i="1"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change</a:t>
            </a: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how Junos works and allow it to do something that isn’t able to do right out of the box.  This mostly means control plane manipulation (SDN anyone?)</a:t>
            </a:r>
            <a:endPar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338491A7-CDAE-6648-97E4-398EE75EB383}"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444814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break down automation into 3 main areas at Juniper.</a:t>
            </a:r>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25</a:t>
            </a:fld>
            <a:endParaRPr lang="en-US"/>
          </a:p>
        </p:txBody>
      </p:sp>
    </p:spTree>
    <p:extLst>
      <p:ext uri="{BB962C8B-B14F-4D97-AF65-F5344CB8AC3E}">
        <p14:creationId xmlns:p14="http://schemas.microsoft.com/office/powerpoint/2010/main" val="1557129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break down automation into 3 main areas at Juniper.</a:t>
            </a:r>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26</a:t>
            </a:fld>
            <a:endParaRPr lang="en-US"/>
          </a:p>
        </p:txBody>
      </p:sp>
    </p:spTree>
    <p:extLst>
      <p:ext uri="{BB962C8B-B14F-4D97-AF65-F5344CB8AC3E}">
        <p14:creationId xmlns:p14="http://schemas.microsoft.com/office/powerpoint/2010/main" val="3380632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devices, whether</a:t>
            </a:r>
            <a:r>
              <a:rPr lang="en-US" baseline="0" dirty="0" smtClean="0"/>
              <a:t> Junos, IOS, </a:t>
            </a:r>
            <a:r>
              <a:rPr lang="en-US" baseline="0" dirty="0" err="1" smtClean="0"/>
              <a:t>whitebox</a:t>
            </a:r>
            <a:r>
              <a:rPr lang="en-US" baseline="0" dirty="0" smtClean="0"/>
              <a:t>, whatever will have a data forwarding plane and an OS on top of it that controls information going into the data plane.</a:t>
            </a:r>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27</a:t>
            </a:fld>
            <a:endParaRPr lang="en-US"/>
          </a:p>
        </p:txBody>
      </p:sp>
    </p:spTree>
    <p:extLst>
      <p:ext uri="{BB962C8B-B14F-4D97-AF65-F5344CB8AC3E}">
        <p14:creationId xmlns:p14="http://schemas.microsoft.com/office/powerpoint/2010/main" val="2416321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the OS resides a control plane that interacts with the data</a:t>
            </a:r>
            <a:r>
              <a:rPr lang="en-US" baseline="0" dirty="0" smtClean="0"/>
              <a:t> plane and a management plane that provides instructions for the control plane (along with a myriad of other items – but lets just generalize here for a bit).</a:t>
            </a:r>
          </a:p>
          <a:p>
            <a:endParaRPr lang="en-US" baseline="0" dirty="0" smtClean="0"/>
          </a:p>
          <a:p>
            <a:r>
              <a:rPr lang="en-US" baseline="0" dirty="0" smtClean="0"/>
              <a:t>At Juniper, we have seen that the purist SDN view has some flaws (especially the centralized control plane) but by abstracting and centralizing the management plane (so to speak, there is still a management plane on all devices) we can interact with the network as a whole entity.  </a:t>
            </a:r>
          </a:p>
          <a:p>
            <a:endParaRPr lang="en-US" baseline="0" dirty="0" smtClean="0"/>
          </a:p>
          <a:p>
            <a:r>
              <a:rPr lang="en-US" baseline="0" dirty="0" smtClean="0"/>
              <a:t>GOTO next slide</a:t>
            </a:r>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28</a:t>
            </a:fld>
            <a:endParaRPr lang="en-US"/>
          </a:p>
        </p:txBody>
      </p:sp>
    </p:spTree>
    <p:extLst>
      <p:ext uri="{BB962C8B-B14F-4D97-AF65-F5344CB8AC3E}">
        <p14:creationId xmlns:p14="http://schemas.microsoft.com/office/powerpoint/2010/main" val="1065236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705833-42E9-489E-A1FC-8F8C42FC7CF8}" type="slidenum">
              <a:rPr lang="en-US" smtClean="0"/>
              <a:pPr/>
              <a:t>6</a:t>
            </a:fld>
            <a:endParaRPr lang="en-US" dirty="0"/>
          </a:p>
        </p:txBody>
      </p:sp>
    </p:spTree>
    <p:extLst>
      <p:ext uri="{BB962C8B-B14F-4D97-AF65-F5344CB8AC3E}">
        <p14:creationId xmlns:p14="http://schemas.microsoft.com/office/powerpoint/2010/main" val="2687565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48606" rtl="0" eaLnBrk="1" fontAlgn="auto" latinLnBrk="0" hangingPunct="1">
              <a:lnSpc>
                <a:spcPct val="100000"/>
              </a:lnSpc>
              <a:spcBef>
                <a:spcPts val="0"/>
              </a:spcBef>
              <a:spcAft>
                <a:spcPts val="0"/>
              </a:spcAft>
              <a:buClrTx/>
              <a:buSzTx/>
              <a:buFontTx/>
              <a:buNone/>
              <a:tabLst/>
              <a:defRPr/>
            </a:pPr>
            <a:r>
              <a:rPr lang="en-US" baseline="0" dirty="0" smtClean="0"/>
              <a:t>AND if there are a set of standardized interfaces/protocols between the mgmt. plane and the devices, we can now programmatically access </a:t>
            </a:r>
            <a:r>
              <a:rPr lang="en-US" b="1" i="1" baseline="0" dirty="0" smtClean="0"/>
              <a:t>any</a:t>
            </a:r>
            <a:r>
              <a:rPr lang="en-US" b="0" i="0" baseline="0" dirty="0" smtClean="0"/>
              <a:t> device, regardless of the vendor and as long as they follow the specifications.  Juniper utilizes NETCONF, YANG, REST, Thrift and other standardized protocols and interfaces to allow programmatic management of all our devices.  </a:t>
            </a:r>
            <a:endParaRPr lang="en-US" dirty="0" smtClean="0"/>
          </a:p>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29</a:t>
            </a:fld>
            <a:endParaRPr lang="en-US"/>
          </a:p>
        </p:txBody>
      </p:sp>
    </p:spTree>
    <p:extLst>
      <p:ext uri="{BB962C8B-B14F-4D97-AF65-F5344CB8AC3E}">
        <p14:creationId xmlns:p14="http://schemas.microsoft.com/office/powerpoint/2010/main" val="1802246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built the</a:t>
            </a:r>
            <a:r>
              <a:rPr lang="en-US" baseline="0" dirty="0" smtClean="0"/>
              <a:t> Junos Automation Stack and this available on all Junos devices (</a:t>
            </a:r>
            <a:r>
              <a:rPr lang="en-US" baseline="0" dirty="0" err="1" smtClean="0"/>
              <a:t>os</a:t>
            </a:r>
            <a:r>
              <a:rPr lang="en-US" baseline="0" dirty="0" smtClean="0"/>
              <a:t> versions noted where applicable) </a:t>
            </a:r>
          </a:p>
          <a:p>
            <a:r>
              <a:rPr lang="en-US" sz="1100" b="0" i="0" kern="1200" dirty="0" smtClean="0">
                <a:solidFill>
                  <a:schemeClr val="tx1"/>
                </a:solidFill>
                <a:effectLst/>
                <a:latin typeface="Arial" panose="020B0604020202020204" pitchFamily="34" charset="0"/>
                <a:ea typeface="+mn-ea"/>
                <a:cs typeface="+mn-cs"/>
              </a:rPr>
              <a:t>Some people believe that, in theory, any entity in the IT universe can be automated -- all it takes is a little scripting!  There is a huge difference between products that can be </a:t>
            </a:r>
            <a:r>
              <a:rPr lang="en-US" sz="1100" b="0" i="1" kern="1200" dirty="0" smtClean="0">
                <a:solidFill>
                  <a:schemeClr val="tx1"/>
                </a:solidFill>
                <a:effectLst/>
                <a:latin typeface="Arial" panose="020B0604020202020204" pitchFamily="34" charset="0"/>
                <a:ea typeface="+mn-ea"/>
                <a:cs typeface="+mn-cs"/>
              </a:rPr>
              <a:t>potentially</a:t>
            </a:r>
            <a:r>
              <a:rPr lang="en-US" sz="1100" b="0" i="0" kern="1200" dirty="0" smtClean="0">
                <a:solidFill>
                  <a:schemeClr val="tx1"/>
                </a:solidFill>
                <a:effectLst/>
                <a:latin typeface="Arial" panose="020B0604020202020204" pitchFamily="34" charset="0"/>
                <a:ea typeface="+mn-ea"/>
                <a:cs typeface="+mn-cs"/>
              </a:rPr>
              <a:t> automated -- and those that are </a:t>
            </a:r>
            <a:r>
              <a:rPr lang="en-US" sz="1100" b="0" i="1" kern="1200" dirty="0" smtClean="0">
                <a:solidFill>
                  <a:schemeClr val="tx1"/>
                </a:solidFill>
                <a:effectLst/>
                <a:latin typeface="Arial" panose="020B0604020202020204" pitchFamily="34" charset="0"/>
                <a:ea typeface="+mn-ea"/>
                <a:cs typeface="+mn-cs"/>
              </a:rPr>
              <a:t>designed</a:t>
            </a:r>
            <a:r>
              <a:rPr lang="en-US" sz="1100" b="0" i="0" kern="1200" dirty="0" smtClean="0">
                <a:solidFill>
                  <a:schemeClr val="tx1"/>
                </a:solidFill>
                <a:effectLst/>
                <a:latin typeface="Arial" panose="020B0604020202020204" pitchFamily="34" charset="0"/>
                <a:ea typeface="+mn-ea"/>
                <a:cs typeface="+mn-cs"/>
              </a:rPr>
              <a:t> to be automated.</a:t>
            </a:r>
          </a:p>
          <a:p>
            <a:r>
              <a:rPr lang="en-US" sz="1100" b="0" i="0" kern="1200" dirty="0" smtClean="0">
                <a:solidFill>
                  <a:schemeClr val="tx1"/>
                </a:solidFill>
                <a:effectLst/>
                <a:latin typeface="Arial" panose="020B0604020202020204" pitchFamily="34" charset="0"/>
                <a:ea typeface="+mn-ea"/>
                <a:cs typeface="+mn-cs"/>
              </a:rPr>
              <a:t>Junos is designed to be automated.</a:t>
            </a:r>
          </a:p>
          <a:p>
            <a:endParaRPr lang="en-US" sz="1100" b="0" i="0" kern="1200" dirty="0" smtClean="0">
              <a:solidFill>
                <a:schemeClr val="tx1"/>
              </a:solidFill>
              <a:effectLst/>
              <a:latin typeface="Arial" panose="020B0604020202020204" pitchFamily="34" charset="0"/>
              <a:ea typeface="+mn-ea"/>
              <a:cs typeface="+mn-cs"/>
            </a:endParaRPr>
          </a:p>
          <a:p>
            <a:r>
              <a:rPr lang="en-US" sz="1100" b="0" i="0" kern="1200" dirty="0" smtClean="0">
                <a:solidFill>
                  <a:schemeClr val="tx1"/>
                </a:solidFill>
                <a:effectLst/>
                <a:latin typeface="Arial" panose="020B0604020202020204" pitchFamily="34" charset="0"/>
                <a:ea typeface="+mn-ea"/>
                <a:cs typeface="+mn-cs"/>
              </a:rPr>
              <a:t>Driving to successively more productive levels of automation can be directly impacted by how automate-able the components are.    Especially if you see yourself on an inevitable journey of progressively deeper and more extensive automation.</a:t>
            </a:r>
          </a:p>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30</a:t>
            </a:fld>
            <a:endParaRPr lang="en-US"/>
          </a:p>
        </p:txBody>
      </p:sp>
    </p:spTree>
    <p:extLst>
      <p:ext uri="{BB962C8B-B14F-4D97-AF65-F5344CB8AC3E}">
        <p14:creationId xmlns:p14="http://schemas.microsoft.com/office/powerpoint/2010/main" val="1775021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built the</a:t>
            </a:r>
            <a:r>
              <a:rPr lang="en-US" baseline="0" dirty="0" smtClean="0"/>
              <a:t> Junos Automation Stack and this available on all Junos devices (</a:t>
            </a:r>
            <a:r>
              <a:rPr lang="en-US" baseline="0" dirty="0" err="1" smtClean="0"/>
              <a:t>os</a:t>
            </a:r>
            <a:r>
              <a:rPr lang="en-US" baseline="0" dirty="0" smtClean="0"/>
              <a:t> versions noted where applicable) </a:t>
            </a:r>
          </a:p>
          <a:p>
            <a:r>
              <a:rPr lang="en-US" sz="1100" b="0" i="0" kern="1200" dirty="0" smtClean="0">
                <a:solidFill>
                  <a:schemeClr val="tx1"/>
                </a:solidFill>
                <a:effectLst/>
                <a:latin typeface="Arial" panose="020B0604020202020204" pitchFamily="34" charset="0"/>
                <a:ea typeface="+mn-ea"/>
                <a:cs typeface="+mn-cs"/>
              </a:rPr>
              <a:t>Some people believe that, in theory, any entity in the IT universe can be automated -- all it takes is a little scripting!  There is a huge difference between products that can be </a:t>
            </a:r>
            <a:r>
              <a:rPr lang="en-US" sz="1100" b="0" i="1" kern="1200" dirty="0" smtClean="0">
                <a:solidFill>
                  <a:schemeClr val="tx1"/>
                </a:solidFill>
                <a:effectLst/>
                <a:latin typeface="Arial" panose="020B0604020202020204" pitchFamily="34" charset="0"/>
                <a:ea typeface="+mn-ea"/>
                <a:cs typeface="+mn-cs"/>
              </a:rPr>
              <a:t>potentially</a:t>
            </a:r>
            <a:r>
              <a:rPr lang="en-US" sz="1100" b="0" i="0" kern="1200" dirty="0" smtClean="0">
                <a:solidFill>
                  <a:schemeClr val="tx1"/>
                </a:solidFill>
                <a:effectLst/>
                <a:latin typeface="Arial" panose="020B0604020202020204" pitchFamily="34" charset="0"/>
                <a:ea typeface="+mn-ea"/>
                <a:cs typeface="+mn-cs"/>
              </a:rPr>
              <a:t> automated -- and those that are </a:t>
            </a:r>
            <a:r>
              <a:rPr lang="en-US" sz="1100" b="0" i="1" kern="1200" dirty="0" smtClean="0">
                <a:solidFill>
                  <a:schemeClr val="tx1"/>
                </a:solidFill>
                <a:effectLst/>
                <a:latin typeface="Arial" panose="020B0604020202020204" pitchFamily="34" charset="0"/>
                <a:ea typeface="+mn-ea"/>
                <a:cs typeface="+mn-cs"/>
              </a:rPr>
              <a:t>designed</a:t>
            </a:r>
            <a:r>
              <a:rPr lang="en-US" sz="1100" b="0" i="0" kern="1200" dirty="0" smtClean="0">
                <a:solidFill>
                  <a:schemeClr val="tx1"/>
                </a:solidFill>
                <a:effectLst/>
                <a:latin typeface="Arial" panose="020B0604020202020204" pitchFamily="34" charset="0"/>
                <a:ea typeface="+mn-ea"/>
                <a:cs typeface="+mn-cs"/>
              </a:rPr>
              <a:t> to be automated.</a:t>
            </a:r>
          </a:p>
          <a:p>
            <a:r>
              <a:rPr lang="en-US" sz="1100" b="0" i="0" kern="1200" dirty="0" smtClean="0">
                <a:solidFill>
                  <a:schemeClr val="tx1"/>
                </a:solidFill>
                <a:effectLst/>
                <a:latin typeface="Arial" panose="020B0604020202020204" pitchFamily="34" charset="0"/>
                <a:ea typeface="+mn-ea"/>
                <a:cs typeface="+mn-cs"/>
              </a:rPr>
              <a:t>Junos is designed to be automated.</a:t>
            </a:r>
          </a:p>
          <a:p>
            <a:endParaRPr lang="en-US" sz="1100" b="0" i="0" kern="1200" dirty="0" smtClean="0">
              <a:solidFill>
                <a:schemeClr val="tx1"/>
              </a:solidFill>
              <a:effectLst/>
              <a:latin typeface="Arial" panose="020B0604020202020204" pitchFamily="34" charset="0"/>
              <a:ea typeface="+mn-ea"/>
              <a:cs typeface="+mn-cs"/>
            </a:endParaRPr>
          </a:p>
          <a:p>
            <a:r>
              <a:rPr lang="en-US" sz="1100" b="0" i="0" kern="1200" dirty="0" smtClean="0">
                <a:solidFill>
                  <a:schemeClr val="tx1"/>
                </a:solidFill>
                <a:effectLst/>
                <a:latin typeface="Arial" panose="020B0604020202020204" pitchFamily="34" charset="0"/>
                <a:ea typeface="+mn-ea"/>
                <a:cs typeface="+mn-cs"/>
              </a:rPr>
              <a:t>Driving to successively more productive levels of automation can be directly impacted by how automate-able the components are.    Especially if you see yourself on an inevitable journey of progressively deeper and more extensive automation.</a:t>
            </a:r>
          </a:p>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31</a:t>
            </a:fld>
            <a:endParaRPr lang="en-US"/>
          </a:p>
        </p:txBody>
      </p:sp>
    </p:spTree>
    <p:extLst>
      <p:ext uri="{BB962C8B-B14F-4D97-AF65-F5344CB8AC3E}">
        <p14:creationId xmlns:p14="http://schemas.microsoft.com/office/powerpoint/2010/main" val="3679106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built the</a:t>
            </a:r>
            <a:r>
              <a:rPr lang="en-US" baseline="0" dirty="0" smtClean="0"/>
              <a:t> Junos Automation Stack and this available on all Junos devices (</a:t>
            </a:r>
            <a:r>
              <a:rPr lang="en-US" baseline="0" dirty="0" err="1" smtClean="0"/>
              <a:t>os</a:t>
            </a:r>
            <a:r>
              <a:rPr lang="en-US" baseline="0" dirty="0" smtClean="0"/>
              <a:t> versions noted where applicable) </a:t>
            </a:r>
          </a:p>
          <a:p>
            <a:r>
              <a:rPr lang="en-US" sz="1100" b="0" i="0" kern="1200" dirty="0" smtClean="0">
                <a:solidFill>
                  <a:schemeClr val="tx1"/>
                </a:solidFill>
                <a:effectLst/>
                <a:latin typeface="Arial" panose="020B0604020202020204" pitchFamily="34" charset="0"/>
                <a:ea typeface="+mn-ea"/>
                <a:cs typeface="+mn-cs"/>
              </a:rPr>
              <a:t>Some people believe that, in theory, any entity in the IT universe can be automated -- all it takes is a little scripting!  There is a huge difference between products that can be </a:t>
            </a:r>
            <a:r>
              <a:rPr lang="en-US" sz="1100" b="0" i="1" kern="1200" dirty="0" smtClean="0">
                <a:solidFill>
                  <a:schemeClr val="tx1"/>
                </a:solidFill>
                <a:effectLst/>
                <a:latin typeface="Arial" panose="020B0604020202020204" pitchFamily="34" charset="0"/>
                <a:ea typeface="+mn-ea"/>
                <a:cs typeface="+mn-cs"/>
              </a:rPr>
              <a:t>potentially</a:t>
            </a:r>
            <a:r>
              <a:rPr lang="en-US" sz="1100" b="0" i="0" kern="1200" dirty="0" smtClean="0">
                <a:solidFill>
                  <a:schemeClr val="tx1"/>
                </a:solidFill>
                <a:effectLst/>
                <a:latin typeface="Arial" panose="020B0604020202020204" pitchFamily="34" charset="0"/>
                <a:ea typeface="+mn-ea"/>
                <a:cs typeface="+mn-cs"/>
              </a:rPr>
              <a:t> automated -- and those that are </a:t>
            </a:r>
            <a:r>
              <a:rPr lang="en-US" sz="1100" b="0" i="1" kern="1200" dirty="0" smtClean="0">
                <a:solidFill>
                  <a:schemeClr val="tx1"/>
                </a:solidFill>
                <a:effectLst/>
                <a:latin typeface="Arial" panose="020B0604020202020204" pitchFamily="34" charset="0"/>
                <a:ea typeface="+mn-ea"/>
                <a:cs typeface="+mn-cs"/>
              </a:rPr>
              <a:t>designed</a:t>
            </a:r>
            <a:r>
              <a:rPr lang="en-US" sz="1100" b="0" i="0" kern="1200" dirty="0" smtClean="0">
                <a:solidFill>
                  <a:schemeClr val="tx1"/>
                </a:solidFill>
                <a:effectLst/>
                <a:latin typeface="Arial" panose="020B0604020202020204" pitchFamily="34" charset="0"/>
                <a:ea typeface="+mn-ea"/>
                <a:cs typeface="+mn-cs"/>
              </a:rPr>
              <a:t> to be automated.</a:t>
            </a:r>
          </a:p>
          <a:p>
            <a:r>
              <a:rPr lang="en-US" sz="1100" b="0" i="0" kern="1200" dirty="0" smtClean="0">
                <a:solidFill>
                  <a:schemeClr val="tx1"/>
                </a:solidFill>
                <a:effectLst/>
                <a:latin typeface="Arial" panose="020B0604020202020204" pitchFamily="34" charset="0"/>
                <a:ea typeface="+mn-ea"/>
                <a:cs typeface="+mn-cs"/>
              </a:rPr>
              <a:t>Junos is designed to be automated.</a:t>
            </a:r>
          </a:p>
          <a:p>
            <a:endParaRPr lang="en-US" sz="1100" b="0" i="0" kern="1200" dirty="0" smtClean="0">
              <a:solidFill>
                <a:schemeClr val="tx1"/>
              </a:solidFill>
              <a:effectLst/>
              <a:latin typeface="Arial" panose="020B0604020202020204" pitchFamily="34" charset="0"/>
              <a:ea typeface="+mn-ea"/>
              <a:cs typeface="+mn-cs"/>
            </a:endParaRPr>
          </a:p>
          <a:p>
            <a:r>
              <a:rPr lang="en-US" sz="1100" b="0" i="0" kern="1200" dirty="0" smtClean="0">
                <a:solidFill>
                  <a:schemeClr val="tx1"/>
                </a:solidFill>
                <a:effectLst/>
                <a:latin typeface="Arial" panose="020B0604020202020204" pitchFamily="34" charset="0"/>
                <a:ea typeface="+mn-ea"/>
                <a:cs typeface="+mn-cs"/>
              </a:rPr>
              <a:t>Driving to successively more productive levels of automation can be directly impacted by how automate-able the components are.    Especially if you see yourself on an inevitable journey of progressively deeper and more extensive automation.</a:t>
            </a:r>
          </a:p>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32</a:t>
            </a:fld>
            <a:endParaRPr lang="en-US"/>
          </a:p>
        </p:txBody>
      </p:sp>
    </p:spTree>
    <p:extLst>
      <p:ext uri="{BB962C8B-B14F-4D97-AF65-F5344CB8AC3E}">
        <p14:creationId xmlns:p14="http://schemas.microsoft.com/office/powerpoint/2010/main" val="3952881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built the</a:t>
            </a:r>
            <a:r>
              <a:rPr lang="en-US" baseline="0" dirty="0" smtClean="0"/>
              <a:t> Junos Automation Stack and this available on all Junos devices (</a:t>
            </a:r>
            <a:r>
              <a:rPr lang="en-US" baseline="0" dirty="0" err="1" smtClean="0"/>
              <a:t>os</a:t>
            </a:r>
            <a:r>
              <a:rPr lang="en-US" baseline="0" dirty="0" smtClean="0"/>
              <a:t> versions noted where applicable) </a:t>
            </a:r>
          </a:p>
          <a:p>
            <a:r>
              <a:rPr lang="en-US" sz="1100" b="0" i="0" kern="1200" dirty="0" smtClean="0">
                <a:solidFill>
                  <a:schemeClr val="tx1"/>
                </a:solidFill>
                <a:effectLst/>
                <a:latin typeface="Arial" panose="020B0604020202020204" pitchFamily="34" charset="0"/>
                <a:ea typeface="+mn-ea"/>
                <a:cs typeface="+mn-cs"/>
              </a:rPr>
              <a:t>Some people believe that, in theory, any entity in the IT universe can be automated -- all it takes is a little scripting!  There is a huge difference between products that can be </a:t>
            </a:r>
            <a:r>
              <a:rPr lang="en-US" sz="1100" b="0" i="1" kern="1200" dirty="0" smtClean="0">
                <a:solidFill>
                  <a:schemeClr val="tx1"/>
                </a:solidFill>
                <a:effectLst/>
                <a:latin typeface="Arial" panose="020B0604020202020204" pitchFamily="34" charset="0"/>
                <a:ea typeface="+mn-ea"/>
                <a:cs typeface="+mn-cs"/>
              </a:rPr>
              <a:t>potentially</a:t>
            </a:r>
            <a:r>
              <a:rPr lang="en-US" sz="1100" b="0" i="0" kern="1200" dirty="0" smtClean="0">
                <a:solidFill>
                  <a:schemeClr val="tx1"/>
                </a:solidFill>
                <a:effectLst/>
                <a:latin typeface="Arial" panose="020B0604020202020204" pitchFamily="34" charset="0"/>
                <a:ea typeface="+mn-ea"/>
                <a:cs typeface="+mn-cs"/>
              </a:rPr>
              <a:t> automated -- and those that are </a:t>
            </a:r>
            <a:r>
              <a:rPr lang="en-US" sz="1100" b="0" i="1" kern="1200" dirty="0" smtClean="0">
                <a:solidFill>
                  <a:schemeClr val="tx1"/>
                </a:solidFill>
                <a:effectLst/>
                <a:latin typeface="Arial" panose="020B0604020202020204" pitchFamily="34" charset="0"/>
                <a:ea typeface="+mn-ea"/>
                <a:cs typeface="+mn-cs"/>
              </a:rPr>
              <a:t>designed</a:t>
            </a:r>
            <a:r>
              <a:rPr lang="en-US" sz="1100" b="0" i="0" kern="1200" dirty="0" smtClean="0">
                <a:solidFill>
                  <a:schemeClr val="tx1"/>
                </a:solidFill>
                <a:effectLst/>
                <a:latin typeface="Arial" panose="020B0604020202020204" pitchFamily="34" charset="0"/>
                <a:ea typeface="+mn-ea"/>
                <a:cs typeface="+mn-cs"/>
              </a:rPr>
              <a:t> to be automated.</a:t>
            </a:r>
          </a:p>
          <a:p>
            <a:r>
              <a:rPr lang="en-US" sz="1100" b="0" i="0" kern="1200" dirty="0" smtClean="0">
                <a:solidFill>
                  <a:schemeClr val="tx1"/>
                </a:solidFill>
                <a:effectLst/>
                <a:latin typeface="Arial" panose="020B0604020202020204" pitchFamily="34" charset="0"/>
                <a:ea typeface="+mn-ea"/>
                <a:cs typeface="+mn-cs"/>
              </a:rPr>
              <a:t>Junos is designed to be automated.</a:t>
            </a:r>
          </a:p>
          <a:p>
            <a:endParaRPr lang="en-US" sz="1100" b="0" i="0" kern="1200" dirty="0" smtClean="0">
              <a:solidFill>
                <a:schemeClr val="tx1"/>
              </a:solidFill>
              <a:effectLst/>
              <a:latin typeface="Arial" panose="020B0604020202020204" pitchFamily="34" charset="0"/>
              <a:ea typeface="+mn-ea"/>
              <a:cs typeface="+mn-cs"/>
            </a:endParaRPr>
          </a:p>
          <a:p>
            <a:r>
              <a:rPr lang="en-US" sz="1100" b="0" i="0" kern="1200" dirty="0" smtClean="0">
                <a:solidFill>
                  <a:schemeClr val="tx1"/>
                </a:solidFill>
                <a:effectLst/>
                <a:latin typeface="Arial" panose="020B0604020202020204" pitchFamily="34" charset="0"/>
                <a:ea typeface="+mn-ea"/>
                <a:cs typeface="+mn-cs"/>
              </a:rPr>
              <a:t>Driving to successively more productive levels of automation can be directly impacted by how automate-able the components are.    Especially if you see yourself on an inevitable journey of progressively deeper and more extensive automation.</a:t>
            </a:r>
          </a:p>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33</a:t>
            </a:fld>
            <a:endParaRPr lang="en-US"/>
          </a:p>
        </p:txBody>
      </p:sp>
    </p:spTree>
    <p:extLst>
      <p:ext uri="{BB962C8B-B14F-4D97-AF65-F5344CB8AC3E}">
        <p14:creationId xmlns:p14="http://schemas.microsoft.com/office/powerpoint/2010/main" val="390220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34</a:t>
            </a:fld>
            <a:endParaRPr lang="en-US"/>
          </a:p>
        </p:txBody>
      </p:sp>
    </p:spTree>
    <p:extLst>
      <p:ext uri="{BB962C8B-B14F-4D97-AF65-F5344CB8AC3E}">
        <p14:creationId xmlns:p14="http://schemas.microsoft.com/office/powerpoint/2010/main" val="490050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35</a:t>
            </a:fld>
            <a:endParaRPr lang="en-US"/>
          </a:p>
        </p:txBody>
      </p:sp>
    </p:spTree>
    <p:extLst>
      <p:ext uri="{BB962C8B-B14F-4D97-AF65-F5344CB8AC3E}">
        <p14:creationId xmlns:p14="http://schemas.microsoft.com/office/powerpoint/2010/main" val="1498611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36</a:t>
            </a:fld>
            <a:endParaRPr lang="en-US"/>
          </a:p>
        </p:txBody>
      </p:sp>
    </p:spTree>
    <p:extLst>
      <p:ext uri="{BB962C8B-B14F-4D97-AF65-F5344CB8AC3E}">
        <p14:creationId xmlns:p14="http://schemas.microsoft.com/office/powerpoint/2010/main" val="3090978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37</a:t>
            </a:fld>
            <a:endParaRPr lang="en-US"/>
          </a:p>
        </p:txBody>
      </p:sp>
    </p:spTree>
    <p:extLst>
      <p:ext uri="{BB962C8B-B14F-4D97-AF65-F5344CB8AC3E}">
        <p14:creationId xmlns:p14="http://schemas.microsoft.com/office/powerpoint/2010/main" val="1691498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38</a:t>
            </a:fld>
            <a:endParaRPr lang="en-US"/>
          </a:p>
        </p:txBody>
      </p:sp>
    </p:spTree>
    <p:extLst>
      <p:ext uri="{BB962C8B-B14F-4D97-AF65-F5344CB8AC3E}">
        <p14:creationId xmlns:p14="http://schemas.microsoft.com/office/powerpoint/2010/main" val="4025431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1" dirty="0" smtClean="0"/>
              <a:t>Technical vs. Cultural</a:t>
            </a:r>
            <a:r>
              <a:rPr lang="en-US" b="1" baseline="0" dirty="0" smtClean="0"/>
              <a:t> </a:t>
            </a:r>
            <a:r>
              <a:rPr lang="en-US" baseline="0" dirty="0" smtClean="0"/>
              <a:t>– We have a lot of different technologies that can solve a lot of consistency and real-time performance problems already (python, IT frameworks – chef, puppet, etc., SNMP fault management, etc.).  The problem lies in the fact that automation is something of an abstract concept to most people.  They believe it is similar to manufacturing processes (and ultimately the loss of jobs) and that eventually automation will take over and there will be nothing for humans to do.  This is a very narrow view and assumes that either A) the engineer is so focused on a few things that they can actually be replaced or B) there is no dynamic aspect to a network and things are done the same way every time they are changed.  Anyone who has ever worked on a network of more than 2 end systems knows for a fact that B, in the previous statement, is all out false.</a:t>
            </a:r>
          </a:p>
          <a:p>
            <a:endParaRPr lang="en-US" baseline="0" dirty="0" smtClean="0"/>
          </a:p>
          <a:p>
            <a:r>
              <a:rPr lang="en-US" b="1" baseline="0" dirty="0" smtClean="0"/>
              <a:t>Networks are already automated – </a:t>
            </a:r>
            <a:r>
              <a:rPr lang="en-US" b="0" baseline="0" dirty="0" smtClean="0"/>
              <a:t>Dynamic routing is a good example.  If you were to ask someone to implement a semi-large network using static routes only, they would look at you like you are crazy.  “What would we do when a link goes down?”  Indeed.  We already allow dynamic routing protocols make changes, to the local device based on </a:t>
            </a:r>
            <a:r>
              <a:rPr lang="en-US" b="0" i="1" baseline="0" dirty="0" smtClean="0"/>
              <a:t>local</a:t>
            </a:r>
            <a:r>
              <a:rPr lang="en-US" b="0" i="0" baseline="0" dirty="0" smtClean="0"/>
              <a:t> information, based on a fault.  Performance issues are a type of fault (though not catastrophic at the time) and faults in other parts of the network </a:t>
            </a:r>
            <a:r>
              <a:rPr lang="en-US" b="1" i="0" baseline="0" dirty="0" smtClean="0"/>
              <a:t>should</a:t>
            </a:r>
            <a:r>
              <a:rPr lang="en-US" b="0" i="0" baseline="0" dirty="0" smtClean="0"/>
              <a:t> be able to affect other devices in a positive way.  FECN, </a:t>
            </a:r>
            <a:r>
              <a:rPr lang="en-US" b="0" i="0" baseline="0" dirty="0" err="1" smtClean="0"/>
              <a:t>bECN</a:t>
            </a:r>
            <a:r>
              <a:rPr lang="en-US" b="0" i="0" baseline="0" dirty="0" smtClean="0"/>
              <a:t> and 802.1au are all examples of trying to implement a protocol that does this based on </a:t>
            </a:r>
            <a:r>
              <a:rPr lang="en-US" b="0" i="1" baseline="0" dirty="0" smtClean="0"/>
              <a:t>local</a:t>
            </a:r>
            <a:r>
              <a:rPr lang="en-US" b="0" i="0" baseline="0" dirty="0" smtClean="0"/>
              <a:t> device information and trying to share it with others.  </a:t>
            </a:r>
          </a:p>
          <a:p>
            <a:r>
              <a:rPr lang="en-US" b="0" i="0" baseline="0" dirty="0" err="1" smtClean="0"/>
              <a:t>DDoS</a:t>
            </a:r>
            <a:r>
              <a:rPr lang="en-US" b="0" i="0" baseline="0" dirty="0" smtClean="0"/>
              <a:t> attacks already have automated identification and traffic re-route (to a black hole or impersonation site) implemented a no one sees that as out of the ordinary.  What if we could </a:t>
            </a:r>
            <a:r>
              <a:rPr lang="en-US" b="0" i="1" baseline="0" dirty="0" smtClean="0"/>
              <a:t>prevent</a:t>
            </a:r>
            <a:r>
              <a:rPr lang="en-US" b="0" i="0" baseline="0" dirty="0" smtClean="0"/>
              <a:t> performance/congestion/efficiency/utilization issues before they happened?</a:t>
            </a:r>
          </a:p>
          <a:p>
            <a:endParaRPr lang="en-US" dirty="0" smtClean="0"/>
          </a:p>
        </p:txBody>
      </p:sp>
      <p:sp>
        <p:nvSpPr>
          <p:cNvPr id="4" name="Slide Number Placeholder 3"/>
          <p:cNvSpPr>
            <a:spLocks noGrp="1"/>
          </p:cNvSpPr>
          <p:nvPr>
            <p:ph type="sldNum" sz="quarter" idx="10"/>
          </p:nvPr>
        </p:nvSpPr>
        <p:spPr/>
        <p:txBody>
          <a:bodyPr/>
          <a:lstStyle/>
          <a:p>
            <a:fld id="{338491A7-CDAE-6648-97E4-398EE75EB383}" type="slidenum">
              <a:rPr lang="en-US" smtClean="0"/>
              <a:pPr/>
              <a:t>7</a:t>
            </a:fld>
            <a:endParaRPr lang="en-US"/>
          </a:p>
        </p:txBody>
      </p:sp>
    </p:spTree>
    <p:extLst>
      <p:ext uri="{BB962C8B-B14F-4D97-AF65-F5344CB8AC3E}">
        <p14:creationId xmlns:p14="http://schemas.microsoft.com/office/powerpoint/2010/main" val="248561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39</a:t>
            </a:fld>
            <a:endParaRPr lang="en-US"/>
          </a:p>
        </p:txBody>
      </p:sp>
    </p:spTree>
    <p:extLst>
      <p:ext uri="{BB962C8B-B14F-4D97-AF65-F5344CB8AC3E}">
        <p14:creationId xmlns:p14="http://schemas.microsoft.com/office/powerpoint/2010/main" val="42108671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40</a:t>
            </a:fld>
            <a:endParaRPr lang="en-US"/>
          </a:p>
        </p:txBody>
      </p:sp>
    </p:spTree>
    <p:extLst>
      <p:ext uri="{BB962C8B-B14F-4D97-AF65-F5344CB8AC3E}">
        <p14:creationId xmlns:p14="http://schemas.microsoft.com/office/powerpoint/2010/main" val="2083616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Junos Automation Stack is extremely powerful and is packed with features that allow for practically everything on a Junos device to be automated.   </a:t>
            </a:r>
          </a:p>
          <a:p>
            <a:endParaRPr lang="en-US" baseline="0" dirty="0" smtClean="0"/>
          </a:p>
          <a:p>
            <a:r>
              <a:rPr lang="en-US" baseline="0" dirty="0" smtClean="0"/>
              <a:t>But remember, as you get further away from the direct OS interaction, there are abstractions that happen that could remove some flexibility of command choice and/or OS manipulation.  For most, IT frameworks and basic scripts will be enough to push configuration and get basic status.  But when more and more information is needed from the network, you must delve deeper into the stack and use things like JET apps and YANG models to truly unleash the power of an automated Junos platform and make the idea of an “SDN” become a reality (fully integrated butterfly rainbow kitty optional)</a:t>
            </a:r>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41</a:t>
            </a:fld>
            <a:endParaRPr lang="en-US"/>
          </a:p>
        </p:txBody>
      </p:sp>
    </p:spTree>
    <p:extLst>
      <p:ext uri="{BB962C8B-B14F-4D97-AF65-F5344CB8AC3E}">
        <p14:creationId xmlns:p14="http://schemas.microsoft.com/office/powerpoint/2010/main" val="7323976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48606" rtl="0" eaLnBrk="1" fontAlgn="auto" latinLnBrk="0" hangingPunct="1">
              <a:lnSpc>
                <a:spcPct val="100000"/>
              </a:lnSpc>
              <a:spcBef>
                <a:spcPts val="0"/>
              </a:spcBef>
              <a:spcAft>
                <a:spcPts val="0"/>
              </a:spcAft>
              <a:buClrTx/>
              <a:buSzTx/>
              <a:buFontTx/>
              <a:buNone/>
              <a:tabLst/>
              <a:defRPr/>
            </a:pPr>
            <a:r>
              <a:rPr lang="en-US" baseline="0" dirty="0" smtClean="0"/>
              <a:t>AND if there are a set of standardized interfaces/protocols between the mgmt. plane and the devices, we can now programmatically access </a:t>
            </a:r>
            <a:r>
              <a:rPr lang="en-US" b="1" i="1" baseline="0" dirty="0" smtClean="0"/>
              <a:t>any</a:t>
            </a:r>
            <a:r>
              <a:rPr lang="en-US" b="0" i="0" baseline="0" dirty="0" smtClean="0"/>
              <a:t> device, regardless of the vendor and as long as they follow the specifications.  Juniper utilizes NETCONF, YANG, REST, Thrift and other standardized protocols and interfaces to allow programmatic management of all our devices.  </a:t>
            </a:r>
            <a:endParaRPr lang="en-US" dirty="0" smtClean="0"/>
          </a:p>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42</a:t>
            </a:fld>
            <a:endParaRPr lang="en-US"/>
          </a:p>
        </p:txBody>
      </p:sp>
    </p:spTree>
    <p:extLst>
      <p:ext uri="{BB962C8B-B14F-4D97-AF65-F5344CB8AC3E}">
        <p14:creationId xmlns:p14="http://schemas.microsoft.com/office/powerpoint/2010/main" val="1659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48606" rtl="0" eaLnBrk="1" fontAlgn="auto" latinLnBrk="0" hangingPunct="1">
              <a:lnSpc>
                <a:spcPct val="100000"/>
              </a:lnSpc>
              <a:spcBef>
                <a:spcPts val="0"/>
              </a:spcBef>
              <a:spcAft>
                <a:spcPts val="0"/>
              </a:spcAft>
              <a:buClrTx/>
              <a:buSzTx/>
              <a:buFontTx/>
              <a:buNone/>
              <a:tabLst/>
              <a:defRPr/>
            </a:pPr>
            <a:r>
              <a:rPr lang="en-US" baseline="0" dirty="0" smtClean="0"/>
              <a:t>AND if there are a set of standardized interfaces/protocols between the mgmt. plane and the devices, we can now programmatically access </a:t>
            </a:r>
            <a:r>
              <a:rPr lang="en-US" b="1" i="1" baseline="0" dirty="0" smtClean="0"/>
              <a:t>any</a:t>
            </a:r>
            <a:r>
              <a:rPr lang="en-US" b="0" i="0" baseline="0" dirty="0" smtClean="0"/>
              <a:t> device, regardless of the vendor and as long as they follow the specifications.  Juniper utilizes NETCONF, YANG, REST, Thrift and other standardized protocols and interfaces to allow programmatic management of all our devices.  </a:t>
            </a:r>
            <a:endParaRPr lang="en-US" dirty="0" smtClean="0"/>
          </a:p>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43</a:t>
            </a:fld>
            <a:endParaRPr lang="en-US"/>
          </a:p>
        </p:txBody>
      </p:sp>
    </p:spTree>
    <p:extLst>
      <p:ext uri="{BB962C8B-B14F-4D97-AF65-F5344CB8AC3E}">
        <p14:creationId xmlns:p14="http://schemas.microsoft.com/office/powerpoint/2010/main" val="3468592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Start with</a:t>
            </a:r>
            <a:r>
              <a:rPr lang="en-US" baseline="0" dirty="0" smtClean="0"/>
              <a:t> the overview of JUNOS puppet architecture…</a:t>
            </a:r>
          </a:p>
          <a:p>
            <a:endParaRPr lang="en-US" baseline="0" dirty="0" smtClean="0"/>
          </a:p>
          <a:p>
            <a:pPr defTabSz="868799">
              <a:defRPr/>
            </a:pPr>
            <a:r>
              <a:rPr lang="en-US" baseline="0" dirty="0" smtClean="0"/>
              <a:t>Puppet is server/client model, in which master is the central control point, responsible for all the clients configuration deployment, modification. Clients, expanded from its traditional component Server, are get Juniper various switches platforms involved. </a:t>
            </a:r>
            <a:r>
              <a:rPr lang="en-US" dirty="0"/>
              <a:t>Junos switches are equipped with a NETCONF API that enables programmatic  configuration changes and operational management via secure XML RPC. To be able to support Junos switch on the server side, We have created "</a:t>
            </a:r>
            <a:r>
              <a:rPr lang="en-US" dirty="0" err="1"/>
              <a:t>netdev</a:t>
            </a:r>
            <a:r>
              <a:rPr lang="en-US" dirty="0"/>
              <a:t>“ module stored on the Puppet master. The switch running the Puppet agent downloads this code via SSL.</a:t>
            </a:r>
          </a:p>
          <a:p>
            <a:pPr defTabSz="868799">
              <a:defRPr/>
            </a:pPr>
            <a:endParaRPr lang="en-US" dirty="0"/>
          </a:p>
          <a:p>
            <a:pPr defTabSz="868799">
              <a:defRPr/>
            </a:pPr>
            <a:r>
              <a:rPr lang="en-US" dirty="0"/>
              <a:t>One additional point on the “</a:t>
            </a:r>
            <a:r>
              <a:rPr lang="en-US" dirty="0" err="1"/>
              <a:t>netconf</a:t>
            </a:r>
            <a:r>
              <a:rPr lang="en-US" dirty="0"/>
              <a:t>” API… Even though the current Juniper Puppet solution only covers basic vlan, lag, trunk etc Layer2 functions, but the “</a:t>
            </a:r>
            <a:r>
              <a:rPr lang="en-US" dirty="0" err="1"/>
              <a:t>netconf</a:t>
            </a:r>
            <a:r>
              <a:rPr lang="en-US" dirty="0"/>
              <a:t>” based solution technically is fairly powerful to support all features/functions delivered by the normal CLI. It’s only matter of time, and resources committed on this solution to get more functions supported in the near future, such as Layer3, routing protocols, ACLs, and policies etc.</a:t>
            </a:r>
          </a:p>
          <a:p>
            <a:endParaRPr lang="en-US" dirty="0"/>
          </a:p>
        </p:txBody>
      </p:sp>
      <p:sp>
        <p:nvSpPr>
          <p:cNvPr id="4" name="Slide Number Placeholder 3"/>
          <p:cNvSpPr>
            <a:spLocks noGrp="1"/>
          </p:cNvSpPr>
          <p:nvPr>
            <p:ph type="sldNum" sz="quarter" idx="10"/>
          </p:nvPr>
        </p:nvSpPr>
        <p:spPr/>
        <p:txBody>
          <a:bodyPr/>
          <a:lstStyle/>
          <a:p>
            <a:fld id="{B75F680B-CF27-4EFB-BB55-D480C16DCD30}" type="slidenum">
              <a:rPr lang="en-US" smtClean="0"/>
              <a:pPr/>
              <a:t>46</a:t>
            </a:fld>
            <a:endParaRPr lang="en-US"/>
          </a:p>
        </p:txBody>
      </p:sp>
    </p:spTree>
    <p:extLst>
      <p:ext uri="{BB962C8B-B14F-4D97-AF65-F5344CB8AC3E}">
        <p14:creationId xmlns:p14="http://schemas.microsoft.com/office/powerpoint/2010/main" val="2555195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brings us to the</a:t>
            </a:r>
            <a:r>
              <a:rPr lang="en-US" baseline="0" dirty="0" smtClean="0"/>
              <a:t> CHEF CLIENT INTEGRATION we are demonstrating today.</a:t>
            </a:r>
          </a:p>
          <a:p>
            <a:endParaRPr lang="en-US" baseline="0" dirty="0" smtClean="0"/>
          </a:p>
          <a:p>
            <a:r>
              <a:rPr lang="en-US" baseline="0" dirty="0" smtClean="0"/>
              <a:t>How does it work?  </a:t>
            </a:r>
          </a:p>
          <a:p>
            <a:endParaRPr lang="en-US" baseline="0" dirty="0" smtClean="0"/>
          </a:p>
          <a:p>
            <a:pPr marL="173182" indent="-173182">
              <a:buFontTx/>
              <a:buChar char="-"/>
            </a:pPr>
            <a:r>
              <a:rPr lang="en-US" baseline="0" dirty="0" smtClean="0"/>
              <a:t>You are probably familiar with Chef – Cookbooks are placed on the Chef Server which are queried from the client and associated configuration changes are downloaded to device. </a:t>
            </a:r>
          </a:p>
          <a:p>
            <a:pPr marL="173182" indent="-173182">
              <a:buFontTx/>
              <a:buChar char="-"/>
            </a:pPr>
            <a:endParaRPr lang="en-US" baseline="0" dirty="0" smtClean="0"/>
          </a:p>
          <a:p>
            <a:pPr marL="173182" indent="-173182">
              <a:buFontTx/>
              <a:buChar char="-"/>
            </a:pPr>
            <a:r>
              <a:rPr lang="en-US" baseline="0" dirty="0" smtClean="0"/>
              <a:t>The CHEF CLIENT in JUNOS, takes these configuration changes, and by way of the Ruby interpreter sends them to the ruby </a:t>
            </a:r>
            <a:r>
              <a:rPr lang="en-US" baseline="0" dirty="0" err="1" smtClean="0"/>
              <a:t>junos</a:t>
            </a:r>
            <a:r>
              <a:rPr lang="en-US" baseline="0" dirty="0" smtClean="0"/>
              <a:t> </a:t>
            </a:r>
            <a:r>
              <a:rPr lang="en-US" baseline="0" dirty="0" err="1" smtClean="0"/>
              <a:t>ez</a:t>
            </a:r>
            <a:r>
              <a:rPr lang="en-US" baseline="0" dirty="0" smtClean="0"/>
              <a:t> </a:t>
            </a:r>
            <a:r>
              <a:rPr lang="en-US" baseline="0" dirty="0" err="1" smtClean="0"/>
              <a:t>api</a:t>
            </a:r>
            <a:r>
              <a:rPr lang="en-US" baseline="0" dirty="0" smtClean="0"/>
              <a:t> and onto </a:t>
            </a:r>
            <a:r>
              <a:rPr lang="en-US" baseline="0" dirty="0" err="1" smtClean="0"/>
              <a:t>netconf</a:t>
            </a:r>
            <a:r>
              <a:rPr lang="en-US" baseline="0" dirty="0" smtClean="0"/>
              <a:t>. </a:t>
            </a:r>
            <a:r>
              <a:rPr lang="en-US" baseline="0" dirty="0" err="1" smtClean="0"/>
              <a:t>Netconf</a:t>
            </a:r>
            <a:r>
              <a:rPr lang="en-US" baseline="0" dirty="0" smtClean="0"/>
              <a:t> client in turn takes these inputs and converts them into xml statements which are read by the JUNOS configuration engine. </a:t>
            </a:r>
          </a:p>
          <a:p>
            <a:pPr marL="173182" indent="-173182">
              <a:buFontTx/>
              <a:buChar char="-"/>
            </a:pPr>
            <a:r>
              <a:rPr lang="en-US" baseline="0" dirty="0" smtClean="0"/>
              <a:t>Efficient , Consistent and most of all Secure</a:t>
            </a:r>
          </a:p>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47</a:t>
            </a:fld>
            <a:endParaRPr lang="en-US" dirty="0"/>
          </a:p>
        </p:txBody>
      </p:sp>
    </p:spTree>
    <p:extLst>
      <p:ext uri="{BB962C8B-B14F-4D97-AF65-F5344CB8AC3E}">
        <p14:creationId xmlns:p14="http://schemas.microsoft.com/office/powerpoint/2010/main" val="497929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err="1" smtClean="0">
                <a:solidFill>
                  <a:schemeClr val="tx1"/>
                </a:solidFill>
                <a:effectLst/>
                <a:latin typeface="Arial" panose="020B0604020202020204" pitchFamily="34" charset="0"/>
                <a:ea typeface="+mn-ea"/>
                <a:cs typeface="+mn-cs"/>
              </a:rPr>
              <a:t>Ansible</a:t>
            </a:r>
            <a:r>
              <a:rPr lang="en-US" sz="1100" b="0" i="0" kern="1200" dirty="0" smtClean="0">
                <a:solidFill>
                  <a:schemeClr val="tx1"/>
                </a:solidFill>
                <a:effectLst/>
                <a:latin typeface="Arial" panose="020B0604020202020204" pitchFamily="34" charset="0"/>
                <a:ea typeface="+mn-ea"/>
                <a:cs typeface="+mn-cs"/>
              </a:rPr>
              <a:t> is a radically simple IT automation platform that makes deploying Junos devices pretty simple.  You</a:t>
            </a:r>
            <a:r>
              <a:rPr lang="en-US" sz="1100" b="0" i="0" kern="1200" baseline="0" dirty="0" smtClean="0">
                <a:solidFill>
                  <a:schemeClr val="tx1"/>
                </a:solidFill>
                <a:effectLst/>
                <a:latin typeface="Arial" panose="020B0604020202020204" pitchFamily="34" charset="0"/>
                <a:ea typeface="+mn-ea"/>
                <a:cs typeface="+mn-cs"/>
              </a:rPr>
              <a:t> can a</a:t>
            </a:r>
            <a:r>
              <a:rPr lang="en-US" sz="1100" b="0" i="0" kern="1200" dirty="0" smtClean="0">
                <a:solidFill>
                  <a:schemeClr val="tx1"/>
                </a:solidFill>
                <a:effectLst/>
                <a:latin typeface="Arial" panose="020B0604020202020204" pitchFamily="34" charset="0"/>
                <a:ea typeface="+mn-ea"/>
                <a:cs typeface="+mn-cs"/>
              </a:rPr>
              <a:t>void writing scripts or custom code to deploy and update the devices and you can automate in a language that approaches plain English (YAML), using SSH, with no agents to install on the</a:t>
            </a:r>
            <a:r>
              <a:rPr lang="en-US" sz="1100" b="0" i="0" kern="1200" baseline="0" dirty="0" smtClean="0">
                <a:solidFill>
                  <a:schemeClr val="tx1"/>
                </a:solidFill>
                <a:effectLst/>
                <a:latin typeface="Arial" panose="020B0604020202020204" pitchFamily="34" charset="0"/>
                <a:ea typeface="+mn-ea"/>
                <a:cs typeface="+mn-cs"/>
              </a:rPr>
              <a:t> devices.</a:t>
            </a:r>
          </a:p>
          <a:p>
            <a:endParaRPr lang="en-US" sz="1100" b="0" i="0" kern="1200" baseline="0" dirty="0" smtClean="0">
              <a:solidFill>
                <a:schemeClr val="tx1"/>
              </a:solidFill>
              <a:effectLst/>
              <a:latin typeface="Arial" panose="020B0604020202020204" pitchFamily="34" charset="0"/>
              <a:ea typeface="+mn-ea"/>
              <a:cs typeface="+mn-cs"/>
            </a:endParaRPr>
          </a:p>
          <a:p>
            <a:r>
              <a:rPr lang="en-US" sz="1100" b="0" i="0" kern="1200" baseline="0" dirty="0" smtClean="0">
                <a:solidFill>
                  <a:schemeClr val="tx1"/>
                </a:solidFill>
                <a:effectLst/>
                <a:latin typeface="Arial" panose="020B0604020202020204" pitchFamily="34" charset="0"/>
                <a:ea typeface="+mn-ea"/>
                <a:cs typeface="+mn-cs"/>
              </a:rPr>
              <a:t>Juniper has supported modules for push types of scenarios only.  </a:t>
            </a:r>
            <a:r>
              <a:rPr lang="en-US" sz="1100" b="0" i="0" kern="1200" baseline="0" dirty="0" err="1" smtClean="0">
                <a:solidFill>
                  <a:schemeClr val="tx1"/>
                </a:solidFill>
                <a:effectLst/>
                <a:latin typeface="Arial" panose="020B0604020202020204" pitchFamily="34" charset="0"/>
                <a:ea typeface="+mn-ea"/>
                <a:cs typeface="+mn-cs"/>
              </a:rPr>
              <a:t>Ansible</a:t>
            </a:r>
            <a:r>
              <a:rPr lang="en-US" sz="1100" b="0" i="0" kern="1200" baseline="0" dirty="0" smtClean="0">
                <a:solidFill>
                  <a:schemeClr val="tx1"/>
                </a:solidFill>
                <a:effectLst/>
                <a:latin typeface="Arial" panose="020B0604020202020204" pitchFamily="34" charset="0"/>
                <a:ea typeface="+mn-ea"/>
                <a:cs typeface="+mn-cs"/>
              </a:rPr>
              <a:t> isn’t very good for pulling data and manipulating it.  </a:t>
            </a:r>
          </a:p>
          <a:p>
            <a:r>
              <a:rPr lang="en-US" sz="1100" b="0" i="0" kern="1200" baseline="0" dirty="0" smtClean="0">
                <a:solidFill>
                  <a:schemeClr val="tx1"/>
                </a:solidFill>
                <a:effectLst/>
                <a:latin typeface="Arial" panose="020B0604020202020204" pitchFamily="34" charset="0"/>
                <a:ea typeface="+mn-ea"/>
                <a:cs typeface="+mn-cs"/>
              </a:rPr>
              <a:t>With the Juniper supported modules you can:</a:t>
            </a:r>
          </a:p>
          <a:p>
            <a:r>
              <a:rPr lang="en-US" sz="1100" b="0" i="0" kern="1200" baseline="0" dirty="0" smtClean="0">
                <a:solidFill>
                  <a:schemeClr val="tx1"/>
                </a:solidFill>
                <a:effectLst/>
                <a:latin typeface="Arial" panose="020B0604020202020204" pitchFamily="34" charset="0"/>
                <a:ea typeface="+mn-ea"/>
                <a:cs typeface="+mn-cs"/>
              </a:rPr>
              <a:t>Upgrade Junos</a:t>
            </a:r>
          </a:p>
          <a:p>
            <a:r>
              <a:rPr lang="en-US" sz="1100" b="0" i="0" kern="1200" baseline="0" dirty="0" smtClean="0">
                <a:solidFill>
                  <a:schemeClr val="tx1"/>
                </a:solidFill>
                <a:effectLst/>
                <a:latin typeface="Arial" panose="020B0604020202020204" pitchFamily="34" charset="0"/>
                <a:ea typeface="+mn-ea"/>
                <a:cs typeface="+mn-cs"/>
              </a:rPr>
              <a:t>Push configuration changes (either as curly brace, XML or set commands)</a:t>
            </a:r>
          </a:p>
          <a:p>
            <a:r>
              <a:rPr lang="en-US" sz="1100" b="0" i="0" kern="1200" baseline="0" dirty="0" smtClean="0">
                <a:solidFill>
                  <a:schemeClr val="tx1"/>
                </a:solidFill>
                <a:effectLst/>
                <a:latin typeface="Arial" panose="020B0604020202020204" pitchFamily="34" charset="0"/>
                <a:ea typeface="+mn-ea"/>
                <a:cs typeface="+mn-cs"/>
              </a:rPr>
              <a:t>Get facts about the device (model, OS version, serial numbers, etc.)</a:t>
            </a:r>
          </a:p>
          <a:p>
            <a:r>
              <a:rPr lang="en-US" sz="1100" b="0" i="0" kern="1200" baseline="0" dirty="0" smtClean="0">
                <a:solidFill>
                  <a:schemeClr val="tx1"/>
                </a:solidFill>
                <a:effectLst/>
                <a:latin typeface="Arial" panose="020B0604020202020204" pitchFamily="34" charset="0"/>
                <a:ea typeface="+mn-ea"/>
                <a:cs typeface="+mn-cs"/>
              </a:rPr>
              <a:t>Remotely shutdown the device</a:t>
            </a:r>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48</a:t>
            </a:fld>
            <a:endParaRPr lang="en-US"/>
          </a:p>
        </p:txBody>
      </p:sp>
    </p:spTree>
    <p:extLst>
      <p:ext uri="{BB962C8B-B14F-4D97-AF65-F5344CB8AC3E}">
        <p14:creationId xmlns:p14="http://schemas.microsoft.com/office/powerpoint/2010/main" val="2524627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Everyone</a:t>
            </a:r>
            <a:r>
              <a:rPr lang="en-US" baseline="0" dirty="0" smtClean="0"/>
              <a:t> that has seen this wants this.  Automation solving a huge problem.  Current network operations teams struggling to solve this solution manually or with home-grown systems.   Complexity in network is overtaxing operations teams.  Juniper automation solution is a "coding free" program; i.e. operations team doesn't need to write programs to solve this problem.</a:t>
            </a:r>
            <a:endParaRPr lang="en-US" dirty="0"/>
          </a:p>
        </p:txBody>
      </p:sp>
      <p:sp>
        <p:nvSpPr>
          <p:cNvPr id="4" name="Slide Number Placeholder 3"/>
          <p:cNvSpPr>
            <a:spLocks noGrp="1"/>
          </p:cNvSpPr>
          <p:nvPr>
            <p:ph type="sldNum" sz="quarter" idx="10"/>
          </p:nvPr>
        </p:nvSpPr>
        <p:spPr/>
        <p:txBody>
          <a:bodyPr/>
          <a:lstStyle/>
          <a:p>
            <a:fld id="{B3A14B09-7C50-4114-8675-D6CC4E79564E}" type="slidenum">
              <a:rPr lang="en-US" smtClean="0"/>
              <a:pPr/>
              <a:t>49</a:t>
            </a:fld>
            <a:endParaRPr lang="en-US"/>
          </a:p>
        </p:txBody>
      </p:sp>
    </p:spTree>
    <p:extLst>
      <p:ext uri="{BB962C8B-B14F-4D97-AF65-F5344CB8AC3E}">
        <p14:creationId xmlns:p14="http://schemas.microsoft.com/office/powerpoint/2010/main" val="2185401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i="0" kern="1200" dirty="0" smtClean="0">
                <a:solidFill>
                  <a:schemeClr val="tx1"/>
                </a:solidFill>
                <a:effectLst/>
                <a:latin typeface="Arial" panose="020B0604020202020204" pitchFamily="34" charset="0"/>
                <a:ea typeface="+mn-ea"/>
                <a:cs typeface="+mn-cs"/>
              </a:rPr>
              <a:t>Commit scripts </a:t>
            </a:r>
            <a:r>
              <a:rPr lang="en-US" sz="1100" b="0" i="0" kern="1200" dirty="0" smtClean="0">
                <a:solidFill>
                  <a:schemeClr val="tx1"/>
                </a:solidFill>
                <a:effectLst/>
                <a:latin typeface="Arial" panose="020B0604020202020204" pitchFamily="34" charset="0"/>
                <a:ea typeface="+mn-ea"/>
                <a:cs typeface="+mn-cs"/>
              </a:rPr>
              <a:t>are run as part of the standard Junos commit process and provide the ability to change the configuration, display warnings, cancel the commit, etc.</a:t>
            </a:r>
            <a:r>
              <a:rPr lang="en-US" dirty="0" smtClean="0"/>
              <a:t/>
            </a:r>
            <a:br>
              <a:rPr lang="en-US" dirty="0" smtClean="0"/>
            </a:br>
            <a:r>
              <a:rPr lang="en-US" sz="1100" b="1" i="0" kern="1200" dirty="0" smtClean="0">
                <a:solidFill>
                  <a:schemeClr val="tx1"/>
                </a:solidFill>
                <a:effectLst/>
                <a:latin typeface="Arial" panose="020B0604020202020204" pitchFamily="34" charset="0"/>
                <a:ea typeface="+mn-ea"/>
                <a:cs typeface="+mn-cs"/>
              </a:rPr>
              <a:t>Op scripts </a:t>
            </a:r>
            <a:r>
              <a:rPr lang="en-US" sz="1100" b="0" i="0" kern="1200" dirty="0" smtClean="0">
                <a:solidFill>
                  <a:schemeClr val="tx1"/>
                </a:solidFill>
                <a:effectLst/>
                <a:latin typeface="Arial" panose="020B0604020202020204" pitchFamily="34" charset="0"/>
                <a:ea typeface="+mn-ea"/>
                <a:cs typeface="+mn-cs"/>
              </a:rPr>
              <a:t>are essentially custom CLI commands. They are typically invoked from the CLI with the “op” command. Their uses vary but custom display commands are common.  These</a:t>
            </a:r>
            <a:r>
              <a:rPr lang="en-US" sz="1100" b="0" i="0" kern="1200" baseline="0" dirty="0" smtClean="0">
                <a:solidFill>
                  <a:schemeClr val="tx1"/>
                </a:solidFill>
                <a:effectLst/>
                <a:latin typeface="Arial" panose="020B0604020202020204" pitchFamily="34" charset="0"/>
                <a:ea typeface="+mn-ea"/>
                <a:cs typeface="+mn-cs"/>
              </a:rPr>
              <a:t> can be run off box as well by using the NETCONF protocol</a:t>
            </a:r>
            <a:r>
              <a:rPr lang="en-US" dirty="0" smtClean="0"/>
              <a:t/>
            </a:r>
            <a:br>
              <a:rPr lang="en-US" dirty="0" smtClean="0"/>
            </a:br>
            <a:r>
              <a:rPr lang="en-US" sz="1100" b="1" i="0" kern="1200" dirty="0" smtClean="0">
                <a:solidFill>
                  <a:schemeClr val="tx1"/>
                </a:solidFill>
                <a:effectLst/>
                <a:latin typeface="Arial" panose="020B0604020202020204" pitchFamily="34" charset="0"/>
                <a:ea typeface="+mn-ea"/>
                <a:cs typeface="+mn-cs"/>
              </a:rPr>
              <a:t>Event scripts </a:t>
            </a:r>
            <a:r>
              <a:rPr lang="en-US" sz="1100" b="0" i="0" kern="1200" dirty="0" smtClean="0">
                <a:solidFill>
                  <a:schemeClr val="tx1"/>
                </a:solidFill>
                <a:effectLst/>
                <a:latin typeface="Arial" panose="020B0604020202020204" pitchFamily="34" charset="0"/>
                <a:ea typeface="+mn-ea"/>
                <a:cs typeface="+mn-cs"/>
              </a:rPr>
              <a:t>are run automatically in response to a Junos event.</a:t>
            </a:r>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51</a:t>
            </a:fld>
            <a:endParaRPr lang="en-US"/>
          </a:p>
        </p:txBody>
      </p:sp>
    </p:spTree>
    <p:extLst>
      <p:ext uri="{BB962C8B-B14F-4D97-AF65-F5344CB8AC3E}">
        <p14:creationId xmlns:p14="http://schemas.microsoft.com/office/powerpoint/2010/main" val="36024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6 – So enter ZTP, which is really the “Low Hanging” fruit in the automation world, as it has one of the highest return on investments and fairly straightforward to automate.  </a:t>
            </a:r>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10</a:t>
            </a:fld>
            <a:endParaRPr lang="en-US" dirty="0"/>
          </a:p>
        </p:txBody>
      </p:sp>
    </p:spTree>
    <p:extLst>
      <p:ext uri="{BB962C8B-B14F-4D97-AF65-F5344CB8AC3E}">
        <p14:creationId xmlns:p14="http://schemas.microsoft.com/office/powerpoint/2010/main" val="4226578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smtClean="0">
                <a:solidFill>
                  <a:schemeClr val="tx1"/>
                </a:solidFill>
                <a:effectLst/>
                <a:latin typeface="Arial" panose="020B0604020202020204" pitchFamily="34" charset="0"/>
                <a:ea typeface="+mn-ea"/>
                <a:cs typeface="+mn-cs"/>
              </a:rPr>
              <a:t>Stylesheet Language Alternative Syntax (SLAX) is a language for writing Junos OS commit scripts, op scripts, and event scripts. It is an alternative to Extensible Stylesheet Language Transformations (</a:t>
            </a:r>
            <a:r>
              <a:rPr lang="en-US" sz="1100" b="0" i="0" u="none" strike="noStrike" kern="1200" dirty="0" smtClean="0">
                <a:solidFill>
                  <a:schemeClr val="tx1"/>
                </a:solidFill>
                <a:effectLst/>
                <a:latin typeface="Arial" panose="020B0604020202020204" pitchFamily="34" charset="0"/>
                <a:ea typeface="+mn-ea"/>
                <a:cs typeface="+mn-cs"/>
                <a:hlinkClick r:id="rId3" tooltip="XSLT"/>
              </a:rPr>
              <a:t>XSLT</a:t>
            </a:r>
            <a:r>
              <a:rPr lang="en-US" sz="1100" b="0" i="0" kern="1200" dirty="0" smtClean="0">
                <a:solidFill>
                  <a:schemeClr val="tx1"/>
                </a:solidFill>
                <a:effectLst/>
                <a:latin typeface="Arial" panose="020B0604020202020204" pitchFamily="34" charset="0"/>
                <a:ea typeface="+mn-ea"/>
                <a:cs typeface="+mn-cs"/>
              </a:rPr>
              <a:t>). SLAX has a distinct syntax similar to that of C and Perl, but the same semantics as XSLT.</a:t>
            </a:r>
          </a:p>
          <a:p>
            <a:endParaRPr lang="en-US" sz="1100" b="0" i="0" kern="1200" dirty="0" smtClean="0">
              <a:solidFill>
                <a:schemeClr val="tx1"/>
              </a:solidFill>
              <a:effectLst/>
              <a:latin typeface="Arial" panose="020B0604020202020204" pitchFamily="34" charset="0"/>
              <a:ea typeface="+mn-ea"/>
              <a:cs typeface="+mn-cs"/>
            </a:endParaRPr>
          </a:p>
          <a:p>
            <a:r>
              <a:rPr lang="en-US" sz="1100" b="0" i="0" kern="1200" dirty="0" smtClean="0">
                <a:solidFill>
                  <a:schemeClr val="tx1"/>
                </a:solidFill>
                <a:effectLst/>
                <a:latin typeface="Arial" panose="020B0604020202020204" pitchFamily="34" charset="0"/>
                <a:ea typeface="+mn-ea"/>
                <a:cs typeface="+mn-cs"/>
              </a:rPr>
              <a:t>More info can be found at:  http://www.juniper.net/documentation/en_US/junos13.3/topics/concept/junos-script-automation-slax-overview.html</a:t>
            </a:r>
          </a:p>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52</a:t>
            </a:fld>
            <a:endParaRPr lang="en-US"/>
          </a:p>
        </p:txBody>
      </p:sp>
    </p:spTree>
    <p:extLst>
      <p:ext uri="{BB962C8B-B14F-4D97-AF65-F5344CB8AC3E}">
        <p14:creationId xmlns:p14="http://schemas.microsoft.com/office/powerpoint/2010/main" val="3014681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python</a:t>
            </a:r>
            <a:r>
              <a:rPr lang="en-US" baseline="0" dirty="0" smtClean="0"/>
              <a:t> on box capabilities are part of the overall JET implementation and as such the ability to run python op, event and commit scripts on-box (which you can do since Junos 4.x with SLAX) will be in Junos 15.2 when JET is released.</a:t>
            </a:r>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53</a:t>
            </a:fld>
            <a:endParaRPr lang="en-US"/>
          </a:p>
        </p:txBody>
      </p:sp>
    </p:spTree>
    <p:extLst>
      <p:ext uri="{BB962C8B-B14F-4D97-AF65-F5344CB8AC3E}">
        <p14:creationId xmlns:p14="http://schemas.microsoft.com/office/powerpoint/2010/main" val="5803546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100" b="0" i="1" kern="1200" dirty="0" smtClean="0">
                <a:solidFill>
                  <a:schemeClr val="tx1"/>
                </a:solidFill>
                <a:effectLst/>
                <a:latin typeface="Arial" panose="020B0604020202020204" pitchFamily="34" charset="0"/>
                <a:ea typeface="+mn-ea"/>
                <a:cs typeface="+mn-cs"/>
              </a:rPr>
              <a:t>Junos </a:t>
            </a:r>
            <a:r>
              <a:rPr lang="en-US" sz="1100" b="0" i="1" kern="1200" dirty="0" err="1" smtClean="0">
                <a:solidFill>
                  <a:schemeClr val="tx1"/>
                </a:solidFill>
                <a:effectLst/>
                <a:latin typeface="Arial" panose="020B0604020202020204" pitchFamily="34" charset="0"/>
                <a:ea typeface="+mn-ea"/>
                <a:cs typeface="+mn-cs"/>
              </a:rPr>
              <a:t>PyEZ</a:t>
            </a:r>
            <a:r>
              <a:rPr lang="en-US" sz="1100" b="0" i="0" kern="1200" dirty="0" smtClean="0">
                <a:solidFill>
                  <a:schemeClr val="tx1"/>
                </a:solidFill>
                <a:effectLst/>
                <a:latin typeface="Arial" panose="020B0604020202020204" pitchFamily="34" charset="0"/>
                <a:ea typeface="+mn-ea"/>
                <a:cs typeface="+mn-cs"/>
              </a:rPr>
              <a:t> is a Python library to remotely manage/automate Junos devices. The user is </a:t>
            </a:r>
            <a:r>
              <a:rPr lang="en-US" sz="1100" b="1" i="1" kern="1200" dirty="0" smtClean="0">
                <a:solidFill>
                  <a:schemeClr val="tx1"/>
                </a:solidFill>
                <a:effectLst/>
                <a:latin typeface="Arial" panose="020B0604020202020204" pitchFamily="34" charset="0"/>
                <a:ea typeface="+mn-ea"/>
                <a:cs typeface="+mn-cs"/>
              </a:rPr>
              <a:t>NOT</a:t>
            </a:r>
            <a:r>
              <a:rPr lang="en-US" sz="1100" b="0" i="0" kern="1200" dirty="0" smtClean="0">
                <a:solidFill>
                  <a:schemeClr val="tx1"/>
                </a:solidFill>
                <a:effectLst/>
                <a:latin typeface="Arial" panose="020B0604020202020204" pitchFamily="34" charset="0"/>
                <a:ea typeface="+mn-ea"/>
                <a:cs typeface="+mn-cs"/>
              </a:rPr>
              <a:t> required: (a) to be a "Software Programmer™", (b) have sophisticated knowledge of Junos, or (b) have a complex understanding of the Junos XML API.</a:t>
            </a:r>
          </a:p>
          <a:p>
            <a:r>
              <a:rPr lang="en-US" sz="1100" b="0" i="0" kern="1200" dirty="0" smtClean="0">
                <a:solidFill>
                  <a:schemeClr val="tx1"/>
                </a:solidFill>
                <a:effectLst/>
                <a:latin typeface="Arial" panose="020B0604020202020204" pitchFamily="34" charset="0"/>
                <a:ea typeface="+mn-ea"/>
                <a:cs typeface="+mn-cs"/>
              </a:rPr>
              <a:t>This library was built for two types of users:</a:t>
            </a:r>
          </a:p>
          <a:p>
            <a:r>
              <a:rPr lang="en-US" sz="1100" b="1" i="0" kern="1200" dirty="0" smtClean="0">
                <a:solidFill>
                  <a:schemeClr val="tx1"/>
                </a:solidFill>
                <a:effectLst/>
                <a:latin typeface="Arial" panose="020B0604020202020204" pitchFamily="34" charset="0"/>
                <a:ea typeface="+mn-ea"/>
                <a:cs typeface="+mn-cs"/>
              </a:rPr>
              <a:t>For "Non-Programmers" - Python as a Power Shell</a:t>
            </a:r>
          </a:p>
          <a:p>
            <a:r>
              <a:rPr lang="en-US" sz="1100" b="0" i="0" kern="1200" dirty="0" smtClean="0">
                <a:solidFill>
                  <a:schemeClr val="tx1"/>
                </a:solidFill>
                <a:effectLst/>
                <a:latin typeface="Arial" panose="020B0604020202020204" pitchFamily="34" charset="0"/>
                <a:ea typeface="+mn-ea"/>
                <a:cs typeface="+mn-cs"/>
              </a:rPr>
              <a:t>This means that "non-programmers", for example the </a:t>
            </a:r>
            <a:r>
              <a:rPr lang="en-US" sz="1100" b="0" i="1" kern="1200" dirty="0" smtClean="0">
                <a:solidFill>
                  <a:schemeClr val="tx1"/>
                </a:solidFill>
                <a:effectLst/>
                <a:latin typeface="Arial" panose="020B0604020202020204" pitchFamily="34" charset="0"/>
                <a:ea typeface="+mn-ea"/>
                <a:cs typeface="+mn-cs"/>
              </a:rPr>
              <a:t>Network Engineer</a:t>
            </a:r>
            <a:r>
              <a:rPr lang="en-US" sz="1100" b="0" i="0" kern="1200" dirty="0" smtClean="0">
                <a:solidFill>
                  <a:schemeClr val="tx1"/>
                </a:solidFill>
                <a:effectLst/>
                <a:latin typeface="Arial" panose="020B0604020202020204" pitchFamily="34" charset="0"/>
                <a:ea typeface="+mn-ea"/>
                <a:cs typeface="+mn-cs"/>
              </a:rPr>
              <a:t>, can use the native Python shell on their management server (laptop, tablet, phone, etc.) as their point-of-control for remotely managing Junos devices. The Python shell is an interactive environment that provides the necessary means to perform common automation tasks, such as conditional testing, for-loops, macros, and templates. These building blocks are similar enough to other "shell" environments, like Bash, to enable the non-programmer to use the Python shell as a power-tool, rather than a programming language. From the Python shell a user can manage Junos devices using native hash tables, arrays, etc. rather than device-specific Junos XML or resorting to 'screen scraping' the actual Junos CLI.</a:t>
            </a:r>
          </a:p>
          <a:p>
            <a:r>
              <a:rPr lang="en-US" sz="1100" b="1" i="0" kern="1200" dirty="0" smtClean="0">
                <a:solidFill>
                  <a:schemeClr val="tx1"/>
                </a:solidFill>
                <a:effectLst/>
                <a:latin typeface="Arial" panose="020B0604020202020204" pitchFamily="34" charset="0"/>
                <a:ea typeface="+mn-ea"/>
                <a:cs typeface="+mn-cs"/>
              </a:rPr>
              <a:t>For "Programmers" - Open and Extensible</a:t>
            </a:r>
          </a:p>
          <a:p>
            <a:r>
              <a:rPr lang="en-US" sz="1100" b="0" i="0" kern="1200" dirty="0" smtClean="0">
                <a:solidFill>
                  <a:schemeClr val="tx1"/>
                </a:solidFill>
                <a:effectLst/>
                <a:latin typeface="Arial" panose="020B0604020202020204" pitchFamily="34" charset="0"/>
                <a:ea typeface="+mn-ea"/>
                <a:cs typeface="+mn-cs"/>
              </a:rPr>
              <a:t>There is a growing interest and need to automate the network infrastructure into larger IT systems. To do so, traditional software programmers, DevOps, "hackers", etc. need an abstraction library of code to further those activities. </a:t>
            </a:r>
            <a:r>
              <a:rPr lang="en-US" sz="1100" b="0" i="1" kern="1200" dirty="0" smtClean="0">
                <a:solidFill>
                  <a:schemeClr val="tx1"/>
                </a:solidFill>
                <a:effectLst/>
                <a:latin typeface="Arial" panose="020B0604020202020204" pitchFamily="34" charset="0"/>
                <a:ea typeface="+mn-ea"/>
                <a:cs typeface="+mn-cs"/>
              </a:rPr>
              <a:t>Junos </a:t>
            </a:r>
            <a:r>
              <a:rPr lang="en-US" sz="1100" b="0" i="1" kern="1200" dirty="0" err="1" smtClean="0">
                <a:solidFill>
                  <a:schemeClr val="tx1"/>
                </a:solidFill>
                <a:effectLst/>
                <a:latin typeface="Arial" panose="020B0604020202020204" pitchFamily="34" charset="0"/>
                <a:ea typeface="+mn-ea"/>
                <a:cs typeface="+mn-cs"/>
              </a:rPr>
              <a:t>PyEZ</a:t>
            </a:r>
            <a:r>
              <a:rPr lang="en-US" sz="1100" b="0" i="0" kern="1200" dirty="0" smtClean="0">
                <a:solidFill>
                  <a:schemeClr val="tx1"/>
                </a:solidFill>
                <a:effectLst/>
                <a:latin typeface="Arial" panose="020B0604020202020204" pitchFamily="34" charset="0"/>
                <a:ea typeface="+mn-ea"/>
                <a:cs typeface="+mn-cs"/>
              </a:rPr>
              <a:t> is designed for extensibility so that the programmer can quickly and easily add new widgets to the library in support of their specific project requirements. There is no need to "wait on the vendor" to provide new functionality. </a:t>
            </a:r>
            <a:r>
              <a:rPr lang="en-US" sz="1100" b="0" i="1" kern="1200" dirty="0" smtClean="0">
                <a:solidFill>
                  <a:schemeClr val="tx1"/>
                </a:solidFill>
                <a:effectLst/>
                <a:latin typeface="Arial" panose="020B0604020202020204" pitchFamily="34" charset="0"/>
                <a:ea typeface="+mn-ea"/>
                <a:cs typeface="+mn-cs"/>
              </a:rPr>
              <a:t>Junos </a:t>
            </a:r>
            <a:r>
              <a:rPr lang="en-US" sz="1100" b="0" i="1" kern="1200" dirty="0" err="1" smtClean="0">
                <a:solidFill>
                  <a:schemeClr val="tx1"/>
                </a:solidFill>
                <a:effectLst/>
                <a:latin typeface="Arial" panose="020B0604020202020204" pitchFamily="34" charset="0"/>
                <a:ea typeface="+mn-ea"/>
                <a:cs typeface="+mn-cs"/>
              </a:rPr>
              <a:t>PyEZ</a:t>
            </a:r>
            <a:r>
              <a:rPr lang="en-US" sz="1100" b="0" i="0" kern="1200" dirty="0" smtClean="0">
                <a:solidFill>
                  <a:schemeClr val="tx1"/>
                </a:solidFill>
                <a:effectLst/>
                <a:latin typeface="Arial" panose="020B0604020202020204" pitchFamily="34" charset="0"/>
                <a:ea typeface="+mn-ea"/>
                <a:cs typeface="+mn-cs"/>
              </a:rPr>
              <a:t> is not specifically tied to any version of Junos or any Junos product family.</a:t>
            </a:r>
          </a:p>
          <a:p>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54</a:t>
            </a:fld>
            <a:endParaRPr lang="en-US"/>
          </a:p>
        </p:txBody>
      </p:sp>
    </p:spTree>
    <p:extLst>
      <p:ext uri="{BB962C8B-B14F-4D97-AF65-F5344CB8AC3E}">
        <p14:creationId xmlns:p14="http://schemas.microsoft.com/office/powerpoint/2010/main" val="22554404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raw python script uses the </a:t>
            </a:r>
            <a:r>
              <a:rPr lang="en-US" dirty="0" err="1" smtClean="0"/>
              <a:t>paramiko</a:t>
            </a:r>
            <a:r>
              <a:rPr lang="en-US" dirty="0" smtClean="0"/>
              <a:t> library for the</a:t>
            </a:r>
            <a:r>
              <a:rPr lang="en-US" baseline="0" dirty="0" smtClean="0"/>
              <a:t> </a:t>
            </a:r>
            <a:r>
              <a:rPr lang="en-US" baseline="0" dirty="0" err="1" smtClean="0"/>
              <a:t>ssh</a:t>
            </a:r>
            <a:r>
              <a:rPr lang="en-US" baseline="0" dirty="0" smtClean="0"/>
              <a:t> connection and you have to define the </a:t>
            </a:r>
            <a:r>
              <a:rPr lang="en-US" baseline="0" dirty="0" err="1" smtClean="0"/>
              <a:t>rpc</a:t>
            </a:r>
            <a:r>
              <a:rPr lang="en-US" baseline="0" dirty="0" smtClean="0"/>
              <a:t> for show </a:t>
            </a:r>
            <a:r>
              <a:rPr lang="en-US" baseline="0" dirty="0" err="1" smtClean="0"/>
              <a:t>verison</a:t>
            </a:r>
            <a:r>
              <a:rPr lang="en-US" baseline="0" dirty="0" smtClean="0"/>
              <a:t> (get-software-information), then open the socket to the device on the right port (830) and create the transport using that socket as the connection.  Once it’s open, you can then send the </a:t>
            </a:r>
            <a:r>
              <a:rPr lang="en-US" baseline="0" dirty="0" err="1" smtClean="0"/>
              <a:t>rpc</a:t>
            </a:r>
            <a:r>
              <a:rPr lang="en-US" baseline="0" dirty="0" smtClean="0"/>
              <a:t> and then wait for the end of the </a:t>
            </a:r>
            <a:r>
              <a:rPr lang="en-US" baseline="0" dirty="0" err="1" smtClean="0"/>
              <a:t>rpc</a:t>
            </a:r>
            <a:r>
              <a:rPr lang="en-US" baseline="0" dirty="0" smtClean="0"/>
              <a:t>-reply.  Then close the open session, close the transport and then close the socket.  </a:t>
            </a:r>
          </a:p>
          <a:p>
            <a:endParaRPr lang="en-US" baseline="0" dirty="0" smtClean="0"/>
          </a:p>
          <a:p>
            <a:r>
              <a:rPr lang="en-US" baseline="0" dirty="0" smtClean="0"/>
              <a:t>With </a:t>
            </a:r>
            <a:r>
              <a:rPr lang="en-US" baseline="0" dirty="0" err="1" smtClean="0"/>
              <a:t>ncclient</a:t>
            </a:r>
            <a:r>
              <a:rPr lang="en-US" baseline="0" dirty="0" smtClean="0"/>
              <a:t> it is much shorter an you really only need to define the basic info (host, user, password), create the connection using that info and then send the ‘show version’ command.  This is actually a really crappy example because it isn’t using the </a:t>
            </a:r>
            <a:r>
              <a:rPr lang="en-US" baseline="0" dirty="0" err="1" smtClean="0"/>
              <a:t>rpc</a:t>
            </a:r>
            <a:r>
              <a:rPr lang="en-US" baseline="0" dirty="0" smtClean="0"/>
              <a:t>, but rather cli commands.  Not a good idea in a programmatic sense.  Anyway, once you retrieve the command, you can then print it out.  This is also a bad example because the script never closes the connection either.  This is on the juniper.net website as an example for the QFX 5100.  I </a:t>
            </a:r>
            <a:r>
              <a:rPr lang="en-US" baseline="0" dirty="0" err="1" smtClean="0"/>
              <a:t>gotta</a:t>
            </a:r>
            <a:r>
              <a:rPr lang="en-US" baseline="0" dirty="0" smtClean="0"/>
              <a:t> talk to them.  Sheesh.</a:t>
            </a:r>
          </a:p>
          <a:p>
            <a:endParaRPr lang="en-US" baseline="0" dirty="0" smtClean="0"/>
          </a:p>
          <a:p>
            <a:r>
              <a:rPr lang="en-US" baseline="0" dirty="0" err="1" smtClean="0"/>
              <a:t>PyEZ</a:t>
            </a:r>
            <a:r>
              <a:rPr lang="en-US" baseline="0" dirty="0" smtClean="0"/>
              <a:t> is 7 lines.  You define the device you want to talk to, open the connection and it automatically gets not only the show version info (via </a:t>
            </a:r>
            <a:r>
              <a:rPr lang="en-US" baseline="0" dirty="0" err="1" smtClean="0"/>
              <a:t>rpc</a:t>
            </a:r>
            <a:r>
              <a:rPr lang="en-US" baseline="0" dirty="0" smtClean="0"/>
              <a:t>) but also hardware/serial number info as well and then formats it into JSON from the XML it receives.  All in 7 lines.  It does a LOT more too with operational and configuration data.  </a:t>
            </a:r>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55</a:t>
            </a:fld>
            <a:endParaRPr lang="en-US"/>
          </a:p>
        </p:txBody>
      </p:sp>
    </p:spTree>
    <p:extLst>
      <p:ext uri="{BB962C8B-B14F-4D97-AF65-F5344CB8AC3E}">
        <p14:creationId xmlns:p14="http://schemas.microsoft.com/office/powerpoint/2010/main" val="13655568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raw python script uses the </a:t>
            </a:r>
            <a:r>
              <a:rPr lang="en-US" dirty="0" err="1" smtClean="0"/>
              <a:t>paramiko</a:t>
            </a:r>
            <a:r>
              <a:rPr lang="en-US" dirty="0" smtClean="0"/>
              <a:t> library for the</a:t>
            </a:r>
            <a:r>
              <a:rPr lang="en-US" baseline="0" dirty="0" smtClean="0"/>
              <a:t> </a:t>
            </a:r>
            <a:r>
              <a:rPr lang="en-US" baseline="0" dirty="0" err="1" smtClean="0"/>
              <a:t>ssh</a:t>
            </a:r>
            <a:r>
              <a:rPr lang="en-US" baseline="0" dirty="0" smtClean="0"/>
              <a:t> connection and you have to define the </a:t>
            </a:r>
            <a:r>
              <a:rPr lang="en-US" baseline="0" dirty="0" err="1" smtClean="0"/>
              <a:t>rpc</a:t>
            </a:r>
            <a:r>
              <a:rPr lang="en-US" baseline="0" dirty="0" smtClean="0"/>
              <a:t> for show </a:t>
            </a:r>
            <a:r>
              <a:rPr lang="en-US" baseline="0" dirty="0" err="1" smtClean="0"/>
              <a:t>verison</a:t>
            </a:r>
            <a:r>
              <a:rPr lang="en-US" baseline="0" dirty="0" smtClean="0"/>
              <a:t> (get-software-information), then open the socket to the device on the right port (830) and create the transport using that socket as the connection.  Once it’s open, you can then send the </a:t>
            </a:r>
            <a:r>
              <a:rPr lang="en-US" baseline="0" dirty="0" err="1" smtClean="0"/>
              <a:t>rpc</a:t>
            </a:r>
            <a:r>
              <a:rPr lang="en-US" baseline="0" dirty="0" smtClean="0"/>
              <a:t> and then wait for the end of the </a:t>
            </a:r>
            <a:r>
              <a:rPr lang="en-US" baseline="0" dirty="0" err="1" smtClean="0"/>
              <a:t>rpc</a:t>
            </a:r>
            <a:r>
              <a:rPr lang="en-US" baseline="0" dirty="0" smtClean="0"/>
              <a:t>-reply.  Then close the open session, close the transport and then close the socket.  </a:t>
            </a:r>
          </a:p>
          <a:p>
            <a:endParaRPr lang="en-US" baseline="0" dirty="0" smtClean="0"/>
          </a:p>
          <a:p>
            <a:r>
              <a:rPr lang="en-US" baseline="0" dirty="0" smtClean="0"/>
              <a:t>With </a:t>
            </a:r>
            <a:r>
              <a:rPr lang="en-US" baseline="0" dirty="0" err="1" smtClean="0"/>
              <a:t>ncclient</a:t>
            </a:r>
            <a:r>
              <a:rPr lang="en-US" baseline="0" dirty="0" smtClean="0"/>
              <a:t> it is much shorter an you really only need to define the basic info (host, user, password), create the connection using that info and then send the ‘show version’ command.  This is actually a really crappy example because it isn’t using the </a:t>
            </a:r>
            <a:r>
              <a:rPr lang="en-US" baseline="0" dirty="0" err="1" smtClean="0"/>
              <a:t>rpc</a:t>
            </a:r>
            <a:r>
              <a:rPr lang="en-US" baseline="0" dirty="0" smtClean="0"/>
              <a:t>, but rather cli commands.  Not a good idea in a programmatic sense.  Anyway, once you retrieve the command, you can then print it out.  This is also a bad example because the script never closes the connection either.  This is on the juniper.net website as an example for the QFX 5100.  I </a:t>
            </a:r>
            <a:r>
              <a:rPr lang="en-US" baseline="0" dirty="0" err="1" smtClean="0"/>
              <a:t>gotta</a:t>
            </a:r>
            <a:r>
              <a:rPr lang="en-US" baseline="0" dirty="0" smtClean="0"/>
              <a:t> talk to them.  Sheesh.</a:t>
            </a:r>
          </a:p>
          <a:p>
            <a:endParaRPr lang="en-US" baseline="0" dirty="0" smtClean="0"/>
          </a:p>
          <a:p>
            <a:r>
              <a:rPr lang="en-US" baseline="0" dirty="0" err="1" smtClean="0"/>
              <a:t>PyEZ</a:t>
            </a:r>
            <a:r>
              <a:rPr lang="en-US" baseline="0" dirty="0" smtClean="0"/>
              <a:t> is 7 lines.  You define the device you want to talk to, open the connection and it automatically gets not only the show version info (via </a:t>
            </a:r>
            <a:r>
              <a:rPr lang="en-US" baseline="0" dirty="0" err="1" smtClean="0"/>
              <a:t>rpc</a:t>
            </a:r>
            <a:r>
              <a:rPr lang="en-US" baseline="0" dirty="0" smtClean="0"/>
              <a:t>) but also hardware/serial number info as well and then formats it into JSON from the XML it receives.  All in 7 lines.  It does a LOT more too with operational and configuration data.  </a:t>
            </a:r>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56</a:t>
            </a:fld>
            <a:endParaRPr lang="en-US"/>
          </a:p>
        </p:txBody>
      </p:sp>
    </p:spTree>
    <p:extLst>
      <p:ext uri="{BB962C8B-B14F-4D97-AF65-F5344CB8AC3E}">
        <p14:creationId xmlns:p14="http://schemas.microsoft.com/office/powerpoint/2010/main" val="42617544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raw python script uses the </a:t>
            </a:r>
            <a:r>
              <a:rPr lang="en-US" dirty="0" err="1" smtClean="0"/>
              <a:t>paramiko</a:t>
            </a:r>
            <a:r>
              <a:rPr lang="en-US" dirty="0" smtClean="0"/>
              <a:t> library for the</a:t>
            </a:r>
            <a:r>
              <a:rPr lang="en-US" baseline="0" dirty="0" smtClean="0"/>
              <a:t> </a:t>
            </a:r>
            <a:r>
              <a:rPr lang="en-US" baseline="0" dirty="0" err="1" smtClean="0"/>
              <a:t>ssh</a:t>
            </a:r>
            <a:r>
              <a:rPr lang="en-US" baseline="0" dirty="0" smtClean="0"/>
              <a:t> connection and you have to define the </a:t>
            </a:r>
            <a:r>
              <a:rPr lang="en-US" baseline="0" dirty="0" err="1" smtClean="0"/>
              <a:t>rpc</a:t>
            </a:r>
            <a:r>
              <a:rPr lang="en-US" baseline="0" dirty="0" smtClean="0"/>
              <a:t> for show </a:t>
            </a:r>
            <a:r>
              <a:rPr lang="en-US" baseline="0" dirty="0" err="1" smtClean="0"/>
              <a:t>verison</a:t>
            </a:r>
            <a:r>
              <a:rPr lang="en-US" baseline="0" dirty="0" smtClean="0"/>
              <a:t> (get-software-information), then open the socket to the device on the right port (830) and create the transport using that socket as the connection.  Once it’s open, you can then send the </a:t>
            </a:r>
            <a:r>
              <a:rPr lang="en-US" baseline="0" dirty="0" err="1" smtClean="0"/>
              <a:t>rpc</a:t>
            </a:r>
            <a:r>
              <a:rPr lang="en-US" baseline="0" dirty="0" smtClean="0"/>
              <a:t> and then wait for the end of the </a:t>
            </a:r>
            <a:r>
              <a:rPr lang="en-US" baseline="0" dirty="0" err="1" smtClean="0"/>
              <a:t>rpc</a:t>
            </a:r>
            <a:r>
              <a:rPr lang="en-US" baseline="0" dirty="0" smtClean="0"/>
              <a:t>-reply.  Then close the open session, close the transport and then close the socket.  </a:t>
            </a:r>
          </a:p>
          <a:p>
            <a:endParaRPr lang="en-US" baseline="0" dirty="0" smtClean="0"/>
          </a:p>
          <a:p>
            <a:r>
              <a:rPr lang="en-US" baseline="0" dirty="0" smtClean="0"/>
              <a:t>With </a:t>
            </a:r>
            <a:r>
              <a:rPr lang="en-US" baseline="0" dirty="0" err="1" smtClean="0"/>
              <a:t>ncclient</a:t>
            </a:r>
            <a:r>
              <a:rPr lang="en-US" baseline="0" dirty="0" smtClean="0"/>
              <a:t> it is much shorter an you really only need to define the basic info (host, user, password), create the connection using that info and then send the ‘show version’ command.  This is actually a really crappy example because it isn’t using the </a:t>
            </a:r>
            <a:r>
              <a:rPr lang="en-US" baseline="0" dirty="0" err="1" smtClean="0"/>
              <a:t>rpc</a:t>
            </a:r>
            <a:r>
              <a:rPr lang="en-US" baseline="0" dirty="0" smtClean="0"/>
              <a:t>, but rather cli commands.  Not a good idea in a programmatic sense.  Anyway, once you retrieve the command, you can then print it out.  This is also a bad example because the script never closes the connection either.  This is on the juniper.net website as an example for the QFX 5100.  I </a:t>
            </a:r>
            <a:r>
              <a:rPr lang="en-US" baseline="0" dirty="0" err="1" smtClean="0"/>
              <a:t>gotta</a:t>
            </a:r>
            <a:r>
              <a:rPr lang="en-US" baseline="0" dirty="0" smtClean="0"/>
              <a:t> talk to them.  Sheesh.</a:t>
            </a:r>
          </a:p>
          <a:p>
            <a:endParaRPr lang="en-US" baseline="0" dirty="0" smtClean="0"/>
          </a:p>
          <a:p>
            <a:r>
              <a:rPr lang="en-US" baseline="0" dirty="0" err="1" smtClean="0"/>
              <a:t>PyEZ</a:t>
            </a:r>
            <a:r>
              <a:rPr lang="en-US" baseline="0" dirty="0" smtClean="0"/>
              <a:t> is 7 lines.  You define the device you want to talk to, open the connection and it automatically gets not only the show version info (via </a:t>
            </a:r>
            <a:r>
              <a:rPr lang="en-US" baseline="0" dirty="0" err="1" smtClean="0"/>
              <a:t>rpc</a:t>
            </a:r>
            <a:r>
              <a:rPr lang="en-US" baseline="0" dirty="0" smtClean="0"/>
              <a:t>) but also hardware/serial number info as well and then formats it into JSON from the XML it receives.  All in 7 lines.  It does a LOT more too with operational and configuration data.  </a:t>
            </a:r>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57</a:t>
            </a:fld>
            <a:endParaRPr lang="en-US"/>
          </a:p>
        </p:txBody>
      </p:sp>
    </p:spTree>
    <p:extLst>
      <p:ext uri="{BB962C8B-B14F-4D97-AF65-F5344CB8AC3E}">
        <p14:creationId xmlns:p14="http://schemas.microsoft.com/office/powerpoint/2010/main" val="375322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raw python script uses the </a:t>
            </a:r>
            <a:r>
              <a:rPr lang="en-US" dirty="0" err="1" smtClean="0"/>
              <a:t>paramiko</a:t>
            </a:r>
            <a:r>
              <a:rPr lang="en-US" dirty="0" smtClean="0"/>
              <a:t> library for the</a:t>
            </a:r>
            <a:r>
              <a:rPr lang="en-US" baseline="0" dirty="0" smtClean="0"/>
              <a:t> </a:t>
            </a:r>
            <a:r>
              <a:rPr lang="en-US" baseline="0" dirty="0" err="1" smtClean="0"/>
              <a:t>ssh</a:t>
            </a:r>
            <a:r>
              <a:rPr lang="en-US" baseline="0" dirty="0" smtClean="0"/>
              <a:t> connection and you have to define the </a:t>
            </a:r>
            <a:r>
              <a:rPr lang="en-US" baseline="0" dirty="0" err="1" smtClean="0"/>
              <a:t>rpc</a:t>
            </a:r>
            <a:r>
              <a:rPr lang="en-US" baseline="0" dirty="0" smtClean="0"/>
              <a:t> for show </a:t>
            </a:r>
            <a:r>
              <a:rPr lang="en-US" baseline="0" dirty="0" err="1" smtClean="0"/>
              <a:t>verison</a:t>
            </a:r>
            <a:r>
              <a:rPr lang="en-US" baseline="0" dirty="0" smtClean="0"/>
              <a:t> (get-software-information), then open the socket to the device on the right port (830) and create the transport using that socket as the connection.  Once it’s open, you can then send the </a:t>
            </a:r>
            <a:r>
              <a:rPr lang="en-US" baseline="0" dirty="0" err="1" smtClean="0"/>
              <a:t>rpc</a:t>
            </a:r>
            <a:r>
              <a:rPr lang="en-US" baseline="0" dirty="0" smtClean="0"/>
              <a:t> and then wait for the end of the </a:t>
            </a:r>
            <a:r>
              <a:rPr lang="en-US" baseline="0" dirty="0" err="1" smtClean="0"/>
              <a:t>rpc</a:t>
            </a:r>
            <a:r>
              <a:rPr lang="en-US" baseline="0" dirty="0" smtClean="0"/>
              <a:t>-reply.  Then close the open session, close the transport and then close the socket.  </a:t>
            </a:r>
          </a:p>
          <a:p>
            <a:endParaRPr lang="en-US" baseline="0" dirty="0" smtClean="0"/>
          </a:p>
          <a:p>
            <a:r>
              <a:rPr lang="en-US" baseline="0" dirty="0" smtClean="0"/>
              <a:t>With </a:t>
            </a:r>
            <a:r>
              <a:rPr lang="en-US" baseline="0" dirty="0" err="1" smtClean="0"/>
              <a:t>ncclient</a:t>
            </a:r>
            <a:r>
              <a:rPr lang="en-US" baseline="0" dirty="0" smtClean="0"/>
              <a:t> it is much shorter an you really only need to define the basic info (host, user, password), create the connection using that info and then send the ‘show version’ command.  This is actually a really crappy example because it isn’t using the </a:t>
            </a:r>
            <a:r>
              <a:rPr lang="en-US" baseline="0" dirty="0" err="1" smtClean="0"/>
              <a:t>rpc</a:t>
            </a:r>
            <a:r>
              <a:rPr lang="en-US" baseline="0" dirty="0" smtClean="0"/>
              <a:t>, but rather cli commands.  Not a good idea in a programmatic sense.  Anyway, once you retrieve the command, you can then print it out.  This is also a bad example because the script never closes the connection either.  This is on the juniper.net website as an example for the QFX 5100.  I </a:t>
            </a:r>
            <a:r>
              <a:rPr lang="en-US" baseline="0" dirty="0" err="1" smtClean="0"/>
              <a:t>gotta</a:t>
            </a:r>
            <a:r>
              <a:rPr lang="en-US" baseline="0" dirty="0" smtClean="0"/>
              <a:t> talk to them.  Sheesh.</a:t>
            </a:r>
          </a:p>
          <a:p>
            <a:endParaRPr lang="en-US" baseline="0" dirty="0" smtClean="0"/>
          </a:p>
          <a:p>
            <a:r>
              <a:rPr lang="en-US" baseline="0" dirty="0" err="1" smtClean="0"/>
              <a:t>PyEZ</a:t>
            </a:r>
            <a:r>
              <a:rPr lang="en-US" baseline="0" dirty="0" smtClean="0"/>
              <a:t> is 7 lines.  You define the device you want to talk to, open the connection and it automatically gets not only the show version info (via </a:t>
            </a:r>
            <a:r>
              <a:rPr lang="en-US" baseline="0" dirty="0" err="1" smtClean="0"/>
              <a:t>rpc</a:t>
            </a:r>
            <a:r>
              <a:rPr lang="en-US" baseline="0" dirty="0" smtClean="0"/>
              <a:t>) but also hardware/serial number info as well and then formats it into JSON from the XML it receives.  All in 7 lines.  It does a LOT more too with operational and configuration data.  </a:t>
            </a:r>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58</a:t>
            </a:fld>
            <a:endParaRPr lang="en-US"/>
          </a:p>
        </p:txBody>
      </p:sp>
    </p:spTree>
    <p:extLst>
      <p:ext uri="{BB962C8B-B14F-4D97-AF65-F5344CB8AC3E}">
        <p14:creationId xmlns:p14="http://schemas.microsoft.com/office/powerpoint/2010/main" val="35612029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we have talked mainly about Python, we have other </a:t>
            </a:r>
            <a:r>
              <a:rPr lang="en-US" baseline="0" dirty="0" err="1" smtClean="0"/>
              <a:t>Netconf</a:t>
            </a:r>
            <a:r>
              <a:rPr lang="en-US" baseline="0" dirty="0" smtClean="0"/>
              <a:t> based libraries that can be used to programmatically access Junos based devices.  While Python and </a:t>
            </a:r>
            <a:r>
              <a:rPr lang="en-US" baseline="0" dirty="0" err="1" smtClean="0"/>
              <a:t>PyEZ</a:t>
            </a:r>
            <a:r>
              <a:rPr lang="en-US" baseline="0" dirty="0" smtClean="0"/>
              <a:t> are our main focus, customers can still utilize other languages that they are more familiar with.  Be aware, however, that </a:t>
            </a:r>
            <a:r>
              <a:rPr lang="en-US" baseline="0" dirty="0" err="1" smtClean="0"/>
              <a:t>PyEZ</a:t>
            </a:r>
            <a:r>
              <a:rPr lang="en-US" baseline="0" dirty="0" smtClean="0"/>
              <a:t> has the most features and velocity behind it with Ruby being second.  Anything beyond those are best effort by engineering to enhance.  </a:t>
            </a:r>
          </a:p>
          <a:p>
            <a:endParaRPr lang="en-US" baseline="0" dirty="0" smtClean="0"/>
          </a:p>
        </p:txBody>
      </p:sp>
      <p:sp>
        <p:nvSpPr>
          <p:cNvPr id="4" name="Slide Number Placeholder 3"/>
          <p:cNvSpPr>
            <a:spLocks noGrp="1"/>
          </p:cNvSpPr>
          <p:nvPr>
            <p:ph type="sldNum" sz="quarter" idx="10"/>
          </p:nvPr>
        </p:nvSpPr>
        <p:spPr/>
        <p:txBody>
          <a:bodyPr/>
          <a:lstStyle/>
          <a:p>
            <a:fld id="{338491A7-CDAE-6648-97E4-398EE75EB383}" type="slidenum">
              <a:rPr lang="en-US" smtClean="0"/>
              <a:pPr/>
              <a:t>60</a:t>
            </a:fld>
            <a:endParaRPr lang="en-US"/>
          </a:p>
        </p:txBody>
      </p:sp>
    </p:spTree>
    <p:extLst>
      <p:ext uri="{BB962C8B-B14F-4D97-AF65-F5344CB8AC3E}">
        <p14:creationId xmlns:p14="http://schemas.microsoft.com/office/powerpoint/2010/main" val="396870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demand for bandwidth grows naturally networks grow.  Also, the required number of devices to sustain today’s requirement for bandwidth continues to grow.  This means the deployment of more and more devices.  And as you may already know, the deployment of equipment can be one of the most expensive thing you can do in your network.  I don’t mean just expensive from a cost perspective, but also from a time perspective.  Think about how we traditionally deploy equipment.  First we receive the “box” or container that the device is shipped in.  Then we open the box and begin to build a configuration.  This is done either from Scratch or by doing a “find &amp; replace” on a “known good configuration” to generate this configuration.  Once complete you then console to the device, install the configuration, save your work and either rack your device or return it to the box and ship it to it’s final destination.  </a:t>
            </a:r>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11</a:t>
            </a:fld>
            <a:endParaRPr lang="en-US" dirty="0"/>
          </a:p>
        </p:txBody>
      </p:sp>
    </p:spTree>
    <p:extLst>
      <p:ext uri="{BB962C8B-B14F-4D97-AF65-F5344CB8AC3E}">
        <p14:creationId xmlns:p14="http://schemas.microsoft.com/office/powerpoint/2010/main" val="2815789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ZTP is built</a:t>
            </a:r>
            <a:r>
              <a:rPr lang="en-US" baseline="0" dirty="0" smtClean="0"/>
              <a:t> around the concept that you have a few, expensive, architect type resources, and that there typically are an abundance of less expensive resources that can rack, cable and power equipment.  “Smart hands” if you will.  In fact one of the first applications of this was around a large retail company that had more that 5,000 us locations that did not want to stage, nor want to send individuals out to each site.  They wanted to store managers to install this equipment.  In this case the device for deployment was a branch SRX.  </a:t>
            </a:r>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12</a:t>
            </a:fld>
            <a:endParaRPr lang="en-US" dirty="0"/>
          </a:p>
        </p:txBody>
      </p:sp>
    </p:spTree>
    <p:extLst>
      <p:ext uri="{BB962C8B-B14F-4D97-AF65-F5344CB8AC3E}">
        <p14:creationId xmlns:p14="http://schemas.microsoft.com/office/powerpoint/2010/main" val="2861887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marL="0" marR="0" indent="0" algn="l" defTabSz="548606" rtl="0" eaLnBrk="1" fontAlgn="auto" latinLnBrk="0" hangingPunct="1">
              <a:lnSpc>
                <a:spcPct val="100000"/>
              </a:lnSpc>
              <a:spcBef>
                <a:spcPts val="0"/>
              </a:spcBef>
              <a:spcAft>
                <a:spcPts val="0"/>
              </a:spcAft>
              <a:buClrTx/>
              <a:buSzTx/>
              <a:buFontTx/>
              <a:buNone/>
              <a:tabLst/>
              <a:defRPr/>
            </a:pPr>
            <a:r>
              <a:rPr lang="en-US" sz="1100" b="0" kern="1200" dirty="0" smtClean="0">
                <a:solidFill>
                  <a:schemeClr val="tx1"/>
                </a:solidFill>
                <a:effectLst/>
                <a:latin typeface="Arial" panose="020B0604020202020204" pitchFamily="34" charset="0"/>
                <a:ea typeface="+mn-ea"/>
                <a:cs typeface="+mn-cs"/>
              </a:rPr>
              <a:t>Let’s look at ZTP from</a:t>
            </a:r>
            <a:r>
              <a:rPr lang="en-US" sz="1100" b="0" kern="1200" baseline="0" dirty="0" smtClean="0">
                <a:solidFill>
                  <a:schemeClr val="tx1"/>
                </a:solidFill>
                <a:effectLst/>
                <a:latin typeface="Arial" panose="020B0604020202020204" pitchFamily="34" charset="0"/>
                <a:ea typeface="+mn-ea"/>
                <a:cs typeface="+mn-cs"/>
              </a:rPr>
              <a:t> a most basic standpoint. </a:t>
            </a:r>
            <a:r>
              <a:rPr lang="en-US" sz="1100" kern="1200" dirty="0" smtClean="0">
                <a:solidFill>
                  <a:schemeClr val="tx1"/>
                </a:solidFill>
                <a:effectLst/>
                <a:latin typeface="Arial" panose="020B0604020202020204" pitchFamily="34" charset="0"/>
                <a:ea typeface="+mn-ea"/>
                <a:cs typeface="+mn-cs"/>
              </a:rPr>
              <a:t>To begin the installation process a device is simply unboxed with a factory default configuration, installed on the network and powered.   This can be done by just about anyone that can follow basic instructions.</a:t>
            </a:r>
            <a:r>
              <a:rPr lang="en-US" sz="1100" kern="1200" baseline="0" dirty="0" smtClean="0">
                <a:solidFill>
                  <a:schemeClr val="tx1"/>
                </a:solidFill>
                <a:effectLst/>
                <a:latin typeface="Arial" panose="020B0604020202020204" pitchFamily="34" charset="0"/>
                <a:ea typeface="+mn-ea"/>
                <a:cs typeface="+mn-cs"/>
              </a:rPr>
              <a:t>  </a:t>
            </a:r>
          </a:p>
          <a:p>
            <a:pPr marL="0" marR="0" indent="0" algn="l" defTabSz="548606"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solidFill>
              <a:effectLst/>
              <a:latin typeface="Arial" panose="020B0604020202020204" pitchFamily="34" charset="0"/>
              <a:ea typeface="+mn-ea"/>
              <a:cs typeface="+mn-cs"/>
            </a:endParaRPr>
          </a:p>
          <a:p>
            <a:pPr marL="0" marR="0" indent="0" algn="l" defTabSz="548606"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Arial" panose="020B0604020202020204" pitchFamily="34" charset="0"/>
                <a:ea typeface="+mn-ea"/>
                <a:cs typeface="+mn-cs"/>
              </a:rPr>
              <a:t>Once the device is powered it will request an address via DHCP ( or Dynamic Host Configuration Protocol), where it will get a response containing one or more VSAs (or vendor specific attributes).  These VSAs will define the version of the Junos Operating system that the device should use, upgrade if necessary and then install an initial (bootstrap) configuration on the device.  In the simplest form of the Juniper ZTP process, the device then sends a message to the Junos Space Network Director Management platform and an operator can push previously defined templates to configure the device</a:t>
            </a:r>
            <a:r>
              <a:rPr lang="en-US" sz="1100" kern="1200" baseline="0" dirty="0" smtClean="0">
                <a:solidFill>
                  <a:schemeClr val="tx1"/>
                </a:solidFill>
                <a:effectLst/>
                <a:latin typeface="Arial" panose="020B0604020202020204" pitchFamily="34" charset="0"/>
                <a:ea typeface="+mn-ea"/>
                <a:cs typeface="+mn-cs"/>
              </a:rPr>
              <a:t> or in some form or fashion begins to configure the device from there.  </a:t>
            </a:r>
            <a:endParaRPr lang="en-US" sz="1100" kern="1200" dirty="0" smtClean="0">
              <a:solidFill>
                <a:schemeClr val="tx1"/>
              </a:solidFill>
              <a:effectLst/>
              <a:latin typeface="Arial" panose="020B0604020202020204" pitchFamily="34" charset="0"/>
              <a:ea typeface="+mn-ea"/>
              <a:cs typeface="+mn-cs"/>
            </a:endParaRPr>
          </a:p>
          <a:p>
            <a:endParaRPr lang="en-US" altLang="en-US" dirty="0" smtClean="0"/>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61" eaLnBrk="0" hangingPunct="0">
              <a:spcBef>
                <a:spcPct val="30000"/>
              </a:spcBef>
              <a:defRPr sz="1200">
                <a:solidFill>
                  <a:schemeClr val="tx1"/>
                </a:solidFill>
                <a:latin typeface="Franklin Gothic Book" pitchFamily="34" charset="0"/>
                <a:ea typeface="MS PGothic" pitchFamily="34" charset="-128"/>
              </a:defRPr>
            </a:lvl1pPr>
            <a:lvl2pPr marL="750380" indent="-288608" defTabSz="931561" eaLnBrk="0" hangingPunct="0">
              <a:spcBef>
                <a:spcPct val="30000"/>
              </a:spcBef>
              <a:defRPr sz="1200">
                <a:solidFill>
                  <a:schemeClr val="tx1"/>
                </a:solidFill>
                <a:latin typeface="Franklin Gothic Book" pitchFamily="34" charset="0"/>
                <a:ea typeface="MS PGothic" pitchFamily="34" charset="-128"/>
              </a:defRPr>
            </a:lvl2pPr>
            <a:lvl3pPr marL="1154430" indent="-230886" defTabSz="931561" eaLnBrk="0" hangingPunct="0">
              <a:spcBef>
                <a:spcPct val="30000"/>
              </a:spcBef>
              <a:defRPr sz="1200">
                <a:solidFill>
                  <a:schemeClr val="tx1"/>
                </a:solidFill>
                <a:latin typeface="Franklin Gothic Book" pitchFamily="34" charset="0"/>
                <a:ea typeface="MS PGothic" pitchFamily="34" charset="-128"/>
              </a:defRPr>
            </a:lvl3pPr>
            <a:lvl4pPr marL="1616202" indent="-230886" defTabSz="931561" eaLnBrk="0" hangingPunct="0">
              <a:spcBef>
                <a:spcPct val="30000"/>
              </a:spcBef>
              <a:defRPr sz="1200">
                <a:solidFill>
                  <a:schemeClr val="tx1"/>
                </a:solidFill>
                <a:latin typeface="Franklin Gothic Book" pitchFamily="34" charset="0"/>
                <a:ea typeface="MS PGothic" pitchFamily="34" charset="-128"/>
              </a:defRPr>
            </a:lvl4pPr>
            <a:lvl5pPr marL="2077974" indent="-230886" defTabSz="931561" eaLnBrk="0" hangingPunct="0">
              <a:spcBef>
                <a:spcPct val="30000"/>
              </a:spcBef>
              <a:defRPr sz="1200">
                <a:solidFill>
                  <a:schemeClr val="tx1"/>
                </a:solidFill>
                <a:latin typeface="Franklin Gothic Book" pitchFamily="34" charset="0"/>
                <a:ea typeface="MS PGothic" pitchFamily="34" charset="-128"/>
              </a:defRPr>
            </a:lvl5pPr>
            <a:lvl6pPr marL="2539746" indent="-230886" defTabSz="931561" eaLnBrk="0" fontAlgn="base" hangingPunct="0">
              <a:spcBef>
                <a:spcPct val="30000"/>
              </a:spcBef>
              <a:spcAft>
                <a:spcPct val="0"/>
              </a:spcAft>
              <a:defRPr sz="1200">
                <a:solidFill>
                  <a:schemeClr val="tx1"/>
                </a:solidFill>
                <a:latin typeface="Franklin Gothic Book" pitchFamily="34" charset="0"/>
                <a:ea typeface="MS PGothic" pitchFamily="34" charset="-128"/>
              </a:defRPr>
            </a:lvl6pPr>
            <a:lvl7pPr marL="3001518" indent="-230886" defTabSz="931561" eaLnBrk="0" fontAlgn="base" hangingPunct="0">
              <a:spcBef>
                <a:spcPct val="30000"/>
              </a:spcBef>
              <a:spcAft>
                <a:spcPct val="0"/>
              </a:spcAft>
              <a:defRPr sz="1200">
                <a:solidFill>
                  <a:schemeClr val="tx1"/>
                </a:solidFill>
                <a:latin typeface="Franklin Gothic Book" pitchFamily="34" charset="0"/>
                <a:ea typeface="MS PGothic" pitchFamily="34" charset="-128"/>
              </a:defRPr>
            </a:lvl7pPr>
            <a:lvl8pPr marL="3463290" indent="-230886" defTabSz="931561" eaLnBrk="0" fontAlgn="base" hangingPunct="0">
              <a:spcBef>
                <a:spcPct val="30000"/>
              </a:spcBef>
              <a:spcAft>
                <a:spcPct val="0"/>
              </a:spcAft>
              <a:defRPr sz="1200">
                <a:solidFill>
                  <a:schemeClr val="tx1"/>
                </a:solidFill>
                <a:latin typeface="Franklin Gothic Book" pitchFamily="34" charset="0"/>
                <a:ea typeface="MS PGothic" pitchFamily="34" charset="-128"/>
              </a:defRPr>
            </a:lvl8pPr>
            <a:lvl9pPr marL="3925062" indent="-230886" defTabSz="931561" eaLnBrk="0" fontAlgn="base" hangingPunct="0">
              <a:spcBef>
                <a:spcPct val="30000"/>
              </a:spcBef>
              <a:spcAft>
                <a:spcPct val="0"/>
              </a:spcAft>
              <a:defRPr sz="1200">
                <a:solidFill>
                  <a:schemeClr val="tx1"/>
                </a:solidFill>
                <a:latin typeface="Franklin Gothic Book" pitchFamily="34" charset="0"/>
                <a:ea typeface="MS PGothic" pitchFamily="34" charset="-128"/>
              </a:defRPr>
            </a:lvl9pPr>
          </a:lstStyle>
          <a:p>
            <a:pPr>
              <a:spcBef>
                <a:spcPct val="50000"/>
              </a:spcBef>
            </a:pPr>
            <a:r>
              <a:rPr lang="en-US" altLang="en-US"/>
              <a:t>1-</a:t>
            </a:r>
            <a:fld id="{4EB20019-482F-4EF7-882B-DAC8766D892E}" type="slidenum">
              <a:rPr lang="en-US" altLang="en-US"/>
              <a:pPr>
                <a:spcBef>
                  <a:spcPct val="50000"/>
                </a:spcBef>
              </a:pPr>
              <a:t>13</a:t>
            </a:fld>
            <a:endParaRPr lang="en-US" altLang="en-US"/>
          </a:p>
        </p:txBody>
      </p:sp>
    </p:spTree>
    <p:extLst>
      <p:ext uri="{BB962C8B-B14F-4D97-AF65-F5344CB8AC3E}">
        <p14:creationId xmlns:p14="http://schemas.microsoft.com/office/powerpoint/2010/main" val="1906882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Basic ZTP is where some other vendors leave off.  But with the advanced automation capabilities of the Junos Operating system, we can take this many steps further and create custom solutions to fit most any need.   This slide outlines a slightly more advanced process.  Here you will note that steps 1 and 2 are identical.  In truth step 2 is slightly different.  Instead of passing a basic configuration that gives the device the ability to “phone home” back to Junos Space Network Director, the </a:t>
            </a:r>
            <a:r>
              <a:rPr lang="en-US" baseline="0" dirty="0" err="1" smtClean="0"/>
              <a:t>config</a:t>
            </a:r>
            <a:r>
              <a:rPr lang="en-US" baseline="0" dirty="0" smtClean="0"/>
              <a:t> contains a SLAX script that kicks off a </a:t>
            </a:r>
            <a:r>
              <a:rPr lang="en-US" baseline="0" dirty="0" err="1" smtClean="0"/>
              <a:t>cURL</a:t>
            </a:r>
            <a:r>
              <a:rPr lang="en-US" baseline="0" dirty="0" smtClean="0"/>
              <a:t> call that passes an attribute about the device to some type of server that is listening for this type of call.   </a:t>
            </a:r>
          </a:p>
          <a:p>
            <a:endParaRPr lang="en-US" baseline="0" dirty="0" smtClean="0"/>
          </a:p>
          <a:p>
            <a:r>
              <a:rPr lang="en-US" baseline="0" dirty="0" smtClean="0"/>
              <a:t>This attribute can be any number of things on the device.  Serial number, LLDP information of upstream ports, IP address of an interface and so on.  Once this is passed to the listening server you can then use modern processes to create a </a:t>
            </a:r>
            <a:r>
              <a:rPr lang="en-US" baseline="0" dirty="0" err="1" smtClean="0"/>
              <a:t>config</a:t>
            </a:r>
            <a:r>
              <a:rPr lang="en-US" baseline="0" dirty="0" smtClean="0"/>
              <a:t> on the fly and pass it back to the device directly via </a:t>
            </a:r>
            <a:r>
              <a:rPr lang="en-US" baseline="0" dirty="0" err="1" smtClean="0"/>
              <a:t>netconf</a:t>
            </a:r>
            <a:r>
              <a:rPr lang="en-US" baseline="0" dirty="0" smtClean="0"/>
              <a:t> or use the Space APIs to integrate with Junos Space.  There are many advanced options and too many to cover here.  The main take-away here is that Junos Automation is highly-customizable.  </a:t>
            </a:r>
            <a:endParaRPr lang="en-US" dirty="0"/>
          </a:p>
        </p:txBody>
      </p:sp>
      <p:sp>
        <p:nvSpPr>
          <p:cNvPr id="4" name="Slide Number Placeholder 3"/>
          <p:cNvSpPr>
            <a:spLocks noGrp="1"/>
          </p:cNvSpPr>
          <p:nvPr>
            <p:ph type="sldNum" sz="quarter" idx="10"/>
          </p:nvPr>
        </p:nvSpPr>
        <p:spPr/>
        <p:txBody>
          <a:bodyPr/>
          <a:lstStyle/>
          <a:p>
            <a:fld id="{338491A7-CDAE-6648-97E4-398EE75EB383}" type="slidenum">
              <a:rPr lang="en-US" smtClean="0"/>
              <a:pPr/>
              <a:t>14</a:t>
            </a:fld>
            <a:endParaRPr lang="en-US" dirty="0"/>
          </a:p>
        </p:txBody>
      </p:sp>
    </p:spTree>
    <p:extLst>
      <p:ext uri="{BB962C8B-B14F-4D97-AF65-F5344CB8AC3E}">
        <p14:creationId xmlns:p14="http://schemas.microsoft.com/office/powerpoint/2010/main" val="3776618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EC1CBAC-1BDF-4B13-9B59-AAE16041953F}" type="slidenum">
              <a:rPr lang="en-GB"/>
              <a:pPr/>
              <a:t>16</a:t>
            </a:fld>
            <a:endParaRPr lang="en-GB"/>
          </a:p>
        </p:txBody>
      </p:sp>
      <p:sp>
        <p:nvSpPr>
          <p:cNvPr id="141619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lnSpc>
                <a:spcPct val="100000"/>
              </a:lnSpc>
              <a:spcBef>
                <a:spcPct val="0"/>
              </a:spcBef>
            </a:pPr>
            <a:fld id="{503261DC-46BE-4F6B-9E9F-E854286AD378}" type="slidenum">
              <a:rPr lang="en-US" sz="1200" b="0"/>
              <a:pPr algn="r">
                <a:lnSpc>
                  <a:spcPct val="100000"/>
                </a:lnSpc>
                <a:spcBef>
                  <a:spcPct val="0"/>
                </a:spcBef>
              </a:pPr>
              <a:t>16</a:t>
            </a:fld>
            <a:endParaRPr lang="en-US" sz="1200" b="0"/>
          </a:p>
        </p:txBody>
      </p:sp>
      <p:sp>
        <p:nvSpPr>
          <p:cNvPr id="1416195" name="Rectangle 2"/>
          <p:cNvSpPr>
            <a:spLocks noGrp="1" noRot="1" noChangeAspect="1" noChangeArrowheads="1" noTextEdit="1"/>
          </p:cNvSpPr>
          <p:nvPr>
            <p:ph type="sldImg"/>
          </p:nvPr>
        </p:nvSpPr>
        <p:spPr>
          <a:ln/>
        </p:spPr>
      </p:sp>
      <p:sp>
        <p:nvSpPr>
          <p:cNvPr id="1416196"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148585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descr="testytest2.png"/>
          <p:cNvPicPr>
            <a:picLocks noChangeAspect="1"/>
          </p:cNvPicPr>
          <p:nvPr userDrawn="1"/>
        </p:nvPicPr>
        <p:blipFill rotWithShape="1">
          <a:blip r:embed="rId2" cstate="screen">
            <a:alphaModFix amt="65000"/>
            <a:extLst>
              <a:ext uri="{28A0092B-C50C-407E-A947-70E740481C1C}">
                <a14:useLocalDpi xmlns:a14="http://schemas.microsoft.com/office/drawing/2010/main"/>
              </a:ext>
            </a:extLst>
          </a:blip>
          <a:srcRect/>
          <a:stretch/>
        </p:blipFill>
        <p:spPr>
          <a:xfrm>
            <a:off x="-762000" y="0"/>
            <a:ext cx="10134600" cy="6858000"/>
          </a:xfrm>
          <a:prstGeom prst="rect">
            <a:avLst/>
          </a:prstGeom>
        </p:spPr>
      </p:pic>
      <p:pic>
        <p:nvPicPr>
          <p:cNvPr id="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700" y="912813"/>
            <a:ext cx="17256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sm"/>
              </a14:hiddenLine>
            </a:ext>
          </a:extLst>
        </p:spPr>
      </p:pic>
      <p:pic>
        <p:nvPicPr>
          <p:cNvPr id="11" name="Picture 10" descr="responsive_pallete.png"/>
          <p:cNvPicPr preferRelativeResize="0">
            <a:picLocks/>
          </p:cNvPicPr>
          <p:nvPr userDrawn="1"/>
        </p:nvPicPr>
        <p:blipFill>
          <a:blip r:embed="rId4">
            <a:extLst>
              <a:ext uri="{28A0092B-C50C-407E-A947-70E740481C1C}">
                <a14:useLocalDpi xmlns:a14="http://schemas.microsoft.com/office/drawing/2010/main"/>
              </a:ext>
            </a:extLst>
          </a:blip>
          <a:stretch>
            <a:fillRect/>
          </a:stretch>
        </p:blipFill>
        <p:spPr>
          <a:xfrm>
            <a:off x="1184956" y="3771211"/>
            <a:ext cx="7700009" cy="93128"/>
          </a:xfrm>
          <a:prstGeom prst="rect">
            <a:avLst/>
          </a:prstGeom>
        </p:spPr>
      </p:pic>
      <p:sp>
        <p:nvSpPr>
          <p:cNvPr id="12" name="Title 5"/>
          <p:cNvSpPr>
            <a:spLocks noGrp="1"/>
          </p:cNvSpPr>
          <p:nvPr>
            <p:ph type="title" hasCustomPrompt="1"/>
          </p:nvPr>
        </p:nvSpPr>
        <p:spPr>
          <a:xfrm>
            <a:off x="1206220" y="2438400"/>
            <a:ext cx="7678745" cy="118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b" anchorCtr="0">
            <a:spAutoFit/>
          </a:bodyPr>
          <a:lstStyle>
            <a:lvl1pPr>
              <a:lnSpc>
                <a:spcPct val="95000"/>
              </a:lnSpc>
              <a:spcBef>
                <a:spcPts val="900"/>
              </a:spcBef>
              <a:spcAft>
                <a:spcPts val="0"/>
              </a:spcAft>
              <a:defRPr lang="en-US" sz="4800" b="0" i="0" kern="1200" spc="-61" baseline="0" dirty="0">
                <a:solidFill>
                  <a:schemeClr val="accent1">
                    <a:lumMod val="75000"/>
                  </a:schemeClr>
                </a:solidFill>
                <a:latin typeface="Arial"/>
                <a:ea typeface="+mn-ea"/>
                <a:cs typeface="Arial"/>
              </a:defRPr>
            </a:lvl1pPr>
          </a:lstStyle>
          <a:p>
            <a:pPr marL="0" lvl="0" algn="l" defTabSz="548606" rtl="0" eaLnBrk="1" latinLnBrk="0" hangingPunct="1">
              <a:lnSpc>
                <a:spcPct val="80000"/>
              </a:lnSpc>
              <a:spcBef>
                <a:spcPts val="900"/>
              </a:spcBef>
              <a:spcAft>
                <a:spcPts val="1199"/>
              </a:spcAft>
              <a:buNone/>
            </a:pPr>
            <a:r>
              <a:rPr lang="en-US" dirty="0" smtClean="0"/>
              <a:t>Presentation Title Goes Here and It Might be Long</a:t>
            </a:r>
            <a:endParaRPr lang="en-US" dirty="0"/>
          </a:p>
        </p:txBody>
      </p:sp>
      <p:sp>
        <p:nvSpPr>
          <p:cNvPr id="13" name="Content Placeholder 12"/>
          <p:cNvSpPr>
            <a:spLocks noGrp="1"/>
          </p:cNvSpPr>
          <p:nvPr>
            <p:ph sz="quarter" idx="10" hasCustomPrompt="1"/>
          </p:nvPr>
        </p:nvSpPr>
        <p:spPr>
          <a:xfrm>
            <a:off x="1109174" y="4015755"/>
            <a:ext cx="7775791" cy="548788"/>
          </a:xfrm>
          <a:prstGeom prst="rect">
            <a:avLst/>
          </a:prstGeom>
          <a:noFill/>
          <a:ln>
            <a:noFill/>
          </a:ln>
        </p:spPr>
        <p:txBody>
          <a:bodyPr lIns="109887" tIns="54942" rIns="109887" bIns="54942"/>
          <a:lstStyle>
            <a:lvl1pPr marL="0" indent="0">
              <a:lnSpc>
                <a:spcPct val="95000"/>
              </a:lnSpc>
              <a:spcBef>
                <a:spcPts val="900"/>
              </a:spcBef>
              <a:buNone/>
              <a:defRPr sz="3400" cap="none" spc="-61" baseline="0">
                <a:solidFill>
                  <a:schemeClr val="accent5">
                    <a:lumMod val="50000"/>
                  </a:schemeClr>
                </a:solidFill>
              </a:defRPr>
            </a:lvl1pPr>
            <a:lvl2pPr marL="548606" indent="0">
              <a:buNone/>
              <a:defRPr sz="2900" cap="all" baseline="0">
                <a:solidFill>
                  <a:schemeClr val="accent2"/>
                </a:solidFill>
              </a:defRPr>
            </a:lvl2pPr>
            <a:lvl3pPr marL="1097211" indent="0">
              <a:buNone/>
              <a:defRPr sz="2900" cap="all" baseline="0">
                <a:solidFill>
                  <a:schemeClr val="accent2"/>
                </a:solidFill>
              </a:defRPr>
            </a:lvl3pPr>
            <a:lvl4pPr marL="1645813" indent="0">
              <a:buNone/>
              <a:defRPr sz="2900" cap="all" baseline="0">
                <a:solidFill>
                  <a:schemeClr val="accent2"/>
                </a:solidFill>
              </a:defRPr>
            </a:lvl4pPr>
            <a:lvl5pPr marL="2194418" indent="0">
              <a:buNone/>
              <a:defRPr sz="2900" cap="all" baseline="0">
                <a:solidFill>
                  <a:schemeClr val="accent2"/>
                </a:solidFill>
              </a:defRPr>
            </a:lvl5pPr>
          </a:lstStyle>
          <a:p>
            <a:pPr lvl="0"/>
            <a:r>
              <a:rPr lang="en-US" dirty="0" smtClean="0"/>
              <a:t>Subtitle</a:t>
            </a:r>
            <a:endParaRPr lang="en-US" dirty="0"/>
          </a:p>
        </p:txBody>
      </p:sp>
      <p:sp>
        <p:nvSpPr>
          <p:cNvPr id="14" name="Content Placeholder 17"/>
          <p:cNvSpPr>
            <a:spLocks noGrp="1"/>
          </p:cNvSpPr>
          <p:nvPr>
            <p:ph sz="quarter" idx="11" hasCustomPrompt="1"/>
          </p:nvPr>
        </p:nvSpPr>
        <p:spPr>
          <a:xfrm>
            <a:off x="1109174" y="5196862"/>
            <a:ext cx="7775791" cy="975338"/>
          </a:xfrm>
          <a:prstGeom prst="rect">
            <a:avLst/>
          </a:prstGeom>
          <a:noFill/>
        </p:spPr>
        <p:txBody>
          <a:bodyPr lIns="109887" tIns="54942" rIns="109887" bIns="54942"/>
          <a:lstStyle>
            <a:lvl1pPr marL="0" indent="0">
              <a:lnSpc>
                <a:spcPts val="2000"/>
              </a:lnSpc>
              <a:spcBef>
                <a:spcPts val="900"/>
              </a:spcBef>
              <a:buNone/>
              <a:defRPr sz="2400" cap="none" spc="-61" baseline="0">
                <a:solidFill>
                  <a:schemeClr val="tx1">
                    <a:lumMod val="75000"/>
                  </a:schemeClr>
                </a:solidFill>
              </a:defRPr>
            </a:lvl1pPr>
            <a:lvl2pPr marL="548606" indent="0">
              <a:buNone/>
              <a:defRPr sz="2400" cap="all" baseline="0">
                <a:solidFill>
                  <a:schemeClr val="accent2"/>
                </a:solidFill>
              </a:defRPr>
            </a:lvl2pPr>
            <a:lvl3pPr marL="1097211" indent="0">
              <a:buNone/>
              <a:defRPr sz="2400" cap="all" baseline="0">
                <a:solidFill>
                  <a:schemeClr val="accent2"/>
                </a:solidFill>
              </a:defRPr>
            </a:lvl3pPr>
            <a:lvl4pPr marL="1645813" indent="0">
              <a:buNone/>
              <a:defRPr sz="2400" cap="all" baseline="0">
                <a:solidFill>
                  <a:schemeClr val="accent2"/>
                </a:solidFill>
              </a:defRPr>
            </a:lvl4pPr>
            <a:lvl5pPr marL="2194418" indent="0">
              <a:buNone/>
              <a:defRPr sz="2400" cap="all" baseline="0">
                <a:solidFill>
                  <a:schemeClr val="accent2"/>
                </a:solidFill>
              </a:defRPr>
            </a:lvl5pPr>
          </a:lstStyle>
          <a:p>
            <a:pPr lvl="0"/>
            <a:r>
              <a:rPr lang="en-US" dirty="0" smtClean="0"/>
              <a:t>Presenter Name</a:t>
            </a:r>
          </a:p>
          <a:p>
            <a:pPr lvl="0"/>
            <a:r>
              <a:rPr lang="en-US" dirty="0" smtClean="0"/>
              <a:t>Date</a:t>
            </a:r>
            <a:endParaRPr lang="en-US" dirty="0"/>
          </a:p>
        </p:txBody>
      </p:sp>
    </p:spTree>
    <p:extLst>
      <p:ext uri="{BB962C8B-B14F-4D97-AF65-F5344CB8AC3E}">
        <p14:creationId xmlns:p14="http://schemas.microsoft.com/office/powerpoint/2010/main" val="2602972175"/>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Title Slide">
    <p:bg>
      <p:bgPr>
        <a:solidFill>
          <a:schemeClr val="bg1"/>
        </a:solidFill>
        <a:effectLst/>
      </p:bgPr>
    </p:bg>
    <p:spTree>
      <p:nvGrpSpPr>
        <p:cNvPr id="1" name=""/>
        <p:cNvGrpSpPr/>
        <p:nvPr/>
      </p:nvGrpSpPr>
      <p:grpSpPr>
        <a:xfrm>
          <a:off x="0" y="0"/>
          <a:ext cx="0" cy="0"/>
          <a:chOff x="0" y="0"/>
          <a:chExt cx="0" cy="0"/>
        </a:xfrm>
      </p:grpSpPr>
      <p:pic>
        <p:nvPicPr>
          <p:cNvPr id="8" name="Picture 7" descr="responsive_pallete.png"/>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966524" y="3314713"/>
            <a:ext cx="4960318" cy="4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p:nvPr>
        </p:nvSpPr>
        <p:spPr>
          <a:xfrm>
            <a:off x="851308" y="1784186"/>
            <a:ext cx="3008591" cy="197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b" anchorCtr="0">
            <a:spAutoFit/>
          </a:bodyPr>
          <a:lstStyle>
            <a:lvl1pPr algn="l">
              <a:lnSpc>
                <a:spcPct val="95000"/>
              </a:lnSpc>
              <a:spcBef>
                <a:spcPts val="563"/>
              </a:spcBef>
              <a:spcAft>
                <a:spcPts val="0"/>
              </a:spcAft>
              <a:defRPr lang="en-US" sz="4500" b="0" spc="-38" baseline="0">
                <a:solidFill>
                  <a:schemeClr val="tx1"/>
                </a:solidFill>
                <a:ea typeface="+mn-ea"/>
              </a:defRPr>
            </a:lvl1pPr>
          </a:lstStyle>
          <a:p>
            <a:pPr lvl="0"/>
            <a:r>
              <a:rPr lang="en-US" dirty="0" smtClean="0"/>
              <a:t>Click to edit Master title style</a:t>
            </a:r>
            <a:endParaRPr lang="en-US" dirty="0"/>
          </a:p>
        </p:txBody>
      </p:sp>
      <p:pic>
        <p:nvPicPr>
          <p:cNvPr id="5" name="Picture 28" descr="juniper_rgb_blue_1800x60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05291" y="114245"/>
            <a:ext cx="982954" cy="437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174163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With Sub">
    <p:spTree>
      <p:nvGrpSpPr>
        <p:cNvPr id="1" name=""/>
        <p:cNvGrpSpPr/>
        <p:nvPr/>
      </p:nvGrpSpPr>
      <p:grpSpPr>
        <a:xfrm>
          <a:off x="0" y="0"/>
          <a:ext cx="0" cy="0"/>
          <a:chOff x="0" y="0"/>
          <a:chExt cx="0" cy="0"/>
        </a:xfrm>
      </p:grpSpPr>
      <p:sp>
        <p:nvSpPr>
          <p:cNvPr id="5" name="Rectangle 4"/>
          <p:cNvSpPr/>
          <p:nvPr userDrawn="1"/>
        </p:nvSpPr>
        <p:spPr>
          <a:xfrm>
            <a:off x="-2031999" y="-630720"/>
            <a:ext cx="1883596" cy="508000"/>
          </a:xfrm>
          <a:prstGeom prst="rect">
            <a:avLst/>
          </a:prstGeom>
          <a:solidFill>
            <a:srgbClr val="A0B9C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342879" fontAlgn="auto">
              <a:spcBef>
                <a:spcPts val="0"/>
              </a:spcBef>
              <a:spcAft>
                <a:spcPts val="500"/>
              </a:spcAft>
            </a:pPr>
            <a:r>
              <a:rPr lang="en-US" sz="1438" smtClean="0">
                <a:solidFill>
                  <a:srgbClr val="445E88"/>
                </a:solidFill>
              </a:rPr>
              <a:t>Title and Bullets</a:t>
            </a:r>
            <a:endParaRPr lang="en-US" sz="1438" dirty="0">
              <a:solidFill>
                <a:srgbClr val="445E88"/>
              </a:solidFill>
            </a:endParaRPr>
          </a:p>
        </p:txBody>
      </p:sp>
      <p:sp>
        <p:nvSpPr>
          <p:cNvPr id="11" name="Text Placeholder 7"/>
          <p:cNvSpPr>
            <a:spLocks noGrp="1"/>
          </p:cNvSpPr>
          <p:nvPr>
            <p:ph type="body" sz="quarter" idx="10" hasCustomPrompt="1"/>
          </p:nvPr>
        </p:nvSpPr>
        <p:spPr>
          <a:xfrm>
            <a:off x="303742" y="379589"/>
            <a:ext cx="8386498" cy="598580"/>
          </a:xfrm>
          <a:prstGeom prst="rect">
            <a:avLst/>
          </a:prstGeom>
        </p:spPr>
        <p:txBody>
          <a:bodyPr lIns="0" tIns="0" rIns="0" bIns="0" anchor="t">
            <a:noAutofit/>
          </a:bodyPr>
          <a:lstStyle>
            <a:lvl1pPr marL="0" indent="0" algn="l" defTabSz="685776" rtl="0" eaLnBrk="1" latinLnBrk="0" hangingPunct="1">
              <a:lnSpc>
                <a:spcPct val="80000"/>
              </a:lnSpc>
              <a:spcBef>
                <a:spcPts val="0"/>
              </a:spcBef>
              <a:spcAft>
                <a:spcPts val="0"/>
              </a:spcAft>
              <a:buFont typeface="Arial" pitchFamily="34" charset="0"/>
              <a:buNone/>
              <a:defRPr lang="en-US" sz="2688" b="1" kern="1200" cap="all" baseline="0" smtClean="0">
                <a:solidFill>
                  <a:schemeClr val="tx1"/>
                </a:solidFill>
                <a:latin typeface="+mj-lt"/>
                <a:ea typeface="+mn-ea"/>
                <a:cs typeface="+mn-cs"/>
              </a:defRPr>
            </a:lvl1pPr>
          </a:lstStyle>
          <a:p>
            <a:pPr lvl="0"/>
            <a:r>
              <a:rPr lang="en-US" smtClean="0"/>
              <a:t>40pt, 1-2+ Lines, cap-case</a:t>
            </a:r>
          </a:p>
        </p:txBody>
      </p:sp>
      <p:sp>
        <p:nvSpPr>
          <p:cNvPr id="12" name="Text Placeholder 3"/>
          <p:cNvSpPr>
            <a:spLocks noGrp="1"/>
          </p:cNvSpPr>
          <p:nvPr>
            <p:ph type="body" sz="quarter" idx="15" hasCustomPrompt="1"/>
          </p:nvPr>
        </p:nvSpPr>
        <p:spPr>
          <a:xfrm>
            <a:off x="303743" y="811362"/>
            <a:ext cx="8386498" cy="312450"/>
          </a:xfrm>
          <a:prstGeom prst="rect">
            <a:avLst/>
          </a:prstGeom>
        </p:spPr>
        <p:txBody>
          <a:bodyPr lIns="0" tIns="158492" rIns="121917" bIns="60958" anchor="t" anchorCtr="0"/>
          <a:lstStyle>
            <a:lvl1pPr marL="0" indent="0" algn="l" defTabSz="685776" rtl="0" eaLnBrk="1" latinLnBrk="0" hangingPunct="1">
              <a:lnSpc>
                <a:spcPct val="95000"/>
              </a:lnSpc>
              <a:spcBef>
                <a:spcPts val="250"/>
              </a:spcBef>
              <a:buFont typeface="Arial" pitchFamily="34" charset="0"/>
              <a:buNone/>
              <a:defRPr lang="en-US" sz="2000" kern="1200" smtClean="0">
                <a:solidFill>
                  <a:schemeClr val="accent3"/>
                </a:solidFill>
                <a:latin typeface="+mn-lt"/>
                <a:ea typeface="+mn-ea"/>
                <a:cs typeface="+mn-cs"/>
              </a:defRPr>
            </a:lvl1pPr>
            <a:lvl2pPr marL="0" indent="0" algn="l" defTabSz="685776" rtl="0" eaLnBrk="1" latinLnBrk="0" hangingPunct="1">
              <a:spcBef>
                <a:spcPct val="20000"/>
              </a:spcBef>
              <a:buFont typeface="Arial" pitchFamily="34" charset="0"/>
              <a:buNone/>
              <a:defRPr lang="en-US" sz="1500" kern="1200" smtClean="0">
                <a:solidFill>
                  <a:schemeClr val="accent3"/>
                </a:solidFill>
                <a:latin typeface="+mn-lt"/>
                <a:ea typeface="+mn-ea"/>
                <a:cs typeface="+mn-cs"/>
              </a:defRPr>
            </a:lvl2pPr>
            <a:lvl3pPr marL="0" indent="0" algn="l" defTabSz="685776" rtl="0" eaLnBrk="1" latinLnBrk="0" hangingPunct="1">
              <a:spcBef>
                <a:spcPct val="20000"/>
              </a:spcBef>
              <a:buFont typeface="Arial" pitchFamily="34" charset="0"/>
              <a:buNone/>
              <a:defRPr lang="en-US" sz="1500" kern="1200" smtClean="0">
                <a:solidFill>
                  <a:schemeClr val="accent3"/>
                </a:solidFill>
                <a:latin typeface="+mn-lt"/>
                <a:ea typeface="+mn-ea"/>
                <a:cs typeface="+mn-cs"/>
              </a:defRPr>
            </a:lvl3pPr>
            <a:lvl4pPr marL="0" indent="0" algn="l" defTabSz="685776" rtl="0" eaLnBrk="1" latinLnBrk="0" hangingPunct="1">
              <a:spcBef>
                <a:spcPct val="20000"/>
              </a:spcBef>
              <a:buFont typeface="Arial" pitchFamily="34" charset="0"/>
              <a:buNone/>
              <a:defRPr lang="en-US" sz="1500" kern="1200" smtClean="0">
                <a:solidFill>
                  <a:schemeClr val="accent3"/>
                </a:solidFill>
                <a:latin typeface="+mn-lt"/>
                <a:ea typeface="+mn-ea"/>
                <a:cs typeface="+mn-cs"/>
              </a:defRPr>
            </a:lvl4pPr>
            <a:lvl5pPr marL="0" indent="0" algn="l" defTabSz="685776" rtl="0" eaLnBrk="1" latinLnBrk="0" hangingPunct="1">
              <a:spcBef>
                <a:spcPct val="20000"/>
              </a:spcBef>
              <a:buFont typeface="Arial" pitchFamily="34" charset="0"/>
              <a:buNone/>
              <a:defRPr lang="en-US" sz="1500" kern="1200" smtClean="0">
                <a:solidFill>
                  <a:schemeClr val="accent3"/>
                </a:solidFill>
                <a:latin typeface="+mn-lt"/>
                <a:ea typeface="+mn-ea"/>
                <a:cs typeface="+mn-cs"/>
              </a:defRPr>
            </a:lvl5pPr>
          </a:lstStyle>
          <a:p>
            <a:pPr lvl="0"/>
            <a:r>
              <a:rPr lang="en-US" dirty="0" smtClean="0"/>
              <a:t>Subtitle: 24pt Arial, Title Case</a:t>
            </a:r>
          </a:p>
        </p:txBody>
      </p:sp>
    </p:spTree>
    <p:extLst>
      <p:ext uri="{BB962C8B-B14F-4D97-AF65-F5344CB8AC3E}">
        <p14:creationId xmlns:p14="http://schemas.microsoft.com/office/powerpoint/2010/main" val="235327157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0" name="Picture 9" descr="testytest2.png"/>
          <p:cNvPicPr>
            <a:picLocks noChangeAspect="1"/>
          </p:cNvPicPr>
          <p:nvPr userDrawn="1"/>
        </p:nvPicPr>
        <p:blipFill rotWithShape="1">
          <a:blip r:embed="rId2" cstate="screen">
            <a:alphaModFix amt="65000"/>
            <a:extLst>
              <a:ext uri="{28A0092B-C50C-407E-A947-70E740481C1C}">
                <a14:useLocalDpi xmlns:a14="http://schemas.microsoft.com/office/drawing/2010/main"/>
              </a:ext>
            </a:extLst>
          </a:blip>
          <a:srcRect/>
          <a:stretch/>
        </p:blipFill>
        <p:spPr>
          <a:xfrm>
            <a:off x="-762000" y="0"/>
            <a:ext cx="10134600" cy="6858000"/>
          </a:xfrm>
          <a:prstGeom prst="rect">
            <a:avLst/>
          </a:prstGeom>
        </p:spPr>
      </p:pic>
      <p:pic>
        <p:nvPicPr>
          <p:cNvPr id="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700" y="912813"/>
            <a:ext cx="17256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sm"/>
              </a14:hiddenLine>
            </a:ext>
          </a:extLst>
        </p:spPr>
      </p:pic>
      <p:pic>
        <p:nvPicPr>
          <p:cNvPr id="11" name="Picture 10" descr="responsive_pallete.png"/>
          <p:cNvPicPr preferRelativeResize="0">
            <a:picLocks/>
          </p:cNvPicPr>
          <p:nvPr userDrawn="1"/>
        </p:nvPicPr>
        <p:blipFill>
          <a:blip r:embed="rId4">
            <a:extLst>
              <a:ext uri="{28A0092B-C50C-407E-A947-70E740481C1C}">
                <a14:useLocalDpi xmlns:a14="http://schemas.microsoft.com/office/drawing/2010/main"/>
              </a:ext>
            </a:extLst>
          </a:blip>
          <a:stretch>
            <a:fillRect/>
          </a:stretch>
        </p:blipFill>
        <p:spPr>
          <a:xfrm>
            <a:off x="1184956" y="3771211"/>
            <a:ext cx="7700009" cy="93128"/>
          </a:xfrm>
          <a:prstGeom prst="rect">
            <a:avLst/>
          </a:prstGeom>
        </p:spPr>
      </p:pic>
      <p:sp>
        <p:nvSpPr>
          <p:cNvPr id="12" name="Title 5"/>
          <p:cNvSpPr>
            <a:spLocks noGrp="1"/>
          </p:cNvSpPr>
          <p:nvPr>
            <p:ph type="title" hasCustomPrompt="1"/>
          </p:nvPr>
        </p:nvSpPr>
        <p:spPr>
          <a:xfrm>
            <a:off x="1206220" y="2438400"/>
            <a:ext cx="7678745" cy="118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b" anchorCtr="0">
            <a:spAutoFit/>
          </a:bodyPr>
          <a:lstStyle>
            <a:lvl1pPr>
              <a:lnSpc>
                <a:spcPct val="95000"/>
              </a:lnSpc>
              <a:spcBef>
                <a:spcPts val="900"/>
              </a:spcBef>
              <a:spcAft>
                <a:spcPts val="0"/>
              </a:spcAft>
              <a:defRPr lang="en-US" sz="4800" b="0" i="0" kern="1200" spc="-61" baseline="0" dirty="0">
                <a:solidFill>
                  <a:schemeClr val="accent1">
                    <a:lumMod val="75000"/>
                  </a:schemeClr>
                </a:solidFill>
                <a:latin typeface="Arial"/>
                <a:ea typeface="+mn-ea"/>
                <a:cs typeface="Arial"/>
              </a:defRPr>
            </a:lvl1pPr>
          </a:lstStyle>
          <a:p>
            <a:pPr marL="0" lvl="0" algn="l" defTabSz="548606" rtl="0" eaLnBrk="1" latinLnBrk="0" hangingPunct="1">
              <a:lnSpc>
                <a:spcPct val="80000"/>
              </a:lnSpc>
              <a:spcBef>
                <a:spcPts val="900"/>
              </a:spcBef>
              <a:spcAft>
                <a:spcPts val="1199"/>
              </a:spcAft>
              <a:buNone/>
            </a:pPr>
            <a:r>
              <a:rPr lang="en-US" dirty="0" smtClean="0"/>
              <a:t>Presentation Title Goes Here and It Might be Long</a:t>
            </a:r>
            <a:endParaRPr lang="en-US" dirty="0"/>
          </a:p>
        </p:txBody>
      </p:sp>
      <p:sp>
        <p:nvSpPr>
          <p:cNvPr id="13" name="Content Placeholder 12"/>
          <p:cNvSpPr>
            <a:spLocks noGrp="1"/>
          </p:cNvSpPr>
          <p:nvPr>
            <p:ph sz="quarter" idx="10" hasCustomPrompt="1"/>
          </p:nvPr>
        </p:nvSpPr>
        <p:spPr>
          <a:xfrm>
            <a:off x="1109174" y="4015755"/>
            <a:ext cx="7775791" cy="548788"/>
          </a:xfrm>
          <a:prstGeom prst="rect">
            <a:avLst/>
          </a:prstGeom>
          <a:noFill/>
          <a:ln>
            <a:noFill/>
          </a:ln>
        </p:spPr>
        <p:txBody>
          <a:bodyPr lIns="109887" tIns="54942" rIns="109887" bIns="54942"/>
          <a:lstStyle>
            <a:lvl1pPr marL="0" indent="0">
              <a:lnSpc>
                <a:spcPct val="95000"/>
              </a:lnSpc>
              <a:spcBef>
                <a:spcPts val="900"/>
              </a:spcBef>
              <a:buNone/>
              <a:defRPr sz="3400" cap="none" spc="-61" baseline="0">
                <a:solidFill>
                  <a:schemeClr val="accent5">
                    <a:lumMod val="50000"/>
                  </a:schemeClr>
                </a:solidFill>
              </a:defRPr>
            </a:lvl1pPr>
            <a:lvl2pPr marL="548606" indent="0">
              <a:buNone/>
              <a:defRPr sz="2900" cap="all" baseline="0">
                <a:solidFill>
                  <a:schemeClr val="accent2"/>
                </a:solidFill>
              </a:defRPr>
            </a:lvl2pPr>
            <a:lvl3pPr marL="1097211" indent="0">
              <a:buNone/>
              <a:defRPr sz="2900" cap="all" baseline="0">
                <a:solidFill>
                  <a:schemeClr val="accent2"/>
                </a:solidFill>
              </a:defRPr>
            </a:lvl3pPr>
            <a:lvl4pPr marL="1645813" indent="0">
              <a:buNone/>
              <a:defRPr sz="2900" cap="all" baseline="0">
                <a:solidFill>
                  <a:schemeClr val="accent2"/>
                </a:solidFill>
              </a:defRPr>
            </a:lvl4pPr>
            <a:lvl5pPr marL="2194418" indent="0">
              <a:buNone/>
              <a:defRPr sz="2900" cap="all" baseline="0">
                <a:solidFill>
                  <a:schemeClr val="accent2"/>
                </a:solidFill>
              </a:defRPr>
            </a:lvl5pPr>
          </a:lstStyle>
          <a:p>
            <a:pPr lvl="0"/>
            <a:r>
              <a:rPr lang="en-US" dirty="0" smtClean="0"/>
              <a:t>Subtitle</a:t>
            </a:r>
            <a:endParaRPr lang="en-US" dirty="0"/>
          </a:p>
        </p:txBody>
      </p:sp>
      <p:sp>
        <p:nvSpPr>
          <p:cNvPr id="14" name="Content Placeholder 17"/>
          <p:cNvSpPr>
            <a:spLocks noGrp="1"/>
          </p:cNvSpPr>
          <p:nvPr>
            <p:ph sz="quarter" idx="11" hasCustomPrompt="1"/>
          </p:nvPr>
        </p:nvSpPr>
        <p:spPr>
          <a:xfrm>
            <a:off x="1109174" y="5196862"/>
            <a:ext cx="7775791" cy="975338"/>
          </a:xfrm>
          <a:prstGeom prst="rect">
            <a:avLst/>
          </a:prstGeom>
          <a:noFill/>
        </p:spPr>
        <p:txBody>
          <a:bodyPr lIns="109887" tIns="54942" rIns="109887" bIns="54942"/>
          <a:lstStyle>
            <a:lvl1pPr marL="0" indent="0">
              <a:lnSpc>
                <a:spcPts val="2000"/>
              </a:lnSpc>
              <a:spcBef>
                <a:spcPts val="900"/>
              </a:spcBef>
              <a:buNone/>
              <a:defRPr sz="2400" cap="none" spc="-61" baseline="0">
                <a:solidFill>
                  <a:schemeClr val="tx1">
                    <a:lumMod val="75000"/>
                  </a:schemeClr>
                </a:solidFill>
              </a:defRPr>
            </a:lvl1pPr>
            <a:lvl2pPr marL="548606" indent="0">
              <a:buNone/>
              <a:defRPr sz="2400" cap="all" baseline="0">
                <a:solidFill>
                  <a:schemeClr val="accent2"/>
                </a:solidFill>
              </a:defRPr>
            </a:lvl2pPr>
            <a:lvl3pPr marL="1097211" indent="0">
              <a:buNone/>
              <a:defRPr sz="2400" cap="all" baseline="0">
                <a:solidFill>
                  <a:schemeClr val="accent2"/>
                </a:solidFill>
              </a:defRPr>
            </a:lvl3pPr>
            <a:lvl4pPr marL="1645813" indent="0">
              <a:buNone/>
              <a:defRPr sz="2400" cap="all" baseline="0">
                <a:solidFill>
                  <a:schemeClr val="accent2"/>
                </a:solidFill>
              </a:defRPr>
            </a:lvl4pPr>
            <a:lvl5pPr marL="2194418" indent="0">
              <a:buNone/>
              <a:defRPr sz="2400" cap="all" baseline="0">
                <a:solidFill>
                  <a:schemeClr val="accent2"/>
                </a:solidFill>
              </a:defRPr>
            </a:lvl5pPr>
          </a:lstStyle>
          <a:p>
            <a:pPr lvl="0"/>
            <a:r>
              <a:rPr lang="en-US" dirty="0" smtClean="0"/>
              <a:t>Presenter Name</a:t>
            </a:r>
          </a:p>
          <a:p>
            <a:pPr lvl="0"/>
            <a:r>
              <a:rPr lang="en-US" dirty="0" smtClean="0"/>
              <a:t>Date</a:t>
            </a:r>
            <a:endParaRPr lang="en-US" dirty="0"/>
          </a:p>
        </p:txBody>
      </p:sp>
    </p:spTree>
    <p:extLst>
      <p:ext uri="{BB962C8B-B14F-4D97-AF65-F5344CB8AC3E}">
        <p14:creationId xmlns:p14="http://schemas.microsoft.com/office/powerpoint/2010/main" val="1724916110"/>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Legal Disclaimer">
    <p:spTree>
      <p:nvGrpSpPr>
        <p:cNvPr id="1" name=""/>
        <p:cNvGrpSpPr/>
        <p:nvPr/>
      </p:nvGrpSpPr>
      <p:grpSpPr>
        <a:xfrm>
          <a:off x="0" y="0"/>
          <a:ext cx="0" cy="0"/>
          <a:chOff x="0" y="0"/>
          <a:chExt cx="0" cy="0"/>
        </a:xfrm>
      </p:grpSpPr>
      <p:sp>
        <p:nvSpPr>
          <p:cNvPr id="4" name="Rounded Rectangle 91"/>
          <p:cNvSpPr>
            <a:spLocks noChangeArrowheads="1"/>
          </p:cNvSpPr>
          <p:nvPr userDrawn="1"/>
        </p:nvSpPr>
        <p:spPr bwMode="blackWhite">
          <a:xfrm>
            <a:off x="368300" y="1461316"/>
            <a:ext cx="8328025" cy="4101284"/>
          </a:xfrm>
          <a:prstGeom prst="rect">
            <a:avLst/>
          </a:prstGeom>
          <a:solidFill>
            <a:schemeClr val="accent5">
              <a:lumMod val="75000"/>
            </a:schemeClr>
          </a:solidFill>
          <a:ln w="28575"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219435" tIns="109717" rIns="219435" bIns="109717" anchor="ctr"/>
          <a:lstStyle/>
          <a:p>
            <a:pPr algn="ctr" defTabSz="1097171">
              <a:spcBef>
                <a:spcPct val="0"/>
              </a:spcBef>
              <a:buClr>
                <a:srgbClr val="5D87A1"/>
              </a:buClr>
              <a:defRPr/>
            </a:pPr>
            <a:r>
              <a:rPr lang="en-US" sz="2400" dirty="0">
                <a:solidFill>
                  <a:srgbClr val="FFFFFF"/>
                </a:solidFill>
              </a:rPr>
              <a:t>This statement of direction sets forth </a:t>
            </a:r>
            <a:r>
              <a:rPr lang="en-US" sz="2400" dirty="0" smtClean="0">
                <a:solidFill>
                  <a:srgbClr val="FFFFFF"/>
                </a:solidFill>
              </a:rPr>
              <a:t>Juniper </a:t>
            </a:r>
            <a:r>
              <a:rPr lang="en-US" sz="2400" dirty="0">
                <a:solidFill>
                  <a:srgbClr val="FFFFFF"/>
                </a:solidFill>
              </a:rPr>
              <a:t>Networks’ current intention and is </a:t>
            </a:r>
            <a:r>
              <a:rPr lang="en-US" sz="2400" dirty="0" smtClean="0">
                <a:solidFill>
                  <a:srgbClr val="FFFFFF"/>
                </a:solidFill>
              </a:rPr>
              <a:t>subject </a:t>
            </a:r>
            <a:r>
              <a:rPr lang="en-US" sz="2400" dirty="0">
                <a:solidFill>
                  <a:srgbClr val="FFFFFF"/>
                </a:solidFill>
              </a:rPr>
              <a:t>to change at any time without </a:t>
            </a:r>
            <a:r>
              <a:rPr lang="en-US" sz="2400" dirty="0" smtClean="0">
                <a:solidFill>
                  <a:srgbClr val="FFFFFF"/>
                </a:solidFill>
              </a:rPr>
              <a:t>notice</a:t>
            </a:r>
            <a:r>
              <a:rPr lang="en-US" sz="2400" dirty="0">
                <a:solidFill>
                  <a:srgbClr val="FFFFFF"/>
                </a:solidFill>
              </a:rPr>
              <a:t>. No purchases are contingent upon </a:t>
            </a:r>
            <a:r>
              <a:rPr lang="en-US" sz="2400" dirty="0" smtClean="0">
                <a:solidFill>
                  <a:srgbClr val="FFFFFF"/>
                </a:solidFill>
              </a:rPr>
              <a:t>Juniper </a:t>
            </a:r>
            <a:r>
              <a:rPr lang="en-US" sz="2400" dirty="0">
                <a:solidFill>
                  <a:srgbClr val="FFFFFF"/>
                </a:solidFill>
              </a:rPr>
              <a:t>Networks delivering any feature or functionality depicted in this presentation</a:t>
            </a:r>
            <a:r>
              <a:rPr lang="en-US" sz="2400" dirty="0" smtClean="0">
                <a:solidFill>
                  <a:srgbClr val="FFFFFF"/>
                </a:solidFill>
              </a:rPr>
              <a:t>.</a:t>
            </a:r>
          </a:p>
          <a:p>
            <a:pPr algn="ctr" defTabSz="1097171">
              <a:spcBef>
                <a:spcPct val="0"/>
              </a:spcBef>
              <a:buClr>
                <a:srgbClr val="5D87A1"/>
              </a:buClr>
              <a:defRPr/>
            </a:pPr>
            <a:endParaRPr lang="en-US" sz="2400" dirty="0" smtClean="0">
              <a:solidFill>
                <a:srgbClr val="FFFFFF"/>
              </a:solidFill>
            </a:endParaRPr>
          </a:p>
          <a:p>
            <a:pPr algn="ctr" defTabSz="1097171">
              <a:spcBef>
                <a:spcPct val="0"/>
              </a:spcBef>
              <a:buClr>
                <a:srgbClr val="5D87A1"/>
              </a:buClr>
              <a:defRPr/>
            </a:pPr>
            <a:r>
              <a:rPr lang="en-US" sz="2400" dirty="0" smtClean="0">
                <a:solidFill>
                  <a:srgbClr val="FFFFFF"/>
                </a:solidFill>
              </a:rPr>
              <a:t>This presentation contains proprietary roadmap information and should not be discussed or shared without a signed non-disclosure agreement (NDA). </a:t>
            </a:r>
            <a:endParaRPr lang="en-US" sz="2400" dirty="0">
              <a:solidFill>
                <a:srgbClr val="FFFFFF"/>
              </a:solidFill>
            </a:endParaRPr>
          </a:p>
        </p:txBody>
      </p:sp>
      <p:sp>
        <p:nvSpPr>
          <p:cNvPr id="3" name="Rectangle 2"/>
          <p:cNvSpPr/>
          <p:nvPr userDrawn="1"/>
        </p:nvSpPr>
        <p:spPr>
          <a:xfrm>
            <a:off x="351367" y="194733"/>
            <a:ext cx="3595856" cy="646331"/>
          </a:xfrm>
          <a:prstGeom prst="rect">
            <a:avLst/>
          </a:prstGeom>
        </p:spPr>
        <p:txBody>
          <a:bodyPr wrap="none">
            <a:spAutoFit/>
          </a:bodyPr>
          <a:lstStyle/>
          <a:p>
            <a:r>
              <a:rPr lang="en-US" sz="3600" dirty="0" smtClean="0">
                <a:solidFill>
                  <a:schemeClr val="accent1">
                    <a:lumMod val="75000"/>
                  </a:schemeClr>
                </a:solidFill>
              </a:rPr>
              <a:t>Legal Disclaimer</a:t>
            </a:r>
            <a:endParaRPr lang="en-US" sz="3600" dirty="0">
              <a:solidFill>
                <a:schemeClr val="accent1">
                  <a:lumMod val="75000"/>
                </a:schemeClr>
              </a:solidFill>
            </a:endParaRPr>
          </a:p>
        </p:txBody>
      </p:sp>
    </p:spTree>
    <p:extLst>
      <p:ext uri="{BB962C8B-B14F-4D97-AF65-F5344CB8AC3E}">
        <p14:creationId xmlns:p14="http://schemas.microsoft.com/office/powerpoint/2010/main" val="305393693"/>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Agenda / Current Section">
    <p:spTree>
      <p:nvGrpSpPr>
        <p:cNvPr id="1" name=""/>
        <p:cNvGrpSpPr/>
        <p:nvPr/>
      </p:nvGrpSpPr>
      <p:grpSpPr>
        <a:xfrm>
          <a:off x="0" y="0"/>
          <a:ext cx="0" cy="0"/>
          <a:chOff x="0" y="0"/>
          <a:chExt cx="0" cy="0"/>
        </a:xfrm>
      </p:grpSpPr>
      <p:pic>
        <p:nvPicPr>
          <p:cNvPr id="11" name="Picture 10" descr="longwindowperspective.jpg"/>
          <p:cNvPicPr>
            <a:picLocks noChangeAspect="1"/>
          </p:cNvPicPr>
          <p:nvPr userDrawn="1"/>
        </p:nvPicPr>
        <p:blipFill rotWithShape="1">
          <a:blip r:embed="rId2">
            <a:alphaModFix amt="71000"/>
            <a:extLst>
              <a:ext uri="{28A0092B-C50C-407E-A947-70E740481C1C}">
                <a14:useLocalDpi xmlns:a14="http://schemas.microsoft.com/office/drawing/2010/main" val="0"/>
              </a:ext>
            </a:extLst>
          </a:blip>
          <a:srcRect t="22042" b="10558"/>
          <a:stretch/>
        </p:blipFill>
        <p:spPr>
          <a:xfrm>
            <a:off x="-76200" y="-76200"/>
            <a:ext cx="9423400" cy="7067550"/>
          </a:xfrm>
          <a:prstGeom prst="rect">
            <a:avLst/>
          </a:prstGeom>
        </p:spPr>
      </p:pic>
      <p:pic>
        <p:nvPicPr>
          <p:cNvPr id="7" name="Picture 6" descr="responsive_pallete.png"/>
          <p:cNvPicPr preferRelativeResize="0">
            <a:picLocks/>
          </p:cNvPicPr>
          <p:nvPr userDrawn="1"/>
        </p:nvPicPr>
        <p:blipFill>
          <a:blip r:embed="rId3">
            <a:extLst>
              <a:ext uri="{28A0092B-C50C-407E-A947-70E740481C1C}">
                <a14:useLocalDpi xmlns:a14="http://schemas.microsoft.com/office/drawing/2010/main"/>
              </a:ext>
            </a:extLst>
          </a:blip>
          <a:stretch>
            <a:fillRect/>
          </a:stretch>
        </p:blipFill>
        <p:spPr>
          <a:xfrm>
            <a:off x="420138" y="1059712"/>
            <a:ext cx="8275320" cy="45720"/>
          </a:xfrm>
          <a:prstGeom prst="rect">
            <a:avLst/>
          </a:prstGeom>
        </p:spPr>
      </p:pic>
      <p:sp>
        <p:nvSpPr>
          <p:cNvPr id="10" name="Rectangle 26"/>
          <p:cNvSpPr>
            <a:spLocks noChangeArrowheads="1"/>
          </p:cNvSpPr>
          <p:nvPr userDrawn="1"/>
        </p:nvSpPr>
        <p:spPr bwMode="black">
          <a:xfrm>
            <a:off x="471488" y="6229350"/>
            <a:ext cx="53022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1pPr>
            <a:lvl2pPr marL="742950" indent="-285750" eaLnBrk="0" hangingPunct="0">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2pPr>
            <a:lvl3pPr marL="1143000" indent="-228600" eaLnBrk="0" hangingPunct="0">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3pPr>
            <a:lvl4pPr marL="1600200" indent="-228600" eaLnBrk="0" hangingPunct="0">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4pPr>
            <a:lvl5pPr marL="2057400" indent="-228600" eaLnBrk="0" hangingPunct="0">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9pPr>
          </a:lstStyle>
          <a:p>
            <a:fld id="{EFA3A4FC-696E-41B7-92C0-2079013EE229}" type="slidenum">
              <a:rPr lang="en-US" altLang="en-US" sz="1000">
                <a:solidFill>
                  <a:srgbClr val="807F83"/>
                </a:solidFill>
              </a:rPr>
              <a:pPr/>
              <a:t>‹#›</a:t>
            </a:fld>
            <a:endParaRPr lang="en-US" altLang="en-US" sz="1000" dirty="0">
              <a:solidFill>
                <a:srgbClr val="807F83"/>
              </a:solidFill>
            </a:endParaRPr>
          </a:p>
        </p:txBody>
      </p:sp>
      <p:sp>
        <p:nvSpPr>
          <p:cNvPr id="12" name="TextBox 21"/>
          <p:cNvSpPr txBox="1">
            <a:spLocks noChangeArrowheads="1"/>
          </p:cNvSpPr>
          <p:nvPr userDrawn="1"/>
        </p:nvSpPr>
        <p:spPr bwMode="auto">
          <a:xfrm>
            <a:off x="2895600" y="6240463"/>
            <a:ext cx="3030538" cy="215900"/>
          </a:xfrm>
          <a:prstGeom prst="rect">
            <a:avLst/>
          </a:prstGeom>
          <a:noFill/>
          <a:ln>
            <a:noFill/>
          </a:ln>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en-US" sz="800" dirty="0">
                <a:solidFill>
                  <a:schemeClr val="bg1">
                    <a:lumMod val="50000"/>
                  </a:schemeClr>
                </a:solidFill>
              </a:rPr>
              <a:t>Copyright © </a:t>
            </a:r>
            <a:r>
              <a:rPr lang="en-US" altLang="en-US" sz="800" dirty="0" smtClean="0">
                <a:solidFill>
                  <a:schemeClr val="bg1">
                    <a:lumMod val="50000"/>
                  </a:schemeClr>
                </a:solidFill>
              </a:rPr>
              <a:t>2015 </a:t>
            </a:r>
            <a:r>
              <a:rPr lang="en-US" altLang="en-US" sz="800" dirty="0">
                <a:solidFill>
                  <a:schemeClr val="bg1">
                    <a:lumMod val="50000"/>
                  </a:schemeClr>
                </a:solidFill>
              </a:rPr>
              <a:t>Juniper Networks, Inc.     www.juniper.net  </a:t>
            </a:r>
          </a:p>
        </p:txBody>
      </p:sp>
      <p:pic>
        <p:nvPicPr>
          <p:cNvPr id="13" name="Picture 10" descr="juniper_black.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64438" y="6316663"/>
            <a:ext cx="111125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hasCustomPrompt="1"/>
          </p:nvPr>
        </p:nvSpPr>
        <p:spPr>
          <a:xfrm>
            <a:off x="380999" y="365126"/>
            <a:ext cx="8109411" cy="787400"/>
          </a:xfrm>
          <a:prstGeom prst="rect">
            <a:avLst/>
          </a:prstGeom>
        </p:spPr>
        <p:txBody>
          <a:bodyPr/>
          <a:lstStyle>
            <a:lvl1pPr>
              <a:defRPr>
                <a:solidFill>
                  <a:schemeClr val="accent1">
                    <a:lumMod val="75000"/>
                  </a:schemeClr>
                </a:solidFill>
              </a:defRPr>
            </a:lvl1pPr>
          </a:lstStyle>
          <a:p>
            <a:r>
              <a:rPr lang="en-US" dirty="0" smtClean="0"/>
              <a:t>Agenda</a:t>
            </a:r>
            <a:endParaRPr lang="en-US" dirty="0"/>
          </a:p>
        </p:txBody>
      </p:sp>
      <p:sp>
        <p:nvSpPr>
          <p:cNvPr id="8" name="Text Placeholder 7"/>
          <p:cNvSpPr>
            <a:spLocks noGrp="1"/>
          </p:cNvSpPr>
          <p:nvPr>
            <p:ph type="body" sz="quarter" idx="11"/>
          </p:nvPr>
        </p:nvSpPr>
        <p:spPr>
          <a:xfrm>
            <a:off x="381000" y="1447800"/>
            <a:ext cx="8153400" cy="4571999"/>
          </a:xfrm>
          <a:prstGeom prst="rect">
            <a:avLst/>
          </a:prstGeom>
        </p:spPr>
        <p:txBody>
          <a:bodyPr/>
          <a:lstStyle>
            <a:lvl1pPr marL="514350" indent="-514350">
              <a:buSzPct val="90000"/>
              <a:buFont typeface="+mj-lt"/>
              <a:buAutoNum type="arabicPeriod"/>
              <a:defRPr/>
            </a:lvl1pPr>
            <a:lvl2pPr marL="858838" indent="-514350">
              <a:buFont typeface="+mj-lt"/>
              <a:buAutoNum type="arabicPeriod"/>
              <a:defRPr/>
            </a:lvl2pPr>
            <a:lvl3pPr marL="1087437" indent="-457200">
              <a:buFont typeface="+mj-lt"/>
              <a:buAutoNum type="arabicPeriod"/>
              <a:defRPr/>
            </a:lvl3pPr>
            <a:lvl4pPr marL="1371600" indent="-457200">
              <a:buFont typeface="+mj-lt"/>
              <a:buAutoNum type="arabicPeriod"/>
              <a:defRPr/>
            </a:lvl4pPr>
            <a:lvl5pPr marL="1601787" indent="-342900">
              <a:buFont typeface="+mj-lt"/>
              <a:buAutoNum type="arabicPeriod"/>
              <a:defRPr/>
            </a:lvl5pPr>
          </a:lstStyle>
          <a:p>
            <a:pPr lvl="0"/>
            <a:r>
              <a:rPr lang="en-US" dirty="0" smtClean="0"/>
              <a:t>Click to edit Master text styles</a:t>
            </a:r>
          </a:p>
        </p:txBody>
      </p:sp>
    </p:spTree>
    <p:extLst>
      <p:ext uri="{BB962C8B-B14F-4D97-AF65-F5344CB8AC3E}">
        <p14:creationId xmlns:p14="http://schemas.microsoft.com/office/powerpoint/2010/main" val="2997045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orient="horz" pos="2160">
          <p15:clr>
            <a:srgbClr val="FBAE40"/>
          </p15:clr>
        </p15:guide>
        <p15:guide id="2" pos="2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losing Slide">
    <p:spTree>
      <p:nvGrpSpPr>
        <p:cNvPr id="1" name=""/>
        <p:cNvGrpSpPr/>
        <p:nvPr/>
      </p:nvGrpSpPr>
      <p:grpSpPr>
        <a:xfrm>
          <a:off x="0" y="0"/>
          <a:ext cx="0" cy="0"/>
          <a:chOff x="0" y="0"/>
          <a:chExt cx="0" cy="0"/>
        </a:xfrm>
      </p:grpSpPr>
      <p:pic>
        <p:nvPicPr>
          <p:cNvPr id="13" name="Picture 12" descr="flower_blue.png"/>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7135904" y="4846320"/>
            <a:ext cx="2012495" cy="2011680"/>
          </a:xfrm>
          <a:prstGeom prst="rect">
            <a:avLst/>
          </a:prstGeom>
          <a:noFill/>
          <a:ln>
            <a:noFill/>
          </a:ln>
        </p:spPr>
      </p:pic>
      <p:sp>
        <p:nvSpPr>
          <p:cNvPr id="6" name="Title 1"/>
          <p:cNvSpPr>
            <a:spLocks noGrp="1"/>
          </p:cNvSpPr>
          <p:nvPr>
            <p:ph type="title" hasCustomPrompt="1"/>
          </p:nvPr>
        </p:nvSpPr>
        <p:spPr>
          <a:xfrm>
            <a:off x="368300" y="255588"/>
            <a:ext cx="8328025" cy="506412"/>
          </a:xfrm>
          <a:prstGeom prst="rect">
            <a:avLst/>
          </a:prstGeom>
        </p:spPr>
        <p:txBody>
          <a:bodyPr>
            <a:noAutofit/>
          </a:bodyPr>
          <a:lstStyle>
            <a:lvl1pPr algn="l" defTabSz="457200" rtl="0" eaLnBrk="1" fontAlgn="base" hangingPunct="1">
              <a:lnSpc>
                <a:spcPct val="90000"/>
              </a:lnSpc>
              <a:spcBef>
                <a:spcPct val="0"/>
              </a:spcBef>
              <a:spcAft>
                <a:spcPts val="526"/>
              </a:spcAft>
              <a:defRPr lang="en-US" sz="3600" b="0" cap="none" baseline="0" dirty="0" smtClean="0">
                <a:solidFill>
                  <a:schemeClr val="accent1">
                    <a:lumMod val="75000"/>
                  </a:schemeClr>
                </a:solidFill>
                <a:latin typeface="+mj-lt"/>
                <a:ea typeface="+mj-ea"/>
                <a:cs typeface="+mj-cs"/>
              </a:defRPr>
            </a:lvl1pPr>
          </a:lstStyle>
          <a:p>
            <a:pPr lvl="0"/>
            <a:r>
              <a:rPr lang="en-US" dirty="0" smtClean="0"/>
              <a:t>Conclusion</a:t>
            </a:r>
            <a:endParaRPr lang="en-US" dirty="0"/>
          </a:p>
        </p:txBody>
      </p:sp>
      <p:sp>
        <p:nvSpPr>
          <p:cNvPr id="8" name="Text Placeholder 4"/>
          <p:cNvSpPr>
            <a:spLocks noGrp="1"/>
          </p:cNvSpPr>
          <p:nvPr>
            <p:ph type="body" sz="quarter" idx="10"/>
          </p:nvPr>
        </p:nvSpPr>
        <p:spPr>
          <a:xfrm>
            <a:off x="368300" y="990600"/>
            <a:ext cx="8328025" cy="5105400"/>
          </a:xfrm>
          <a:prstGeom prst="rect">
            <a:avLst/>
          </a:prstGeom>
        </p:spPr>
        <p:txBody>
          <a:bodyPr/>
          <a:lstStyle>
            <a:lvl1pPr marL="457200" indent="-457200">
              <a:buSzPct val="80000"/>
              <a:buFont typeface="Wingdings" panose="05000000000000000000" pitchFamily="2" charset="2"/>
              <a:buChar char="§"/>
              <a:defRPr sz="3200"/>
            </a:lvl1pPr>
          </a:lstStyle>
          <a:p>
            <a:pPr lvl="0"/>
            <a:endParaRPr lang="en-US" dirty="0" smtClean="0"/>
          </a:p>
          <a:p>
            <a:pPr lvl="0"/>
            <a:r>
              <a:rPr lang="en-US" dirty="0" err="1" smtClean="0"/>
              <a:t>xick</a:t>
            </a:r>
            <a:r>
              <a:rPr lang="en-US" dirty="0" smtClean="0"/>
              <a:t> to edit Master text styles</a:t>
            </a:r>
          </a:p>
          <a:p>
            <a:pPr lvl="0"/>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51260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0577" y="984107"/>
            <a:ext cx="8229601" cy="369332"/>
          </a:xfrm>
          <a:prstGeom prst="rect">
            <a:avLst/>
          </a:prstGeom>
        </p:spPr>
        <p:txBody>
          <a:bodyPr lIns="0" tIns="0" rIns="0" bIns="0" anchor="b" anchorCtr="0">
            <a:spAutoFit/>
          </a:bodyPr>
          <a:lstStyle>
            <a:lvl1pPr>
              <a:lnSpc>
                <a:spcPct val="90000"/>
              </a:lnSpc>
              <a:spcBef>
                <a:spcPts val="250"/>
              </a:spcBef>
              <a:defRPr lang="en-US" sz="3000" b="0" spc="-38" baseline="0">
                <a:solidFill>
                  <a:schemeClr val="tx1"/>
                </a:solidFill>
                <a:ea typeface="+mn-ea"/>
              </a:defRPr>
            </a:lvl1pPr>
          </a:lstStyle>
          <a:p>
            <a:pPr marL="0" lvl="0" defTabSz="685620">
              <a:lnSpc>
                <a:spcPct val="80000"/>
              </a:lnSpc>
            </a:pPr>
            <a:r>
              <a:rPr lang="en-US" smtClean="0"/>
              <a:t>Click to edit Master title style</a:t>
            </a:r>
            <a:endParaRPr lang="en-US" dirty="0"/>
          </a:p>
        </p:txBody>
      </p:sp>
      <p:pic>
        <p:nvPicPr>
          <p:cNvPr id="3" name="Picture 28" descr="juniper_rgb_blue_1800x60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05291" y="114245"/>
            <a:ext cx="982954" cy="437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637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88448" y="9809"/>
            <a:ext cx="8458200" cy="1256613"/>
          </a:xfrm>
          <a:prstGeom prst="rect">
            <a:avLst/>
          </a:prstGeom>
        </p:spPr>
        <p:txBody>
          <a:bodyPr vert="horz" lIns="0" tIns="0" rIns="0" bIns="0" rtlCol="0" anchor="b" anchorCtr="0">
            <a:noAutofit/>
          </a:bodyPr>
          <a:lstStyle/>
          <a:p>
            <a:r>
              <a:rPr lang="en-US" smtClean="0"/>
              <a:t>Click to edit Master title style</a:t>
            </a:r>
            <a:endParaRPr lang="en-US" dirty="0"/>
          </a:p>
        </p:txBody>
      </p:sp>
      <p:sp>
        <p:nvSpPr>
          <p:cNvPr id="7" name="Text Placeholder 2"/>
          <p:cNvSpPr>
            <a:spLocks noGrp="1"/>
          </p:cNvSpPr>
          <p:nvPr>
            <p:ph idx="1" hasCustomPrompt="1"/>
          </p:nvPr>
        </p:nvSpPr>
        <p:spPr>
          <a:xfrm>
            <a:off x="388452" y="1607822"/>
            <a:ext cx="8229602" cy="4525963"/>
          </a:xfrm>
          <a:prstGeom prst="rect">
            <a:avLst/>
          </a:prstGeom>
        </p:spPr>
        <p:txBody>
          <a:bodyPr vert="horz" lIns="0" tIns="54863" rIns="0" bIns="54863" rtlCol="0">
            <a:normAutofit/>
          </a:bodyPr>
          <a:lstStyle>
            <a:lvl1pPr>
              <a:defRPr sz="1308"/>
            </a:lvl1pPr>
            <a:lvl2pPr>
              <a:defRPr sz="1223"/>
            </a:lvl2pPr>
            <a:lvl3pPr>
              <a:defRPr sz="1013"/>
            </a:lvl3pPr>
            <a:lvl4pPr>
              <a:defRPr sz="844"/>
            </a:lvl4pPr>
            <a:lvl5pPr>
              <a:defRPr sz="80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694919085"/>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Divider">
    <p:spTree>
      <p:nvGrpSpPr>
        <p:cNvPr id="1" name=""/>
        <p:cNvGrpSpPr/>
        <p:nvPr/>
      </p:nvGrpSpPr>
      <p:grpSpPr>
        <a:xfrm>
          <a:off x="0" y="0"/>
          <a:ext cx="0" cy="0"/>
          <a:chOff x="0" y="0"/>
          <a:chExt cx="0" cy="0"/>
        </a:xfrm>
      </p:grpSpPr>
      <p:pic>
        <p:nvPicPr>
          <p:cNvPr id="10" name="Picture 9" descr="testytest8.png"/>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l="853" t="16137"/>
          <a:stretch/>
        </p:blipFill>
        <p:spPr>
          <a:xfrm>
            <a:off x="2" y="0"/>
            <a:ext cx="9143999" cy="6858000"/>
          </a:xfrm>
          <a:prstGeom prst="rect">
            <a:avLst/>
          </a:prstGeom>
        </p:spPr>
      </p:pic>
      <p:sp>
        <p:nvSpPr>
          <p:cNvPr id="2" name="Title 1"/>
          <p:cNvSpPr>
            <a:spLocks noGrp="1"/>
          </p:cNvSpPr>
          <p:nvPr>
            <p:ph type="title"/>
          </p:nvPr>
        </p:nvSpPr>
        <p:spPr>
          <a:xfrm>
            <a:off x="722315" y="3858263"/>
            <a:ext cx="5657694" cy="1362076"/>
          </a:xfrm>
          <a:prstGeom prst="rect">
            <a:avLst/>
          </a:prstGeom>
        </p:spPr>
        <p:txBody>
          <a:bodyPr lIns="91425" tIns="45713" rIns="91425" bIns="45713" anchor="t"/>
          <a:lstStyle>
            <a:lvl1pPr algn="l">
              <a:lnSpc>
                <a:spcPct val="95000"/>
              </a:lnSpc>
              <a:spcBef>
                <a:spcPts val="250"/>
              </a:spcBef>
              <a:defRPr sz="3625" b="0" cap="none" spc="-38" baseline="0">
                <a:solidFill>
                  <a:schemeClr val="tx1"/>
                </a:solidFill>
              </a:defRPr>
            </a:lvl1pPr>
          </a:lstStyle>
          <a:p>
            <a:r>
              <a:rPr lang="en-US" dirty="0" smtClean="0"/>
              <a:t>Click to edit Master title style</a:t>
            </a:r>
            <a:endParaRPr lang="en-US" dirty="0"/>
          </a:p>
        </p:txBody>
      </p:sp>
      <p:pic>
        <p:nvPicPr>
          <p:cNvPr id="11" name="Picture 10" descr="responsive_pallete.png"/>
          <p:cNvPicPr preferRelativeResize="0">
            <a:picLocks/>
          </p:cNvPicPr>
          <p:nvPr userDrawn="1"/>
        </p:nvPicPr>
        <p:blipFill>
          <a:blip r:embed="rId3">
            <a:extLst>
              <a:ext uri="{28A0092B-C50C-407E-A947-70E740481C1C}">
                <a14:useLocalDpi xmlns:a14="http://schemas.microsoft.com/office/drawing/2010/main"/>
              </a:ext>
            </a:extLst>
          </a:blip>
          <a:stretch>
            <a:fillRect/>
          </a:stretch>
        </p:blipFill>
        <p:spPr>
          <a:xfrm>
            <a:off x="740597" y="3710427"/>
            <a:ext cx="5500008" cy="77607"/>
          </a:xfrm>
          <a:prstGeom prst="rect">
            <a:avLst/>
          </a:prstGeom>
        </p:spPr>
      </p:pic>
    </p:spTree>
    <p:extLst>
      <p:ext uri="{BB962C8B-B14F-4D97-AF65-F5344CB8AC3E}">
        <p14:creationId xmlns:p14="http://schemas.microsoft.com/office/powerpoint/2010/main" val="266725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153793"/>
      </p:ext>
    </p:extLst>
  </p:cSld>
  <p:clrMapOvr>
    <a:masterClrMapping/>
  </p:clrMapOvr>
  <p:transition xmlns:p14="http://schemas.microsoft.com/office/powerpoint/2010/mai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 Current Section">
    <p:spTree>
      <p:nvGrpSpPr>
        <p:cNvPr id="1" name=""/>
        <p:cNvGrpSpPr/>
        <p:nvPr/>
      </p:nvGrpSpPr>
      <p:grpSpPr>
        <a:xfrm>
          <a:off x="0" y="0"/>
          <a:ext cx="0" cy="0"/>
          <a:chOff x="0" y="0"/>
          <a:chExt cx="0" cy="0"/>
        </a:xfrm>
      </p:grpSpPr>
      <p:pic>
        <p:nvPicPr>
          <p:cNvPr id="11" name="Picture 10" descr="longwindowperspective.jpg"/>
          <p:cNvPicPr>
            <a:picLocks noChangeAspect="1"/>
          </p:cNvPicPr>
          <p:nvPr userDrawn="1"/>
        </p:nvPicPr>
        <p:blipFill rotWithShape="1">
          <a:blip r:embed="rId2">
            <a:alphaModFix amt="71000"/>
            <a:extLst>
              <a:ext uri="{28A0092B-C50C-407E-A947-70E740481C1C}">
                <a14:useLocalDpi xmlns:a14="http://schemas.microsoft.com/office/drawing/2010/main" val="0"/>
              </a:ext>
            </a:extLst>
          </a:blip>
          <a:srcRect t="22042" b="10558"/>
          <a:stretch/>
        </p:blipFill>
        <p:spPr>
          <a:xfrm>
            <a:off x="-76200" y="-76200"/>
            <a:ext cx="9423400" cy="7067550"/>
          </a:xfrm>
          <a:prstGeom prst="rect">
            <a:avLst/>
          </a:prstGeom>
        </p:spPr>
      </p:pic>
      <p:pic>
        <p:nvPicPr>
          <p:cNvPr id="7" name="Picture 6" descr="responsive_pallete.png"/>
          <p:cNvPicPr preferRelativeResize="0">
            <a:picLocks/>
          </p:cNvPicPr>
          <p:nvPr userDrawn="1"/>
        </p:nvPicPr>
        <p:blipFill>
          <a:blip r:embed="rId3">
            <a:extLst>
              <a:ext uri="{28A0092B-C50C-407E-A947-70E740481C1C}">
                <a14:useLocalDpi xmlns:a14="http://schemas.microsoft.com/office/drawing/2010/main"/>
              </a:ext>
            </a:extLst>
          </a:blip>
          <a:stretch>
            <a:fillRect/>
          </a:stretch>
        </p:blipFill>
        <p:spPr>
          <a:xfrm>
            <a:off x="420138" y="1059712"/>
            <a:ext cx="8275320" cy="45720"/>
          </a:xfrm>
          <a:prstGeom prst="rect">
            <a:avLst/>
          </a:prstGeom>
        </p:spPr>
      </p:pic>
      <p:sp>
        <p:nvSpPr>
          <p:cNvPr id="10" name="Rectangle 26"/>
          <p:cNvSpPr>
            <a:spLocks noChangeArrowheads="1"/>
          </p:cNvSpPr>
          <p:nvPr userDrawn="1"/>
        </p:nvSpPr>
        <p:spPr bwMode="black">
          <a:xfrm>
            <a:off x="471488" y="6229350"/>
            <a:ext cx="53022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1pPr>
            <a:lvl2pPr marL="742950" indent="-285750" eaLnBrk="0" hangingPunct="0">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2pPr>
            <a:lvl3pPr marL="1143000" indent="-228600" eaLnBrk="0" hangingPunct="0">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3pPr>
            <a:lvl4pPr marL="1600200" indent="-228600" eaLnBrk="0" hangingPunct="0">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4pPr>
            <a:lvl5pPr marL="2057400" indent="-228600" eaLnBrk="0" hangingPunct="0">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9pPr>
          </a:lstStyle>
          <a:p>
            <a:fld id="{EFA3A4FC-696E-41B7-92C0-2079013EE229}" type="slidenum">
              <a:rPr lang="en-US" altLang="en-US" sz="1000">
                <a:solidFill>
                  <a:srgbClr val="807F83"/>
                </a:solidFill>
              </a:rPr>
              <a:pPr/>
              <a:t>‹#›</a:t>
            </a:fld>
            <a:endParaRPr lang="en-US" altLang="en-US" sz="1000" dirty="0">
              <a:solidFill>
                <a:srgbClr val="807F83"/>
              </a:solidFill>
            </a:endParaRPr>
          </a:p>
        </p:txBody>
      </p:sp>
      <p:sp>
        <p:nvSpPr>
          <p:cNvPr id="12" name="TextBox 21"/>
          <p:cNvSpPr txBox="1">
            <a:spLocks noChangeArrowheads="1"/>
          </p:cNvSpPr>
          <p:nvPr userDrawn="1"/>
        </p:nvSpPr>
        <p:spPr bwMode="auto">
          <a:xfrm>
            <a:off x="2895600" y="6240463"/>
            <a:ext cx="3030538" cy="215900"/>
          </a:xfrm>
          <a:prstGeom prst="rect">
            <a:avLst/>
          </a:prstGeom>
          <a:noFill/>
          <a:ln>
            <a:noFill/>
          </a:ln>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en-US" sz="800" dirty="0">
                <a:solidFill>
                  <a:schemeClr val="bg1">
                    <a:lumMod val="50000"/>
                  </a:schemeClr>
                </a:solidFill>
              </a:rPr>
              <a:t>Copyright © </a:t>
            </a:r>
            <a:r>
              <a:rPr lang="en-US" altLang="en-US" sz="800" dirty="0" smtClean="0">
                <a:solidFill>
                  <a:schemeClr val="bg1">
                    <a:lumMod val="50000"/>
                  </a:schemeClr>
                </a:solidFill>
              </a:rPr>
              <a:t>2015 </a:t>
            </a:r>
            <a:r>
              <a:rPr lang="en-US" altLang="en-US" sz="800" dirty="0">
                <a:solidFill>
                  <a:schemeClr val="bg1">
                    <a:lumMod val="50000"/>
                  </a:schemeClr>
                </a:solidFill>
              </a:rPr>
              <a:t>Juniper Networks, Inc.     www.juniper.net  </a:t>
            </a:r>
          </a:p>
        </p:txBody>
      </p:sp>
      <p:pic>
        <p:nvPicPr>
          <p:cNvPr id="13" name="Picture 10" descr="juniper_black.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64438" y="6316663"/>
            <a:ext cx="111125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hasCustomPrompt="1"/>
          </p:nvPr>
        </p:nvSpPr>
        <p:spPr>
          <a:xfrm>
            <a:off x="380999" y="365126"/>
            <a:ext cx="8109411" cy="787400"/>
          </a:xfrm>
          <a:prstGeom prst="rect">
            <a:avLst/>
          </a:prstGeom>
        </p:spPr>
        <p:txBody>
          <a:bodyPr/>
          <a:lstStyle>
            <a:lvl1pPr>
              <a:defRPr>
                <a:solidFill>
                  <a:schemeClr val="accent1">
                    <a:lumMod val="75000"/>
                  </a:schemeClr>
                </a:solidFill>
              </a:defRPr>
            </a:lvl1pPr>
          </a:lstStyle>
          <a:p>
            <a:r>
              <a:rPr lang="en-US" dirty="0" smtClean="0"/>
              <a:t>Agenda</a:t>
            </a:r>
            <a:endParaRPr lang="en-US" dirty="0"/>
          </a:p>
        </p:txBody>
      </p:sp>
      <p:sp>
        <p:nvSpPr>
          <p:cNvPr id="8" name="Text Placeholder 7"/>
          <p:cNvSpPr>
            <a:spLocks noGrp="1"/>
          </p:cNvSpPr>
          <p:nvPr>
            <p:ph type="body" sz="quarter" idx="11"/>
          </p:nvPr>
        </p:nvSpPr>
        <p:spPr>
          <a:xfrm>
            <a:off x="381000" y="1447800"/>
            <a:ext cx="8153400" cy="4571999"/>
          </a:xfrm>
          <a:prstGeom prst="rect">
            <a:avLst/>
          </a:prstGeom>
        </p:spPr>
        <p:txBody>
          <a:bodyPr/>
          <a:lstStyle>
            <a:lvl1pPr marL="514350" indent="-514350">
              <a:buSzPct val="90000"/>
              <a:buFont typeface="+mj-lt"/>
              <a:buAutoNum type="arabicPeriod"/>
              <a:defRPr/>
            </a:lvl1pPr>
            <a:lvl2pPr marL="858838" indent="-514350">
              <a:buFont typeface="+mj-lt"/>
              <a:buAutoNum type="arabicPeriod"/>
              <a:defRPr/>
            </a:lvl2pPr>
            <a:lvl3pPr marL="1087437" indent="-457200">
              <a:buFont typeface="+mj-lt"/>
              <a:buAutoNum type="arabicPeriod"/>
              <a:defRPr/>
            </a:lvl3pPr>
            <a:lvl4pPr marL="1371600" indent="-457200">
              <a:buFont typeface="+mj-lt"/>
              <a:buAutoNum type="arabicPeriod"/>
              <a:defRPr/>
            </a:lvl4pPr>
            <a:lvl5pPr marL="1601787" indent="-342900">
              <a:buFont typeface="+mj-lt"/>
              <a:buAutoNum type="arabicPeriod"/>
              <a:defRPr/>
            </a:lvl5pPr>
          </a:lstStyle>
          <a:p>
            <a:pPr lvl="0"/>
            <a:r>
              <a:rPr lang="en-US" dirty="0" smtClean="0"/>
              <a:t>Click to edit Master text styles</a:t>
            </a:r>
          </a:p>
        </p:txBody>
      </p:sp>
    </p:spTree>
    <p:extLst>
      <p:ext uri="{BB962C8B-B14F-4D97-AF65-F5344CB8AC3E}">
        <p14:creationId xmlns:p14="http://schemas.microsoft.com/office/powerpoint/2010/main" val="2260558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JDV1_FAM7_16x9_Title and Bullets">
    <p:spTree>
      <p:nvGrpSpPr>
        <p:cNvPr id="1" name=""/>
        <p:cNvGrpSpPr/>
        <p:nvPr/>
      </p:nvGrpSpPr>
      <p:grpSpPr>
        <a:xfrm>
          <a:off x="0" y="0"/>
          <a:ext cx="0" cy="0"/>
          <a:chOff x="0" y="0"/>
          <a:chExt cx="0" cy="0"/>
        </a:xfrm>
      </p:grpSpPr>
      <p:sp>
        <p:nvSpPr>
          <p:cNvPr id="6" name="Text Placeholder 7"/>
          <p:cNvSpPr>
            <a:spLocks noGrp="1"/>
          </p:cNvSpPr>
          <p:nvPr>
            <p:ph type="body" sz="quarter" idx="10"/>
          </p:nvPr>
        </p:nvSpPr>
        <p:spPr>
          <a:xfrm>
            <a:off x="216940" y="282223"/>
            <a:ext cx="8696873" cy="598580"/>
          </a:xfrm>
          <a:prstGeom prst="rect">
            <a:avLst/>
          </a:prstGeom>
        </p:spPr>
        <p:txBody>
          <a:bodyPr lIns="0" tIns="0" rIns="0" bIns="0">
            <a:noAutofit/>
          </a:bodyPr>
          <a:lstStyle>
            <a:lvl1pPr marL="0" indent="0" algn="l" defTabSz="685732" rtl="0" eaLnBrk="1" latinLnBrk="0" hangingPunct="1">
              <a:lnSpc>
                <a:spcPct val="95000"/>
              </a:lnSpc>
              <a:spcBef>
                <a:spcPts val="0"/>
              </a:spcBef>
              <a:spcAft>
                <a:spcPts val="0"/>
              </a:spcAft>
              <a:buFont typeface="Arial" pitchFamily="34" charset="0"/>
              <a:buNone/>
              <a:defRPr lang="en-US" sz="3000" b="0" kern="1200" cap="all" baseline="0" dirty="0" smtClean="0">
                <a:solidFill>
                  <a:schemeClr val="bg1"/>
                </a:solidFill>
                <a:latin typeface="+mj-lt"/>
                <a:ea typeface="+mn-ea"/>
                <a:cs typeface="+mn-cs"/>
              </a:defRPr>
            </a:lvl1pPr>
          </a:lstStyle>
          <a:p>
            <a:pPr lvl="0"/>
            <a:r>
              <a:rPr lang="en-US" smtClean="0"/>
              <a:t>Click to edit Master text styles</a:t>
            </a:r>
          </a:p>
        </p:txBody>
      </p:sp>
      <p:sp>
        <p:nvSpPr>
          <p:cNvPr id="7" name="Text Placeholder 11"/>
          <p:cNvSpPr>
            <a:spLocks noGrp="1"/>
          </p:cNvSpPr>
          <p:nvPr>
            <p:ph type="body" sz="quarter" idx="14"/>
          </p:nvPr>
        </p:nvSpPr>
        <p:spPr>
          <a:xfrm>
            <a:off x="216958" y="1605141"/>
            <a:ext cx="8704792" cy="4972404"/>
          </a:xfrm>
          <a:prstGeom prst="rect">
            <a:avLst/>
          </a:prstGeom>
        </p:spPr>
        <p:txBody>
          <a:bodyPr lIns="91434" tIns="45717" rIns="91434" bIns="45717"/>
          <a:lstStyle>
            <a:lvl1pPr marL="240749" indent="-240749">
              <a:spcBef>
                <a:spcPts val="0"/>
              </a:spcBef>
              <a:spcAft>
                <a:spcPts val="500"/>
              </a:spcAft>
              <a:buClr>
                <a:schemeClr val="accent4"/>
              </a:buClr>
              <a:buFont typeface="Wingdings" pitchFamily="2" charset="2"/>
              <a:buChar char="§"/>
              <a:defRPr sz="2333">
                <a:solidFill>
                  <a:schemeClr val="bg1"/>
                </a:solidFill>
              </a:defRPr>
            </a:lvl1pPr>
            <a:lvl2pPr marL="480176" indent="-218263">
              <a:spcBef>
                <a:spcPts val="0"/>
              </a:spcBef>
              <a:spcAft>
                <a:spcPts val="500"/>
              </a:spcAft>
              <a:buClr>
                <a:schemeClr val="accent4"/>
              </a:buClr>
              <a:buFont typeface="Wingdings" pitchFamily="2" charset="2"/>
              <a:buChar char="§"/>
              <a:defRPr sz="2000"/>
            </a:lvl2pPr>
            <a:lvl3pPr marL="670658" indent="-197097" defTabSz="761933">
              <a:spcBef>
                <a:spcPts val="0"/>
              </a:spcBef>
              <a:spcAft>
                <a:spcPts val="500"/>
              </a:spcAft>
              <a:buClr>
                <a:schemeClr val="accent4"/>
              </a:buClr>
              <a:buFont typeface="Wingdings" pitchFamily="2" charset="2"/>
              <a:buChar char="§"/>
              <a:defRPr sz="1667">
                <a:solidFill>
                  <a:schemeClr val="bg1"/>
                </a:solidFill>
              </a:defRPr>
            </a:lvl3pPr>
            <a:lvl4pPr marL="571448" indent="-142863">
              <a:spcBef>
                <a:spcPts val="0"/>
              </a:spcBef>
              <a:spcAft>
                <a:spcPts val="250"/>
              </a:spcAft>
              <a:buClr>
                <a:schemeClr val="accent4"/>
              </a:buClr>
              <a:buFont typeface="Wingdings" pitchFamily="2" charset="2"/>
              <a:buChar char="§"/>
              <a:defRPr sz="1333"/>
            </a:lvl4pPr>
            <a:lvl5pPr marL="714311" indent="-142863">
              <a:spcBef>
                <a:spcPts val="0"/>
              </a:spcBef>
              <a:spcAft>
                <a:spcPts val="83"/>
              </a:spcAft>
              <a:buClr>
                <a:schemeClr val="accent4"/>
              </a:buClr>
              <a:buFont typeface="Wingdings" pitchFamily="2" charset="2"/>
              <a:buChar char="§"/>
              <a:defRPr sz="1333"/>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66173953"/>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line 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8300" y="255588"/>
            <a:ext cx="8328025" cy="1116012"/>
          </a:xfrm>
          <a:prstGeom prst="rect">
            <a:avLst/>
          </a:prstGeom>
        </p:spPr>
        <p:txBody>
          <a:bodyPr>
            <a:noAutofit/>
          </a:bodyPr>
          <a:lstStyle>
            <a:lvl1pPr algn="l" defTabSz="457200" rtl="0" eaLnBrk="1" fontAlgn="base" hangingPunct="1">
              <a:lnSpc>
                <a:spcPct val="90000"/>
              </a:lnSpc>
              <a:spcBef>
                <a:spcPct val="0"/>
              </a:spcBef>
              <a:spcAft>
                <a:spcPts val="526"/>
              </a:spcAft>
              <a:defRPr lang="en-US" sz="3600" b="0" cap="none" baseline="0" dirty="0" smtClean="0">
                <a:solidFill>
                  <a:schemeClr val="accent1"/>
                </a:solidFill>
                <a:latin typeface="+mj-lt"/>
                <a:ea typeface="+mj-ea"/>
                <a:cs typeface="+mj-cs"/>
              </a:defRPr>
            </a:lvl1pPr>
          </a:lstStyle>
          <a:p>
            <a:pPr lvl="0"/>
            <a:r>
              <a:rPr lang="en-US" dirty="0" smtClean="0"/>
              <a:t>Slide Title That Is Really Long and Needs to Go to 2nd line</a:t>
            </a:r>
            <a:endParaRPr lang="en-US" dirty="0"/>
          </a:p>
        </p:txBody>
      </p:sp>
      <p:sp>
        <p:nvSpPr>
          <p:cNvPr id="13" name="Content Placeholder 12"/>
          <p:cNvSpPr>
            <a:spLocks noGrp="1"/>
          </p:cNvSpPr>
          <p:nvPr>
            <p:ph sz="quarter" idx="10" hasCustomPrompt="1"/>
          </p:nvPr>
        </p:nvSpPr>
        <p:spPr>
          <a:xfrm>
            <a:off x="366616" y="1600200"/>
            <a:ext cx="8229600" cy="4386532"/>
          </a:xfrm>
          <a:prstGeom prst="rect">
            <a:avLst/>
          </a:prstGeom>
        </p:spPr>
        <p:txBody>
          <a:bodyPr/>
          <a:lstStyle>
            <a:lvl1pPr marL="112713" indent="-112713">
              <a:buClr>
                <a:schemeClr val="tx1"/>
              </a:buClr>
              <a:defRPr>
                <a:solidFill>
                  <a:schemeClr val="tx1"/>
                </a:solidFill>
              </a:defRPr>
            </a:lvl1pPr>
            <a:lvl2pPr marL="569913" indent="-225425">
              <a:buClr>
                <a:schemeClr val="tx1"/>
              </a:buClr>
              <a:defRPr>
                <a:solidFill>
                  <a:schemeClr val="tx1"/>
                </a:solidFill>
              </a:defRPr>
            </a:lvl2pPr>
            <a:lvl3pPr marL="854075" indent="-223838">
              <a:buClr>
                <a:schemeClr val="tx1"/>
              </a:buClr>
              <a:defRPr>
                <a:solidFill>
                  <a:schemeClr val="tx1"/>
                </a:solidFill>
              </a:defRPr>
            </a:lvl3pPr>
            <a:lvl4pPr marL="1147763" indent="-233363">
              <a:buClr>
                <a:schemeClr val="tx1"/>
              </a:buClr>
              <a:defRPr>
                <a:solidFill>
                  <a:schemeClr val="tx1"/>
                </a:solidFill>
              </a:defRPr>
            </a:lvl4pPr>
            <a:lvl5pPr marL="1431925" indent="-173038">
              <a:buClr>
                <a:schemeClr val="tx1"/>
              </a:buClr>
              <a:defRPr>
                <a:solidFill>
                  <a:schemeClr val="tx1"/>
                </a:solidFill>
              </a:defRPr>
            </a:lvl5pPr>
          </a:lstStyle>
          <a:p>
            <a:pPr lvl="0"/>
            <a:r>
              <a:rPr lang="en-US" dirty="0" smtClean="0"/>
              <a:t>Slide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Line 7"/>
          <p:cNvSpPr>
            <a:spLocks noChangeShapeType="1"/>
          </p:cNvSpPr>
          <p:nvPr userDrawn="1"/>
        </p:nvSpPr>
        <p:spPr bwMode="auto">
          <a:xfrm>
            <a:off x="450850" y="1371600"/>
            <a:ext cx="8240713" cy="0"/>
          </a:xfrm>
          <a:prstGeom prst="line">
            <a:avLst/>
          </a:prstGeom>
          <a:noFill/>
          <a:ln w="12700">
            <a:solidFill>
              <a:srgbClr val="BABCBE"/>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777784791"/>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JDV6_16x9_Title and Bullets">
    <p:spTree>
      <p:nvGrpSpPr>
        <p:cNvPr id="1" name=""/>
        <p:cNvGrpSpPr/>
        <p:nvPr/>
      </p:nvGrpSpPr>
      <p:grpSpPr>
        <a:xfrm>
          <a:off x="0" y="0"/>
          <a:ext cx="0" cy="0"/>
          <a:chOff x="0" y="0"/>
          <a:chExt cx="0" cy="0"/>
        </a:xfrm>
      </p:grpSpPr>
      <p:sp>
        <p:nvSpPr>
          <p:cNvPr id="7" name="Text Placeholder 11"/>
          <p:cNvSpPr>
            <a:spLocks noGrp="1"/>
          </p:cNvSpPr>
          <p:nvPr>
            <p:ph type="body" sz="quarter" idx="14"/>
          </p:nvPr>
        </p:nvSpPr>
        <p:spPr>
          <a:xfrm>
            <a:off x="453765" y="1598089"/>
            <a:ext cx="8467989" cy="4859514"/>
          </a:xfrm>
          <a:prstGeom prst="rect">
            <a:avLst/>
          </a:prstGeom>
        </p:spPr>
        <p:txBody>
          <a:bodyPr lIns="91434" tIns="45718" rIns="91434" bIns="45718"/>
          <a:lstStyle>
            <a:lvl1pPr marL="240738" indent="-240738">
              <a:spcBef>
                <a:spcPts val="0"/>
              </a:spcBef>
              <a:spcAft>
                <a:spcPts val="500"/>
              </a:spcAft>
              <a:buClr>
                <a:schemeClr val="accent3"/>
              </a:buClr>
              <a:buFont typeface="Wingdings" pitchFamily="2" charset="2"/>
              <a:buChar char="§"/>
              <a:defRPr sz="2313">
                <a:solidFill>
                  <a:schemeClr val="tx1"/>
                </a:solidFill>
              </a:defRPr>
            </a:lvl1pPr>
            <a:lvl2pPr marL="480152" indent="-218253">
              <a:spcBef>
                <a:spcPts val="0"/>
              </a:spcBef>
              <a:spcAft>
                <a:spcPts val="500"/>
              </a:spcAft>
              <a:buClr>
                <a:schemeClr val="accent3"/>
              </a:buClr>
              <a:buFont typeface="Wingdings" pitchFamily="2" charset="2"/>
              <a:buChar char="§"/>
              <a:defRPr sz="2000">
                <a:solidFill>
                  <a:schemeClr val="tx1"/>
                </a:solidFill>
              </a:defRPr>
            </a:lvl2pPr>
            <a:lvl3pPr marL="670625" indent="-197087" defTabSz="761895">
              <a:spcBef>
                <a:spcPts val="0"/>
              </a:spcBef>
              <a:spcAft>
                <a:spcPts val="500"/>
              </a:spcAft>
              <a:buClr>
                <a:schemeClr val="accent3"/>
              </a:buClr>
              <a:buFont typeface="Wingdings" pitchFamily="2" charset="2"/>
              <a:buChar char="§"/>
              <a:defRPr sz="1688">
                <a:solidFill>
                  <a:schemeClr val="tx1"/>
                </a:solidFill>
              </a:defRPr>
            </a:lvl3pPr>
            <a:lvl4pPr marL="571420" indent="-142856">
              <a:spcBef>
                <a:spcPts val="0"/>
              </a:spcBef>
              <a:spcAft>
                <a:spcPts val="250"/>
              </a:spcAft>
              <a:buClr>
                <a:schemeClr val="accent4"/>
              </a:buClr>
              <a:buFont typeface="Wingdings" pitchFamily="2" charset="2"/>
              <a:buChar char="§"/>
              <a:defRPr sz="1313"/>
            </a:lvl4pPr>
            <a:lvl5pPr marL="714276" indent="-142856">
              <a:spcBef>
                <a:spcPts val="0"/>
              </a:spcBef>
              <a:spcAft>
                <a:spcPts val="83"/>
              </a:spcAft>
              <a:buClr>
                <a:schemeClr val="accent4"/>
              </a:buClr>
              <a:buFont typeface="Wingdings" pitchFamily="2" charset="2"/>
              <a:buChar char="§"/>
              <a:defRPr sz="1313"/>
            </a:lvl5pPr>
          </a:lstStyle>
          <a:p>
            <a:pPr lvl="0"/>
            <a:r>
              <a:rPr lang="en-US" smtClean="0"/>
              <a:t>Click to edit Master text styles</a:t>
            </a:r>
          </a:p>
          <a:p>
            <a:pPr lvl="1"/>
            <a:r>
              <a:rPr lang="en-US" smtClean="0"/>
              <a:t>Second level</a:t>
            </a:r>
          </a:p>
          <a:p>
            <a:pPr lvl="2"/>
            <a:r>
              <a:rPr lang="en-US" smtClean="0"/>
              <a:t>Third level</a:t>
            </a:r>
          </a:p>
        </p:txBody>
      </p:sp>
      <p:sp>
        <p:nvSpPr>
          <p:cNvPr id="11" name="Text Placeholder 7"/>
          <p:cNvSpPr>
            <a:spLocks noGrp="1"/>
          </p:cNvSpPr>
          <p:nvPr>
            <p:ph type="body" sz="quarter" idx="10" hasCustomPrompt="1"/>
          </p:nvPr>
        </p:nvSpPr>
        <p:spPr>
          <a:xfrm>
            <a:off x="303743" y="517403"/>
            <a:ext cx="8386498" cy="598580"/>
          </a:xfrm>
          <a:prstGeom prst="rect">
            <a:avLst/>
          </a:prstGeom>
        </p:spPr>
        <p:txBody>
          <a:bodyPr lIns="0" tIns="0" rIns="0" bIns="0" anchor="t">
            <a:noAutofit/>
          </a:bodyPr>
          <a:lstStyle>
            <a:lvl1pPr marL="0" indent="0" algn="l" defTabSz="685697" rtl="0" eaLnBrk="1" latinLnBrk="0" hangingPunct="1">
              <a:lnSpc>
                <a:spcPct val="80000"/>
              </a:lnSpc>
              <a:spcBef>
                <a:spcPts val="0"/>
              </a:spcBef>
              <a:spcAft>
                <a:spcPts val="0"/>
              </a:spcAft>
              <a:buFont typeface="Arial" pitchFamily="34" charset="0"/>
              <a:buNone/>
              <a:defRPr lang="en-US" sz="3313" b="1" kern="1200" cap="all" baseline="0" smtClean="0">
                <a:solidFill>
                  <a:schemeClr val="tx1"/>
                </a:solidFill>
                <a:latin typeface="+mj-lt"/>
                <a:ea typeface="+mn-ea"/>
                <a:cs typeface="+mn-cs"/>
              </a:defRPr>
            </a:lvl1pPr>
          </a:lstStyle>
          <a:p>
            <a:pPr lvl="0"/>
            <a:r>
              <a:rPr lang="en-US" smtClean="0"/>
              <a:t>40pt, 1-2+ Lines, cap-case</a:t>
            </a:r>
          </a:p>
        </p:txBody>
      </p:sp>
      <p:sp>
        <p:nvSpPr>
          <p:cNvPr id="12" name="Text Placeholder 3"/>
          <p:cNvSpPr>
            <a:spLocks noGrp="1"/>
          </p:cNvSpPr>
          <p:nvPr>
            <p:ph type="body" sz="quarter" idx="15" hasCustomPrompt="1"/>
          </p:nvPr>
        </p:nvSpPr>
        <p:spPr>
          <a:xfrm>
            <a:off x="303743" y="949174"/>
            <a:ext cx="8386498" cy="312451"/>
          </a:xfrm>
          <a:prstGeom prst="rect">
            <a:avLst/>
          </a:prstGeom>
        </p:spPr>
        <p:txBody>
          <a:bodyPr lIns="0" tIns="118864" rIns="91434" bIns="45718" anchor="t" anchorCtr="0"/>
          <a:lstStyle>
            <a:lvl1pPr marL="0" indent="0" algn="l" defTabSz="685697" rtl="0" eaLnBrk="1" latinLnBrk="0" hangingPunct="1">
              <a:spcBef>
                <a:spcPct val="20000"/>
              </a:spcBef>
              <a:buFont typeface="Arial" pitchFamily="34" charset="0"/>
              <a:buNone/>
              <a:defRPr lang="en-US" sz="2000" kern="1200" smtClean="0">
                <a:solidFill>
                  <a:schemeClr val="accent3"/>
                </a:solidFill>
                <a:latin typeface="+mn-lt"/>
                <a:ea typeface="+mn-ea"/>
                <a:cs typeface="+mn-cs"/>
              </a:defRPr>
            </a:lvl1pPr>
            <a:lvl2pPr marL="0" indent="0" algn="l" defTabSz="685697" rtl="0" eaLnBrk="1" latinLnBrk="0" hangingPunct="1">
              <a:spcBef>
                <a:spcPct val="20000"/>
              </a:spcBef>
              <a:buFont typeface="Arial" pitchFamily="34" charset="0"/>
              <a:buNone/>
              <a:defRPr lang="en-US" sz="1500" kern="1200" smtClean="0">
                <a:solidFill>
                  <a:schemeClr val="accent3"/>
                </a:solidFill>
                <a:latin typeface="+mn-lt"/>
                <a:ea typeface="+mn-ea"/>
                <a:cs typeface="+mn-cs"/>
              </a:defRPr>
            </a:lvl2pPr>
            <a:lvl3pPr marL="0" indent="0" algn="l" defTabSz="685697" rtl="0" eaLnBrk="1" latinLnBrk="0" hangingPunct="1">
              <a:spcBef>
                <a:spcPct val="20000"/>
              </a:spcBef>
              <a:buFont typeface="Arial" pitchFamily="34" charset="0"/>
              <a:buNone/>
              <a:defRPr lang="en-US" sz="1500" kern="1200" smtClean="0">
                <a:solidFill>
                  <a:schemeClr val="accent3"/>
                </a:solidFill>
                <a:latin typeface="+mn-lt"/>
                <a:ea typeface="+mn-ea"/>
                <a:cs typeface="+mn-cs"/>
              </a:defRPr>
            </a:lvl3pPr>
            <a:lvl4pPr marL="0" indent="0" algn="l" defTabSz="685697" rtl="0" eaLnBrk="1" latinLnBrk="0" hangingPunct="1">
              <a:spcBef>
                <a:spcPct val="20000"/>
              </a:spcBef>
              <a:buFont typeface="Arial" pitchFamily="34" charset="0"/>
              <a:buNone/>
              <a:defRPr lang="en-US" sz="1500" kern="1200" smtClean="0">
                <a:solidFill>
                  <a:schemeClr val="accent3"/>
                </a:solidFill>
                <a:latin typeface="+mn-lt"/>
                <a:ea typeface="+mn-ea"/>
                <a:cs typeface="+mn-cs"/>
              </a:defRPr>
            </a:lvl4pPr>
            <a:lvl5pPr marL="0" indent="0" algn="l" defTabSz="685697" rtl="0" eaLnBrk="1" latinLnBrk="0" hangingPunct="1">
              <a:spcBef>
                <a:spcPct val="20000"/>
              </a:spcBef>
              <a:buFont typeface="Arial" pitchFamily="34" charset="0"/>
              <a:buNone/>
              <a:defRPr lang="en-US" sz="1500" kern="1200" smtClean="0">
                <a:solidFill>
                  <a:schemeClr val="accent3"/>
                </a:solidFill>
                <a:latin typeface="+mn-lt"/>
                <a:ea typeface="+mn-ea"/>
                <a:cs typeface="+mn-cs"/>
              </a:defRPr>
            </a:lvl5pPr>
          </a:lstStyle>
          <a:p>
            <a:pPr lvl="0"/>
            <a:r>
              <a:rPr lang="en-US" smtClean="0"/>
              <a:t>Subtitle: 24pt Arial, Title Case</a:t>
            </a:r>
          </a:p>
        </p:txBody>
      </p:sp>
      <p:pic>
        <p:nvPicPr>
          <p:cNvPr id="5" name="Picture 28" descr="juniper_rgb_blue_1800x60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05291" y="114245"/>
            <a:ext cx="982954" cy="437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841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gal Disclaimer">
    <p:spTree>
      <p:nvGrpSpPr>
        <p:cNvPr id="1" name=""/>
        <p:cNvGrpSpPr/>
        <p:nvPr/>
      </p:nvGrpSpPr>
      <p:grpSpPr>
        <a:xfrm>
          <a:off x="0" y="0"/>
          <a:ext cx="0" cy="0"/>
          <a:chOff x="0" y="0"/>
          <a:chExt cx="0" cy="0"/>
        </a:xfrm>
      </p:grpSpPr>
      <p:sp>
        <p:nvSpPr>
          <p:cNvPr id="4" name="Rounded Rectangle 91"/>
          <p:cNvSpPr>
            <a:spLocks noChangeArrowheads="1"/>
          </p:cNvSpPr>
          <p:nvPr userDrawn="1"/>
        </p:nvSpPr>
        <p:spPr bwMode="blackWhite">
          <a:xfrm>
            <a:off x="368300" y="1461316"/>
            <a:ext cx="8328025" cy="4101284"/>
          </a:xfrm>
          <a:prstGeom prst="rect">
            <a:avLst/>
          </a:prstGeom>
          <a:solidFill>
            <a:schemeClr val="accent5">
              <a:lumMod val="75000"/>
            </a:schemeClr>
          </a:solidFill>
          <a:ln w="28575"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219435" tIns="109717" rIns="219435" bIns="109717" anchor="ctr"/>
          <a:lstStyle/>
          <a:p>
            <a:pPr algn="ctr" defTabSz="1097171">
              <a:spcBef>
                <a:spcPct val="0"/>
              </a:spcBef>
              <a:buClr>
                <a:srgbClr val="5D87A1"/>
              </a:buClr>
              <a:defRPr/>
            </a:pPr>
            <a:r>
              <a:rPr lang="en-US" sz="2400" dirty="0">
                <a:solidFill>
                  <a:srgbClr val="FFFFFF"/>
                </a:solidFill>
              </a:rPr>
              <a:t>This statement of direction sets forth </a:t>
            </a:r>
            <a:r>
              <a:rPr lang="en-US" sz="2400" dirty="0" smtClean="0">
                <a:solidFill>
                  <a:srgbClr val="FFFFFF"/>
                </a:solidFill>
              </a:rPr>
              <a:t>Juniper </a:t>
            </a:r>
            <a:r>
              <a:rPr lang="en-US" sz="2400" dirty="0">
                <a:solidFill>
                  <a:srgbClr val="FFFFFF"/>
                </a:solidFill>
              </a:rPr>
              <a:t>Networks’ current intention and is </a:t>
            </a:r>
            <a:r>
              <a:rPr lang="en-US" sz="2400" dirty="0" smtClean="0">
                <a:solidFill>
                  <a:srgbClr val="FFFFFF"/>
                </a:solidFill>
              </a:rPr>
              <a:t>subject </a:t>
            </a:r>
            <a:r>
              <a:rPr lang="en-US" sz="2400" dirty="0">
                <a:solidFill>
                  <a:srgbClr val="FFFFFF"/>
                </a:solidFill>
              </a:rPr>
              <a:t>to change at any time without </a:t>
            </a:r>
            <a:r>
              <a:rPr lang="en-US" sz="2400" dirty="0" smtClean="0">
                <a:solidFill>
                  <a:srgbClr val="FFFFFF"/>
                </a:solidFill>
              </a:rPr>
              <a:t>notice</a:t>
            </a:r>
            <a:r>
              <a:rPr lang="en-US" sz="2400" dirty="0">
                <a:solidFill>
                  <a:srgbClr val="FFFFFF"/>
                </a:solidFill>
              </a:rPr>
              <a:t>. No purchases are contingent upon </a:t>
            </a:r>
            <a:r>
              <a:rPr lang="en-US" sz="2400" dirty="0" smtClean="0">
                <a:solidFill>
                  <a:srgbClr val="FFFFFF"/>
                </a:solidFill>
              </a:rPr>
              <a:t>Juniper </a:t>
            </a:r>
            <a:r>
              <a:rPr lang="en-US" sz="2400" dirty="0">
                <a:solidFill>
                  <a:srgbClr val="FFFFFF"/>
                </a:solidFill>
              </a:rPr>
              <a:t>Networks delivering any feature or functionality depicted in this presentation</a:t>
            </a:r>
            <a:r>
              <a:rPr lang="en-US" sz="2400" dirty="0" smtClean="0">
                <a:solidFill>
                  <a:srgbClr val="FFFFFF"/>
                </a:solidFill>
              </a:rPr>
              <a:t>.</a:t>
            </a:r>
          </a:p>
          <a:p>
            <a:pPr algn="ctr" defTabSz="1097171">
              <a:spcBef>
                <a:spcPct val="0"/>
              </a:spcBef>
              <a:buClr>
                <a:srgbClr val="5D87A1"/>
              </a:buClr>
              <a:defRPr/>
            </a:pPr>
            <a:endParaRPr lang="en-US" sz="2400" dirty="0" smtClean="0">
              <a:solidFill>
                <a:srgbClr val="FFFFFF"/>
              </a:solidFill>
            </a:endParaRPr>
          </a:p>
          <a:p>
            <a:pPr algn="ctr" defTabSz="1097171">
              <a:spcBef>
                <a:spcPct val="0"/>
              </a:spcBef>
              <a:buClr>
                <a:srgbClr val="5D87A1"/>
              </a:buClr>
              <a:defRPr/>
            </a:pPr>
            <a:r>
              <a:rPr lang="en-US" sz="2400" dirty="0" smtClean="0">
                <a:solidFill>
                  <a:srgbClr val="FFFFFF"/>
                </a:solidFill>
              </a:rPr>
              <a:t>This presentation contains proprietary roadmap information and should not be discussed or shared without a signed non-disclosure agreement (NDA). </a:t>
            </a:r>
            <a:endParaRPr lang="en-US" sz="2400" dirty="0">
              <a:solidFill>
                <a:srgbClr val="FFFFFF"/>
              </a:solidFill>
            </a:endParaRPr>
          </a:p>
        </p:txBody>
      </p:sp>
      <p:sp>
        <p:nvSpPr>
          <p:cNvPr id="3" name="Rectangle 2"/>
          <p:cNvSpPr/>
          <p:nvPr userDrawn="1"/>
        </p:nvSpPr>
        <p:spPr>
          <a:xfrm>
            <a:off x="351367" y="194733"/>
            <a:ext cx="3595856" cy="646331"/>
          </a:xfrm>
          <a:prstGeom prst="rect">
            <a:avLst/>
          </a:prstGeom>
        </p:spPr>
        <p:txBody>
          <a:bodyPr wrap="none">
            <a:spAutoFit/>
          </a:bodyPr>
          <a:lstStyle/>
          <a:p>
            <a:r>
              <a:rPr lang="en-US" sz="3600" dirty="0" smtClean="0">
                <a:solidFill>
                  <a:schemeClr val="accent1">
                    <a:lumMod val="75000"/>
                  </a:schemeClr>
                </a:solidFill>
              </a:rPr>
              <a:t>Legal Disclaimer</a:t>
            </a:r>
            <a:endParaRPr lang="en-US" sz="3600" dirty="0">
              <a:solidFill>
                <a:schemeClr val="accent1">
                  <a:lumMod val="75000"/>
                </a:schemeClr>
              </a:solidFill>
            </a:endParaRPr>
          </a:p>
        </p:txBody>
      </p:sp>
    </p:spTree>
    <p:extLst>
      <p:ext uri="{BB962C8B-B14F-4D97-AF65-F5344CB8AC3E}">
        <p14:creationId xmlns:p14="http://schemas.microsoft.com/office/powerpoint/2010/main" val="206570595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8300" y="255588"/>
            <a:ext cx="8328025" cy="506412"/>
          </a:xfrm>
          <a:prstGeom prst="rect">
            <a:avLst/>
          </a:prstGeom>
        </p:spPr>
        <p:txBody>
          <a:bodyPr>
            <a:noAutofit/>
          </a:bodyPr>
          <a:lstStyle>
            <a:lvl1pPr algn="l" defTabSz="457200" rtl="0" eaLnBrk="1" fontAlgn="base" hangingPunct="1">
              <a:lnSpc>
                <a:spcPct val="90000"/>
              </a:lnSpc>
              <a:spcBef>
                <a:spcPct val="0"/>
              </a:spcBef>
              <a:spcAft>
                <a:spcPts val="526"/>
              </a:spcAft>
              <a:defRPr lang="en-US" sz="3600" b="0" cap="none" baseline="0" dirty="0" smtClean="0">
                <a:solidFill>
                  <a:schemeClr val="accent1">
                    <a:lumMod val="75000"/>
                  </a:schemeClr>
                </a:solidFill>
                <a:latin typeface="+mj-lt"/>
                <a:ea typeface="+mj-ea"/>
                <a:cs typeface="+mj-cs"/>
              </a:defRPr>
            </a:lvl1pPr>
          </a:lstStyle>
          <a:p>
            <a:pPr lvl="0"/>
            <a:r>
              <a:rPr lang="en-US" dirty="0" smtClean="0"/>
              <a:t>Slide Title</a:t>
            </a:r>
            <a:endParaRPr lang="en-US" dirty="0"/>
          </a:p>
        </p:txBody>
      </p:sp>
      <p:sp>
        <p:nvSpPr>
          <p:cNvPr id="5" name="Text Placeholder 4"/>
          <p:cNvSpPr>
            <a:spLocks noGrp="1"/>
          </p:cNvSpPr>
          <p:nvPr>
            <p:ph type="body" sz="quarter" idx="10"/>
          </p:nvPr>
        </p:nvSpPr>
        <p:spPr>
          <a:xfrm>
            <a:off x="368300" y="990600"/>
            <a:ext cx="8328025" cy="5105400"/>
          </a:xfrm>
          <a:prstGeom prst="rect">
            <a:avLst/>
          </a:prstGeom>
        </p:spPr>
        <p:txBody>
          <a:bodyPr/>
          <a:lstStyle>
            <a:lvl1pPr marL="457200" indent="-457200">
              <a:buSzPct val="80000"/>
              <a:buFont typeface="Wingdings" panose="05000000000000000000" pitchFamily="2" charset="2"/>
              <a:buChar char="§"/>
              <a:defRPr sz="3200"/>
            </a:lvl1pPr>
          </a:lstStyle>
          <a:p>
            <a:pPr lvl="0"/>
            <a:endParaRPr lang="en-US" dirty="0" smtClean="0"/>
          </a:p>
          <a:p>
            <a:pPr lvl="0"/>
            <a:r>
              <a:rPr lang="en-US" dirty="0" err="1" smtClean="0"/>
              <a:t>xick</a:t>
            </a:r>
            <a:r>
              <a:rPr lang="en-US" dirty="0" smtClean="0"/>
              <a:t> to edit Master text styles</a:t>
            </a:r>
          </a:p>
          <a:p>
            <a:pPr lvl="0"/>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21702833"/>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13" name="Picture 12" descr="flower_blue.png"/>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7135904" y="4846320"/>
            <a:ext cx="2012495" cy="2011680"/>
          </a:xfrm>
          <a:prstGeom prst="rect">
            <a:avLst/>
          </a:prstGeom>
          <a:noFill/>
          <a:ln>
            <a:noFill/>
          </a:ln>
        </p:spPr>
      </p:pic>
      <p:sp>
        <p:nvSpPr>
          <p:cNvPr id="6" name="Title 1"/>
          <p:cNvSpPr>
            <a:spLocks noGrp="1"/>
          </p:cNvSpPr>
          <p:nvPr>
            <p:ph type="title" hasCustomPrompt="1"/>
          </p:nvPr>
        </p:nvSpPr>
        <p:spPr>
          <a:xfrm>
            <a:off x="368300" y="255588"/>
            <a:ext cx="8328025" cy="506412"/>
          </a:xfrm>
          <a:prstGeom prst="rect">
            <a:avLst/>
          </a:prstGeom>
        </p:spPr>
        <p:txBody>
          <a:bodyPr>
            <a:noAutofit/>
          </a:bodyPr>
          <a:lstStyle>
            <a:lvl1pPr algn="l" defTabSz="457200" rtl="0" eaLnBrk="1" fontAlgn="base" hangingPunct="1">
              <a:lnSpc>
                <a:spcPct val="90000"/>
              </a:lnSpc>
              <a:spcBef>
                <a:spcPct val="0"/>
              </a:spcBef>
              <a:spcAft>
                <a:spcPts val="526"/>
              </a:spcAft>
              <a:defRPr lang="en-US" sz="3600" b="0" cap="none" baseline="0" dirty="0" smtClean="0">
                <a:solidFill>
                  <a:schemeClr val="accent1">
                    <a:lumMod val="75000"/>
                  </a:schemeClr>
                </a:solidFill>
                <a:latin typeface="+mj-lt"/>
                <a:ea typeface="+mj-ea"/>
                <a:cs typeface="+mj-cs"/>
              </a:defRPr>
            </a:lvl1pPr>
          </a:lstStyle>
          <a:p>
            <a:pPr lvl="0"/>
            <a:r>
              <a:rPr lang="en-US" dirty="0" smtClean="0"/>
              <a:t>Conclusion</a:t>
            </a:r>
            <a:endParaRPr lang="en-US" dirty="0"/>
          </a:p>
        </p:txBody>
      </p:sp>
      <p:sp>
        <p:nvSpPr>
          <p:cNvPr id="8" name="Text Placeholder 4"/>
          <p:cNvSpPr>
            <a:spLocks noGrp="1"/>
          </p:cNvSpPr>
          <p:nvPr>
            <p:ph type="body" sz="quarter" idx="10"/>
          </p:nvPr>
        </p:nvSpPr>
        <p:spPr>
          <a:xfrm>
            <a:off x="368300" y="990600"/>
            <a:ext cx="8328025" cy="5105400"/>
          </a:xfrm>
          <a:prstGeom prst="rect">
            <a:avLst/>
          </a:prstGeom>
        </p:spPr>
        <p:txBody>
          <a:bodyPr/>
          <a:lstStyle>
            <a:lvl1pPr marL="457200" indent="-457200">
              <a:buSzPct val="80000"/>
              <a:buFont typeface="Wingdings" panose="05000000000000000000" pitchFamily="2" charset="2"/>
              <a:buChar char="§"/>
              <a:defRPr sz="3200"/>
            </a:lvl1pPr>
          </a:lstStyle>
          <a:p>
            <a:pPr lvl="0"/>
            <a:endParaRPr lang="en-US" dirty="0" smtClean="0"/>
          </a:p>
          <a:p>
            <a:pPr lvl="0"/>
            <a:r>
              <a:rPr lang="en-US" dirty="0" err="1" smtClean="0"/>
              <a:t>xick</a:t>
            </a:r>
            <a:r>
              <a:rPr lang="en-US" dirty="0" smtClean="0"/>
              <a:t> to edit Master text styles</a:t>
            </a:r>
          </a:p>
          <a:p>
            <a:pPr lvl="0"/>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45570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JDV6_16x9_Blank">
    <p:spTree>
      <p:nvGrpSpPr>
        <p:cNvPr id="1" name=""/>
        <p:cNvGrpSpPr/>
        <p:nvPr/>
      </p:nvGrpSpPr>
      <p:grpSpPr>
        <a:xfrm>
          <a:off x="0" y="0"/>
          <a:ext cx="0" cy="0"/>
          <a:chOff x="0" y="0"/>
          <a:chExt cx="0" cy="0"/>
        </a:xfrm>
      </p:grpSpPr>
      <p:pic>
        <p:nvPicPr>
          <p:cNvPr id="3" name="Picture 28" descr="juniper_rgb_blue_1800x60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05291" y="114245"/>
            <a:ext cx="982954" cy="437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983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JDV6_16x9_1 Colum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03743" y="517403"/>
            <a:ext cx="8386498" cy="598580"/>
          </a:xfrm>
          <a:prstGeom prst="rect">
            <a:avLst/>
          </a:prstGeom>
        </p:spPr>
        <p:txBody>
          <a:bodyPr lIns="0" tIns="0" rIns="0" bIns="0" anchor="t">
            <a:noAutofit/>
          </a:bodyPr>
          <a:lstStyle>
            <a:lvl1pPr marL="0" indent="0" algn="l" defTabSz="685697" rtl="0" eaLnBrk="1" latinLnBrk="0" hangingPunct="1">
              <a:lnSpc>
                <a:spcPct val="80000"/>
              </a:lnSpc>
              <a:spcBef>
                <a:spcPts val="0"/>
              </a:spcBef>
              <a:spcAft>
                <a:spcPts val="0"/>
              </a:spcAft>
              <a:buFont typeface="Arial" pitchFamily="34" charset="0"/>
              <a:buNone/>
              <a:defRPr lang="en-US" sz="3313" b="1" kern="1200" cap="all" baseline="0" smtClean="0">
                <a:solidFill>
                  <a:schemeClr val="tx1"/>
                </a:solidFill>
                <a:latin typeface="+mj-lt"/>
                <a:ea typeface="+mn-ea"/>
                <a:cs typeface="+mn-cs"/>
              </a:defRPr>
            </a:lvl1pPr>
          </a:lstStyle>
          <a:p>
            <a:pPr lvl="0"/>
            <a:r>
              <a:rPr lang="en-US" dirty="0" smtClean="0"/>
              <a:t>40pt, 1-2+ Lines, cap-case</a:t>
            </a:r>
          </a:p>
        </p:txBody>
      </p:sp>
      <p:sp>
        <p:nvSpPr>
          <p:cNvPr id="11" name="Text Placeholder 3"/>
          <p:cNvSpPr>
            <a:spLocks noGrp="1"/>
          </p:cNvSpPr>
          <p:nvPr>
            <p:ph type="body" sz="quarter" idx="15" hasCustomPrompt="1"/>
          </p:nvPr>
        </p:nvSpPr>
        <p:spPr>
          <a:xfrm>
            <a:off x="303743" y="949174"/>
            <a:ext cx="8386498" cy="312451"/>
          </a:xfrm>
          <a:prstGeom prst="rect">
            <a:avLst/>
          </a:prstGeom>
        </p:spPr>
        <p:txBody>
          <a:bodyPr lIns="0" tIns="118864" rIns="91434" bIns="45718" anchor="t" anchorCtr="0"/>
          <a:lstStyle>
            <a:lvl1pPr marL="0" indent="0" algn="l" defTabSz="685697" rtl="0" eaLnBrk="1" latinLnBrk="0" hangingPunct="1">
              <a:spcBef>
                <a:spcPct val="20000"/>
              </a:spcBef>
              <a:buFont typeface="Arial" pitchFamily="34" charset="0"/>
              <a:buNone/>
              <a:defRPr lang="en-US" sz="2000" kern="1200" smtClean="0">
                <a:solidFill>
                  <a:schemeClr val="accent3"/>
                </a:solidFill>
                <a:latin typeface="+mn-lt"/>
                <a:ea typeface="+mn-ea"/>
                <a:cs typeface="+mn-cs"/>
              </a:defRPr>
            </a:lvl1pPr>
            <a:lvl2pPr marL="0" indent="0" algn="l" defTabSz="685697" rtl="0" eaLnBrk="1" latinLnBrk="0" hangingPunct="1">
              <a:spcBef>
                <a:spcPct val="20000"/>
              </a:spcBef>
              <a:buFont typeface="Arial" pitchFamily="34" charset="0"/>
              <a:buNone/>
              <a:defRPr lang="en-US" sz="1500" kern="1200" smtClean="0">
                <a:solidFill>
                  <a:schemeClr val="accent3"/>
                </a:solidFill>
                <a:latin typeface="+mn-lt"/>
                <a:ea typeface="+mn-ea"/>
                <a:cs typeface="+mn-cs"/>
              </a:defRPr>
            </a:lvl2pPr>
            <a:lvl3pPr marL="0" indent="0" algn="l" defTabSz="685697" rtl="0" eaLnBrk="1" latinLnBrk="0" hangingPunct="1">
              <a:spcBef>
                <a:spcPct val="20000"/>
              </a:spcBef>
              <a:buFont typeface="Arial" pitchFamily="34" charset="0"/>
              <a:buNone/>
              <a:defRPr lang="en-US" sz="1500" kern="1200" smtClean="0">
                <a:solidFill>
                  <a:schemeClr val="accent3"/>
                </a:solidFill>
                <a:latin typeface="+mn-lt"/>
                <a:ea typeface="+mn-ea"/>
                <a:cs typeface="+mn-cs"/>
              </a:defRPr>
            </a:lvl3pPr>
            <a:lvl4pPr marL="0" indent="0" algn="l" defTabSz="685697" rtl="0" eaLnBrk="1" latinLnBrk="0" hangingPunct="1">
              <a:spcBef>
                <a:spcPct val="20000"/>
              </a:spcBef>
              <a:buFont typeface="Arial" pitchFamily="34" charset="0"/>
              <a:buNone/>
              <a:defRPr lang="en-US" sz="1500" kern="1200" smtClean="0">
                <a:solidFill>
                  <a:schemeClr val="accent3"/>
                </a:solidFill>
                <a:latin typeface="+mn-lt"/>
                <a:ea typeface="+mn-ea"/>
                <a:cs typeface="+mn-cs"/>
              </a:defRPr>
            </a:lvl4pPr>
            <a:lvl5pPr marL="0" indent="0" algn="l" defTabSz="685697" rtl="0" eaLnBrk="1" latinLnBrk="0" hangingPunct="1">
              <a:spcBef>
                <a:spcPct val="20000"/>
              </a:spcBef>
              <a:buFont typeface="Arial" pitchFamily="34" charset="0"/>
              <a:buNone/>
              <a:defRPr lang="en-US" sz="1500" kern="1200" smtClean="0">
                <a:solidFill>
                  <a:schemeClr val="accent3"/>
                </a:solidFill>
                <a:latin typeface="+mn-lt"/>
                <a:ea typeface="+mn-ea"/>
                <a:cs typeface="+mn-cs"/>
              </a:defRPr>
            </a:lvl5pPr>
          </a:lstStyle>
          <a:p>
            <a:pPr lvl="0"/>
            <a:r>
              <a:rPr lang="en-US" smtClean="0"/>
              <a:t>Subtitle: 24pt Arial, Title Case</a:t>
            </a:r>
          </a:p>
        </p:txBody>
      </p:sp>
      <p:sp>
        <p:nvSpPr>
          <p:cNvPr id="16" name="Text Placeholder 11"/>
          <p:cNvSpPr>
            <a:spLocks noGrp="1"/>
          </p:cNvSpPr>
          <p:nvPr>
            <p:ph type="body" sz="quarter" idx="14"/>
          </p:nvPr>
        </p:nvSpPr>
        <p:spPr>
          <a:xfrm>
            <a:off x="483434" y="1812299"/>
            <a:ext cx="8242213" cy="4526463"/>
          </a:xfrm>
          <a:prstGeom prst="rect">
            <a:avLst/>
          </a:prstGeom>
        </p:spPr>
        <p:txBody>
          <a:bodyPr lIns="91434" tIns="45718" rIns="91434" bIns="45718"/>
          <a:lstStyle>
            <a:lvl1pPr marL="285750" indent="-285750">
              <a:spcBef>
                <a:spcPts val="0"/>
              </a:spcBef>
              <a:spcAft>
                <a:spcPts val="500"/>
              </a:spcAft>
              <a:buClr>
                <a:schemeClr val="accent3"/>
              </a:buClr>
              <a:buFont typeface="Arial" panose="020B0604020202020204" pitchFamily="34" charset="0"/>
              <a:buChar char="•"/>
              <a:defRPr sz="1688">
                <a:solidFill>
                  <a:schemeClr val="tx1"/>
                </a:solidFill>
              </a:defRPr>
            </a:lvl1pPr>
            <a:lvl2pPr marL="465336" indent="-176609">
              <a:spcBef>
                <a:spcPts val="0"/>
              </a:spcBef>
              <a:spcAft>
                <a:spcPts val="500"/>
              </a:spcAft>
              <a:buClr>
                <a:schemeClr val="accent4"/>
              </a:buClr>
              <a:buFont typeface="Courier New" panose="02070309020205020404" pitchFamily="49" charset="0"/>
              <a:buChar char="-"/>
              <a:tabLst>
                <a:tab pos="571500" algn="l"/>
              </a:tabLst>
              <a:defRPr sz="1500"/>
            </a:lvl2pPr>
            <a:lvl3pPr marL="283064" indent="0">
              <a:spcBef>
                <a:spcPts val="0"/>
              </a:spcBef>
              <a:spcAft>
                <a:spcPts val="250"/>
              </a:spcAft>
              <a:buClr>
                <a:schemeClr val="accent4"/>
              </a:buClr>
              <a:buFont typeface="Wingdings" pitchFamily="2" charset="2"/>
              <a:buNone/>
              <a:defRPr sz="1313">
                <a:solidFill>
                  <a:schemeClr val="accent3"/>
                </a:solidFill>
              </a:defRPr>
            </a:lvl3pPr>
            <a:lvl4pPr marL="571420" indent="-142856">
              <a:spcBef>
                <a:spcPts val="0"/>
              </a:spcBef>
              <a:spcAft>
                <a:spcPts val="250"/>
              </a:spcAft>
              <a:buClr>
                <a:schemeClr val="accent3"/>
              </a:buClr>
              <a:buFont typeface="Wingdings" pitchFamily="2" charset="2"/>
              <a:buChar char="§"/>
              <a:defRPr sz="1313"/>
            </a:lvl4pPr>
            <a:lvl5pPr marL="714276" indent="-142856">
              <a:spcBef>
                <a:spcPts val="0"/>
              </a:spcBef>
              <a:spcAft>
                <a:spcPts val="83"/>
              </a:spcAft>
              <a:buClr>
                <a:schemeClr val="accent4"/>
              </a:buClr>
              <a:buFont typeface="Wingdings" pitchFamily="2" charset="2"/>
              <a:buChar char="§"/>
              <a:defRPr sz="131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pic>
        <p:nvPicPr>
          <p:cNvPr id="6" name="Picture 28" descr="juniper_rgb_blue_1800x60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05291" y="114245"/>
            <a:ext cx="982954" cy="437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573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490577" y="984107"/>
            <a:ext cx="8229601" cy="369332"/>
          </a:xfrm>
          <a:prstGeom prst="rect">
            <a:avLst/>
          </a:prstGeom>
        </p:spPr>
        <p:txBody>
          <a:bodyPr lIns="0" tIns="0" rIns="0" bIns="0" anchor="b" anchorCtr="0">
            <a:spAutoFit/>
          </a:bodyPr>
          <a:lstStyle>
            <a:lvl1pPr>
              <a:lnSpc>
                <a:spcPct val="90000"/>
              </a:lnSpc>
              <a:spcBef>
                <a:spcPts val="250"/>
              </a:spcBef>
              <a:defRPr lang="en-US" sz="3000" b="0" spc="-38" baseline="0">
                <a:solidFill>
                  <a:schemeClr val="tx1"/>
                </a:solidFill>
                <a:ea typeface="+mn-ea"/>
              </a:defRPr>
            </a:lvl1pPr>
          </a:lstStyle>
          <a:p>
            <a:pPr marL="0" lvl="0" defTabSz="685620">
              <a:lnSpc>
                <a:spcPct val="80000"/>
              </a:lnSpc>
            </a:pPr>
            <a:r>
              <a:rPr lang="en-US" smtClean="0"/>
              <a:t>Click to edit Master title style</a:t>
            </a:r>
            <a:endParaRPr lang="en-US" dirty="0"/>
          </a:p>
        </p:txBody>
      </p:sp>
      <p:sp>
        <p:nvSpPr>
          <p:cNvPr id="6" name="Content Placeholder 5"/>
          <p:cNvSpPr>
            <a:spLocks noGrp="1"/>
          </p:cNvSpPr>
          <p:nvPr>
            <p:ph sz="quarter" idx="11"/>
          </p:nvPr>
        </p:nvSpPr>
        <p:spPr>
          <a:xfrm>
            <a:off x="430501" y="1430119"/>
            <a:ext cx="8229719" cy="493712"/>
          </a:xfrm>
          <a:prstGeom prst="rect">
            <a:avLst/>
          </a:prstGeom>
        </p:spPr>
        <p:txBody>
          <a:bodyPr lIns="109887" tIns="54942" rIns="109887" bIns="54942"/>
          <a:lstStyle>
            <a:lvl1pPr marL="0" indent="0">
              <a:lnSpc>
                <a:spcPct val="95000"/>
              </a:lnSpc>
              <a:spcBef>
                <a:spcPts val="250"/>
              </a:spcBef>
              <a:buNone/>
              <a:defRPr sz="2000" cap="none" spc="-38" baseline="0">
                <a:solidFill>
                  <a:schemeClr val="accent2"/>
                </a:solidFill>
              </a:defRPr>
            </a:lvl1pPr>
            <a:lvl2pPr marL="342879" indent="0">
              <a:buNone/>
              <a:defRPr sz="2125">
                <a:solidFill>
                  <a:schemeClr val="tx1"/>
                </a:solidFill>
              </a:defRPr>
            </a:lvl2pPr>
            <a:lvl3pPr marL="685757" indent="0">
              <a:buNone/>
              <a:defRPr sz="1500">
                <a:solidFill>
                  <a:schemeClr val="tx1"/>
                </a:solidFill>
              </a:defRPr>
            </a:lvl3pPr>
            <a:lvl4pPr marL="1028633" indent="0">
              <a:buNone/>
              <a:defRPr sz="1438">
                <a:solidFill>
                  <a:schemeClr val="tx1"/>
                </a:solidFill>
              </a:defRPr>
            </a:lvl4pPr>
            <a:lvl5pPr marL="1371511" indent="0">
              <a:buNone/>
              <a:defRPr sz="1438">
                <a:solidFill>
                  <a:schemeClr val="tx1"/>
                </a:solidFill>
              </a:defRPr>
            </a:lvl5pPr>
          </a:lstStyle>
          <a:p>
            <a:pPr lvl="0"/>
            <a:r>
              <a:rPr lang="en-US" smtClean="0"/>
              <a:t>Click to edit Master text styles</a:t>
            </a:r>
          </a:p>
        </p:txBody>
      </p:sp>
    </p:spTree>
    <p:extLst>
      <p:ext uri="{BB962C8B-B14F-4D97-AF65-F5344CB8AC3E}">
        <p14:creationId xmlns:p14="http://schemas.microsoft.com/office/powerpoint/2010/main" val="241008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pic>
        <p:nvPicPr>
          <p:cNvPr id="8" name="Picture 7" descr="responsive_pallete.png"/>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966524" y="3314713"/>
            <a:ext cx="4960318" cy="4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p:nvPr>
        </p:nvSpPr>
        <p:spPr>
          <a:xfrm>
            <a:off x="851308" y="1784186"/>
            <a:ext cx="3008591" cy="197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b" anchorCtr="0">
            <a:spAutoFit/>
          </a:bodyPr>
          <a:lstStyle>
            <a:lvl1pPr algn="l">
              <a:lnSpc>
                <a:spcPct val="95000"/>
              </a:lnSpc>
              <a:spcBef>
                <a:spcPts val="563"/>
              </a:spcBef>
              <a:spcAft>
                <a:spcPts val="0"/>
              </a:spcAft>
              <a:defRPr lang="en-US" sz="4500" b="0" spc="-38" baseline="0">
                <a:solidFill>
                  <a:schemeClr val="tx1"/>
                </a:solidFill>
                <a:ea typeface="+mn-ea"/>
              </a:defRPr>
            </a:lvl1pPr>
          </a:lstStyle>
          <a:p>
            <a:pPr lvl="0"/>
            <a:r>
              <a:rPr lang="en-US" dirty="0" smtClean="0"/>
              <a:t>Click to edit Master title style</a:t>
            </a:r>
            <a:endParaRPr lang="en-US" dirty="0"/>
          </a:p>
        </p:txBody>
      </p:sp>
      <p:pic>
        <p:nvPicPr>
          <p:cNvPr id="5" name="Picture 28" descr="juniper_rgb_blue_1800x60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05291" y="114245"/>
            <a:ext cx="982954" cy="437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210234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8" name="Rectangle 26"/>
          <p:cNvSpPr>
            <a:spLocks noChangeArrowheads="1"/>
          </p:cNvSpPr>
          <p:nvPr/>
        </p:nvSpPr>
        <p:spPr bwMode="black">
          <a:xfrm>
            <a:off x="471488" y="6229350"/>
            <a:ext cx="53022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1pPr>
            <a:lvl2pPr marL="742950" indent="-285750" eaLnBrk="0" hangingPunct="0">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2pPr>
            <a:lvl3pPr marL="1143000" indent="-228600" eaLnBrk="0" hangingPunct="0">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3pPr>
            <a:lvl4pPr marL="1600200" indent="-228600" eaLnBrk="0" hangingPunct="0">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4pPr>
            <a:lvl5pPr marL="2057400" indent="-228600" eaLnBrk="0" hangingPunct="0">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461963" algn="l"/>
                <a:tab pos="4572000" algn="ctr"/>
                <a:tab pos="8461375" algn="r"/>
                <a:tab pos="8855075" algn="r"/>
              </a:tabLst>
              <a:defRPr sz="2400">
                <a:solidFill>
                  <a:schemeClr val="tx1"/>
                </a:solidFill>
                <a:latin typeface="Arial" panose="020B0604020202020204" pitchFamily="34" charset="0"/>
                <a:ea typeface="MS PGothic" panose="020B0600070205080204" pitchFamily="34" charset="-128"/>
              </a:defRPr>
            </a:lvl9pPr>
          </a:lstStyle>
          <a:p>
            <a:fld id="{EFA3A4FC-696E-41B7-92C0-2079013EE229}" type="slidenum">
              <a:rPr lang="en-US" altLang="en-US" sz="1000">
                <a:solidFill>
                  <a:srgbClr val="807F83"/>
                </a:solidFill>
              </a:rPr>
              <a:pPr/>
              <a:t>‹#›</a:t>
            </a:fld>
            <a:endParaRPr lang="en-US" altLang="en-US" sz="1000" dirty="0">
              <a:solidFill>
                <a:srgbClr val="807F83"/>
              </a:solidFill>
            </a:endParaRPr>
          </a:p>
        </p:txBody>
      </p:sp>
      <p:grpSp>
        <p:nvGrpSpPr>
          <p:cNvPr id="1029" name="Group 6"/>
          <p:cNvGrpSpPr>
            <a:grpSpLocks/>
          </p:cNvGrpSpPr>
          <p:nvPr/>
        </p:nvGrpSpPr>
        <p:grpSpPr bwMode="auto">
          <a:xfrm>
            <a:off x="368157" y="762000"/>
            <a:ext cx="8323406" cy="5470525"/>
            <a:chOff x="232" y="480"/>
            <a:chExt cx="5234" cy="3446"/>
          </a:xfrm>
        </p:grpSpPr>
        <p:sp>
          <p:nvSpPr>
            <p:cNvPr id="1032" name="Line 7"/>
            <p:cNvSpPr>
              <a:spLocks noChangeShapeType="1"/>
            </p:cNvSpPr>
            <p:nvPr/>
          </p:nvSpPr>
          <p:spPr bwMode="auto">
            <a:xfrm>
              <a:off x="284" y="3926"/>
              <a:ext cx="5182" cy="0"/>
            </a:xfrm>
            <a:prstGeom prst="line">
              <a:avLst/>
            </a:prstGeom>
            <a:noFill/>
            <a:ln w="12700">
              <a:solidFill>
                <a:srgbClr val="BABCBE"/>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3" name="Line 8"/>
            <p:cNvSpPr>
              <a:spLocks noChangeShapeType="1"/>
            </p:cNvSpPr>
            <p:nvPr/>
          </p:nvSpPr>
          <p:spPr bwMode="auto">
            <a:xfrm flipV="1">
              <a:off x="232" y="480"/>
              <a:ext cx="5234" cy="26"/>
            </a:xfrm>
            <a:prstGeom prst="line">
              <a:avLst/>
            </a:prstGeom>
            <a:noFill/>
            <a:ln w="12700">
              <a:solidFill>
                <a:srgbClr val="BABCBE"/>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30" name="TextBox 21"/>
          <p:cNvSpPr txBox="1">
            <a:spLocks noChangeArrowheads="1"/>
          </p:cNvSpPr>
          <p:nvPr/>
        </p:nvSpPr>
        <p:spPr bwMode="auto">
          <a:xfrm>
            <a:off x="2895600" y="6240463"/>
            <a:ext cx="3030538" cy="215900"/>
          </a:xfrm>
          <a:prstGeom prst="rect">
            <a:avLst/>
          </a:prstGeom>
          <a:noFill/>
          <a:ln>
            <a:noFill/>
          </a:ln>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en-US" sz="800" dirty="0">
                <a:solidFill>
                  <a:schemeClr val="bg1">
                    <a:lumMod val="50000"/>
                  </a:schemeClr>
                </a:solidFill>
              </a:rPr>
              <a:t>Copyright © </a:t>
            </a:r>
            <a:r>
              <a:rPr lang="en-US" altLang="en-US" sz="800" dirty="0" smtClean="0">
                <a:solidFill>
                  <a:schemeClr val="bg1">
                    <a:lumMod val="50000"/>
                  </a:schemeClr>
                </a:solidFill>
              </a:rPr>
              <a:t>2015 </a:t>
            </a:r>
            <a:r>
              <a:rPr lang="en-US" altLang="en-US" sz="800" dirty="0">
                <a:solidFill>
                  <a:schemeClr val="bg1">
                    <a:lumMod val="50000"/>
                  </a:schemeClr>
                </a:solidFill>
              </a:rPr>
              <a:t>Juniper Networks, Inc.     www.juniper.net  </a:t>
            </a:r>
          </a:p>
        </p:txBody>
      </p:sp>
      <p:pic>
        <p:nvPicPr>
          <p:cNvPr id="1031" name="Picture 10" descr="juniper_black.png"/>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564438" y="6316663"/>
            <a:ext cx="111125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12" r:id="rId1"/>
    <p:sldLayoutId id="2147484215" r:id="rId2"/>
    <p:sldLayoutId id="2147484213" r:id="rId3"/>
    <p:sldLayoutId id="2147484214" r:id="rId4"/>
    <p:sldLayoutId id="2147484216" r:id="rId5"/>
    <p:sldLayoutId id="2147484217" r:id="rId6"/>
    <p:sldLayoutId id="2147484218" r:id="rId7"/>
    <p:sldLayoutId id="2147484219" r:id="rId8"/>
    <p:sldLayoutId id="2147484243" r:id="rId9"/>
    <p:sldLayoutId id="2147484247" r:id="rId10"/>
    <p:sldLayoutId id="2147484249" r:id="rId11"/>
    <p:sldLayoutId id="2147484270" r:id="rId12"/>
    <p:sldLayoutId id="2147484264" r:id="rId13"/>
    <p:sldLayoutId id="2147484265" r:id="rId14"/>
    <p:sldLayoutId id="2147484269" r:id="rId15"/>
    <p:sldLayoutId id="2147484271" r:id="rId16"/>
    <p:sldLayoutId id="2147484273" r:id="rId17"/>
    <p:sldLayoutId id="2147484274" r:id="rId18"/>
    <p:sldLayoutId id="2147484275" r:id="rId19"/>
    <p:sldLayoutId id="2147484276" r:id="rId20"/>
    <p:sldLayoutId id="2147484277" r:id="rId21"/>
    <p:sldLayoutId id="2147484278" r:id="rId22"/>
  </p:sldLayoutIdLst>
  <p:timing>
    <p:tnLst>
      <p:par>
        <p:cTn xmlns:p14="http://schemas.microsoft.com/office/powerpoint/2010/main" id="1" dur="indefinite" restart="never" nodeType="tmRoot"/>
      </p:par>
    </p:tnLst>
  </p:timing>
  <p:txStyles>
    <p:titleStyle>
      <a:lvl1pPr algn="l" defTabSz="457200" rtl="0" eaLnBrk="1" fontAlgn="base" hangingPunct="1">
        <a:lnSpc>
          <a:spcPct val="90000"/>
        </a:lnSpc>
        <a:spcBef>
          <a:spcPct val="0"/>
        </a:spcBef>
        <a:spcAft>
          <a:spcPct val="20000"/>
        </a:spcAft>
        <a:defRPr lang="en-US" sz="3600" b="0" kern="1200" cap="none" baseline="0" dirty="0">
          <a:solidFill>
            <a:schemeClr val="accent1">
              <a:lumMod val="50000"/>
            </a:schemeClr>
          </a:solidFill>
          <a:latin typeface="Arial" pitchFamily="34" charset="0"/>
          <a:ea typeface="MS PGothic" panose="020B0600070205080204" pitchFamily="34" charset="-128"/>
          <a:cs typeface="+mj-cs"/>
        </a:defRPr>
      </a:lvl1pPr>
      <a:lvl2pPr algn="l" defTabSz="457200" rtl="0" eaLnBrk="1" fontAlgn="base" hangingPunct="1">
        <a:lnSpc>
          <a:spcPct val="90000"/>
        </a:lnSpc>
        <a:spcBef>
          <a:spcPct val="0"/>
        </a:spcBef>
        <a:spcAft>
          <a:spcPct val="20000"/>
        </a:spcAft>
        <a:defRPr sz="2400" b="1">
          <a:solidFill>
            <a:srgbClr val="292929"/>
          </a:solidFill>
          <a:latin typeface="Arial" charset="0"/>
          <a:ea typeface="MS PGothic" panose="020B0600070205080204" pitchFamily="34" charset="-128"/>
        </a:defRPr>
      </a:lvl2pPr>
      <a:lvl3pPr algn="l" defTabSz="457200" rtl="0" eaLnBrk="1" fontAlgn="base" hangingPunct="1">
        <a:lnSpc>
          <a:spcPct val="90000"/>
        </a:lnSpc>
        <a:spcBef>
          <a:spcPct val="0"/>
        </a:spcBef>
        <a:spcAft>
          <a:spcPct val="20000"/>
        </a:spcAft>
        <a:defRPr sz="2400" b="1">
          <a:solidFill>
            <a:srgbClr val="292929"/>
          </a:solidFill>
          <a:latin typeface="Arial" charset="0"/>
          <a:ea typeface="MS PGothic" panose="020B0600070205080204" pitchFamily="34" charset="-128"/>
        </a:defRPr>
      </a:lvl3pPr>
      <a:lvl4pPr algn="l" defTabSz="457200" rtl="0" eaLnBrk="1" fontAlgn="base" hangingPunct="1">
        <a:lnSpc>
          <a:spcPct val="90000"/>
        </a:lnSpc>
        <a:spcBef>
          <a:spcPct val="0"/>
        </a:spcBef>
        <a:spcAft>
          <a:spcPct val="20000"/>
        </a:spcAft>
        <a:defRPr sz="2400" b="1">
          <a:solidFill>
            <a:srgbClr val="292929"/>
          </a:solidFill>
          <a:latin typeface="Arial" charset="0"/>
          <a:ea typeface="MS PGothic" panose="020B0600070205080204" pitchFamily="34" charset="-128"/>
        </a:defRPr>
      </a:lvl4pPr>
      <a:lvl5pPr algn="l" defTabSz="457200" rtl="0" eaLnBrk="1" fontAlgn="base" hangingPunct="1">
        <a:lnSpc>
          <a:spcPct val="90000"/>
        </a:lnSpc>
        <a:spcBef>
          <a:spcPct val="0"/>
        </a:spcBef>
        <a:spcAft>
          <a:spcPct val="20000"/>
        </a:spcAft>
        <a:defRPr sz="2400" b="1">
          <a:solidFill>
            <a:srgbClr val="292929"/>
          </a:solidFill>
          <a:latin typeface="Arial" charset="0"/>
          <a:ea typeface="MS PGothic" panose="020B0600070205080204" pitchFamily="34" charset="-128"/>
        </a:defRPr>
      </a:lvl5pPr>
      <a:lvl6pPr marL="457200" algn="l" defTabSz="457200" rtl="0" eaLnBrk="1" fontAlgn="base" hangingPunct="1">
        <a:lnSpc>
          <a:spcPct val="90000"/>
        </a:lnSpc>
        <a:spcBef>
          <a:spcPct val="0"/>
        </a:spcBef>
        <a:spcAft>
          <a:spcPct val="20000"/>
        </a:spcAft>
        <a:defRPr sz="2400" b="1">
          <a:solidFill>
            <a:srgbClr val="292929"/>
          </a:solidFill>
          <a:latin typeface="Arial" charset="0"/>
        </a:defRPr>
      </a:lvl6pPr>
      <a:lvl7pPr marL="914400" algn="l" defTabSz="457200" rtl="0" eaLnBrk="1" fontAlgn="base" hangingPunct="1">
        <a:lnSpc>
          <a:spcPct val="90000"/>
        </a:lnSpc>
        <a:spcBef>
          <a:spcPct val="0"/>
        </a:spcBef>
        <a:spcAft>
          <a:spcPct val="20000"/>
        </a:spcAft>
        <a:defRPr sz="2400" b="1">
          <a:solidFill>
            <a:srgbClr val="292929"/>
          </a:solidFill>
          <a:latin typeface="Arial" charset="0"/>
        </a:defRPr>
      </a:lvl7pPr>
      <a:lvl8pPr marL="1371600" algn="l" defTabSz="457200" rtl="0" eaLnBrk="1" fontAlgn="base" hangingPunct="1">
        <a:lnSpc>
          <a:spcPct val="90000"/>
        </a:lnSpc>
        <a:spcBef>
          <a:spcPct val="0"/>
        </a:spcBef>
        <a:spcAft>
          <a:spcPct val="20000"/>
        </a:spcAft>
        <a:defRPr sz="2400" b="1">
          <a:solidFill>
            <a:srgbClr val="292929"/>
          </a:solidFill>
          <a:latin typeface="Arial" charset="0"/>
        </a:defRPr>
      </a:lvl8pPr>
      <a:lvl9pPr marL="1828800" algn="l" defTabSz="457200" rtl="0" eaLnBrk="1" fontAlgn="base" hangingPunct="1">
        <a:lnSpc>
          <a:spcPct val="90000"/>
        </a:lnSpc>
        <a:spcBef>
          <a:spcPct val="0"/>
        </a:spcBef>
        <a:spcAft>
          <a:spcPct val="20000"/>
        </a:spcAft>
        <a:defRPr sz="2400" b="1">
          <a:solidFill>
            <a:srgbClr val="292929"/>
          </a:solidFill>
          <a:latin typeface="Arial" charset="0"/>
        </a:defRPr>
      </a:lvl9pPr>
    </p:titleStyle>
    <p:bodyStyle>
      <a:lvl1pPr marL="112713" indent="-112713" algn="l" rtl="0" eaLnBrk="1" fontAlgn="base" hangingPunct="1">
        <a:spcBef>
          <a:spcPts val="800"/>
        </a:spcBef>
        <a:spcAft>
          <a:spcPts val="400"/>
        </a:spcAft>
        <a:buClr>
          <a:schemeClr val="tx1"/>
        </a:buClr>
        <a:buSzPct val="25000"/>
        <a:buFont typeface="Arial" panose="020B0604020202020204" pitchFamily="34" charset="0"/>
        <a:buChar char=" "/>
        <a:defRPr lang="en-US" sz="3200" kern="1200" dirty="0">
          <a:solidFill>
            <a:schemeClr val="tx1"/>
          </a:solidFill>
          <a:latin typeface="Arial" pitchFamily="34" charset="0"/>
          <a:ea typeface="MS PGothic" panose="020B0600070205080204" pitchFamily="34" charset="-128"/>
          <a:cs typeface="+mn-cs"/>
        </a:defRPr>
      </a:lvl1pPr>
      <a:lvl2pPr marL="569913" indent="-225425" algn="l" rtl="0" eaLnBrk="1" fontAlgn="base" hangingPunct="1">
        <a:spcBef>
          <a:spcPct val="0"/>
        </a:spcBef>
        <a:spcAft>
          <a:spcPts val="500"/>
        </a:spcAft>
        <a:buClr>
          <a:schemeClr val="tx1"/>
        </a:buClr>
        <a:buSzPct val="90000"/>
        <a:buFont typeface="Wingdings" panose="05000000000000000000" pitchFamily="2" charset="2"/>
        <a:buChar char="§"/>
        <a:defRPr lang="en-US" sz="2800" kern="1200" dirty="0">
          <a:solidFill>
            <a:schemeClr val="tx1"/>
          </a:solidFill>
          <a:latin typeface="Arial" pitchFamily="34" charset="0"/>
          <a:ea typeface="MS PGothic" panose="020B0600070205080204" pitchFamily="34" charset="-128"/>
          <a:cs typeface="+mn-cs"/>
        </a:defRPr>
      </a:lvl2pPr>
      <a:lvl3pPr marL="854075" indent="-223838" algn="l" rtl="0" eaLnBrk="1" fontAlgn="base" hangingPunct="1">
        <a:spcBef>
          <a:spcPct val="0"/>
        </a:spcBef>
        <a:spcAft>
          <a:spcPts val="500"/>
        </a:spcAft>
        <a:buClr>
          <a:schemeClr val="tx1"/>
        </a:buClr>
        <a:buSzPct val="96000"/>
        <a:buFont typeface="Wingdings" panose="05000000000000000000" pitchFamily="2" charset="2"/>
        <a:buChar char="§"/>
        <a:defRPr lang="en-US" sz="2400" kern="1200" dirty="0">
          <a:solidFill>
            <a:schemeClr val="tx1"/>
          </a:solidFill>
          <a:latin typeface="Arial" pitchFamily="34" charset="0"/>
          <a:ea typeface="MS PGothic" panose="020B0600070205080204" pitchFamily="34" charset="-128"/>
          <a:cs typeface="+mn-cs"/>
        </a:defRPr>
      </a:lvl3pPr>
      <a:lvl4pPr marL="1147763" indent="-233363" algn="l" rtl="0" eaLnBrk="1" fontAlgn="base" hangingPunct="1">
        <a:spcBef>
          <a:spcPct val="0"/>
        </a:spcBef>
        <a:spcAft>
          <a:spcPts val="500"/>
        </a:spcAft>
        <a:buClr>
          <a:schemeClr val="tx1"/>
        </a:buClr>
        <a:buFont typeface="Arial" panose="020B0604020202020204" pitchFamily="34" charset="0"/>
        <a:buChar char="–"/>
        <a:defRPr lang="en-US" sz="2000" kern="1200" dirty="0">
          <a:solidFill>
            <a:schemeClr val="tx1"/>
          </a:solidFill>
          <a:latin typeface="Arial" pitchFamily="34" charset="0"/>
          <a:ea typeface="MS PGothic" panose="020B0600070205080204" pitchFamily="34" charset="-128"/>
          <a:cs typeface="+mn-cs"/>
        </a:defRPr>
      </a:lvl4pPr>
      <a:lvl5pPr marL="1431925" indent="-173038" algn="l" rtl="0" eaLnBrk="1" fontAlgn="base" hangingPunct="1">
        <a:spcBef>
          <a:spcPct val="0"/>
        </a:spcBef>
        <a:spcAft>
          <a:spcPts val="500"/>
        </a:spcAft>
        <a:buClr>
          <a:schemeClr val="tx1"/>
        </a:buClr>
        <a:buFont typeface="Arial" panose="020B0604020202020204" pitchFamily="34" charset="0"/>
        <a:buChar char="-"/>
        <a:defRPr lang="en-US" sz="1600" kern="1200" dirty="0">
          <a:solidFill>
            <a:schemeClr val="tx1"/>
          </a:solidFill>
          <a:latin typeface="Arial" pitchFamily="34" charset="0"/>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mailto:automationNation@juniper.ne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gif"/><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32.png"/><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32.png"/><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png"/><Relationship Id="rId5" Type="http://schemas.openxmlformats.org/officeDocument/2006/relationships/image" Target="../media/image43.jpeg"/><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5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5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www.merriam-webster.com/dictionary/automation" TargetMode="External"/></Relationships>
</file>

<file path=ppt/slides/_rels/slide25.xml.rels><?xml version="1.0" encoding="UTF-8" standalone="yes"?>
<Relationships xmlns="http://schemas.openxmlformats.org/package/2006/relationships"><Relationship Id="rId11" Type="http://schemas.openxmlformats.org/officeDocument/2006/relationships/image" Target="../media/image59.png"/><Relationship Id="rId12" Type="http://schemas.openxmlformats.org/officeDocument/2006/relationships/image" Target="../media/image60.png"/><Relationship Id="rId13" Type="http://schemas.openxmlformats.org/officeDocument/2006/relationships/image" Target="../media/image61.png"/><Relationship Id="rId14" Type="http://schemas.openxmlformats.org/officeDocument/2006/relationships/image" Target="../media/image62.png"/><Relationship Id="rId15" Type="http://schemas.openxmlformats.org/officeDocument/2006/relationships/image" Target="../media/image63.png"/><Relationship Id="rId16" Type="http://schemas.openxmlformats.org/officeDocument/2006/relationships/image" Target="../media/image64.png"/><Relationship Id="rId17" Type="http://schemas.openxmlformats.org/officeDocument/2006/relationships/image" Target="../media/image65.png"/><Relationship Id="rId18" Type="http://schemas.openxmlformats.org/officeDocument/2006/relationships/image" Target="../media/image66.png"/><Relationship Id="rId1" Type="http://schemas.openxmlformats.org/officeDocument/2006/relationships/vmlDrawing" Target="../drawings/vmlDrawing1.vml"/><Relationship Id="rId2" Type="http://schemas.openxmlformats.org/officeDocument/2006/relationships/slideLayout" Target="../slideLayouts/slideLayout8.xml"/><Relationship Id="rId3" Type="http://schemas.openxmlformats.org/officeDocument/2006/relationships/notesSlide" Target="../notesSlides/notesSlide16.xml"/><Relationship Id="rId4" Type="http://schemas.openxmlformats.org/officeDocument/2006/relationships/oleObject" Target="../embeddings/oleObject1.bin"/><Relationship Id="rId5" Type="http://schemas.openxmlformats.org/officeDocument/2006/relationships/image" Target="../media/image53.wmf"/><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2.bin"/><Relationship Id="rId5" Type="http://schemas.openxmlformats.org/officeDocument/2006/relationships/image" Target="../media/image53.wmf"/><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66.png"/><Relationship Id="rId1" Type="http://schemas.openxmlformats.org/officeDocument/2006/relationships/vmlDrawing" Target="../drawings/vmlDrawing2.vml"/><Relationship Id="rId2"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6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6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6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67.png"/><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67.png"/><Relationship Id="rId9" Type="http://schemas.openxmlformats.org/officeDocument/2006/relationships/image" Target="../media/image78.png"/><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0.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90.png"/><Relationship Id="rId5" Type="http://schemas.openxmlformats.org/officeDocument/2006/relationships/image" Target="../media/image91.png"/><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9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60.xml.rels><?xml version="1.0" encoding="UTF-8" standalone="yes"?>
<Relationships xmlns="http://schemas.openxmlformats.org/package/2006/relationships"><Relationship Id="rId3" Type="http://schemas.openxmlformats.org/officeDocument/2006/relationships/hyperlink" Target="https://rubygems.org/gems/netconf" TargetMode="External"/><Relationship Id="rId4" Type="http://schemas.openxmlformats.org/officeDocument/2006/relationships/hyperlink" Target="http://www.juniper.net/support/downloads/?p=netconf" TargetMode="External"/><Relationship Id="rId5" Type="http://schemas.openxmlformats.org/officeDocument/2006/relationships/hyperlink" Target="https://github.com/Juniper/ncclient" TargetMode="External"/><Relationship Id="rId6" Type="http://schemas.openxmlformats.org/officeDocument/2006/relationships/hyperlink" Target="https://github.com/Juniper/netconf-php" TargetMode="External"/><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Juniper/py-junos-eznc/" TargetMode="External"/><Relationship Id="rId4" Type="http://schemas.openxmlformats.org/officeDocument/2006/relationships/hyperlink" Target="https://github.com/Juniper/ansible-junos-stdlib" TargetMode="External"/><Relationship Id="rId5" Type="http://schemas.openxmlformats.org/officeDocument/2006/relationships/hyperlink" Target="http://groups.google.com/group/junos-python-ez" TargetMode="External"/><Relationship Id="rId6" Type="http://schemas.openxmlformats.org/officeDocument/2006/relationships/hyperlink" Target="https://techwiki.juniper.net/" TargetMode="External"/><Relationship Id="rId7" Type="http://schemas.openxmlformats.org/officeDocument/2006/relationships/hyperlink" Target="https://techwiki.juniper.net/Projects/Junos_PyEZ" TargetMode="External"/><Relationship Id="rId8" Type="http://schemas.openxmlformats.org/officeDocument/2006/relationships/hyperlink" Target="http://junos-pyez.readthedocs.org/" TargetMode="External"/><Relationship Id="rId9" Type="http://schemas.openxmlformats.org/officeDocument/2006/relationships/hyperlink" Target="http://forums.juniper.net/t5/Network-Automaniac/bg-p/NetworkAuto" TargetMode="External"/><Relationship Id="rId1" Type="http://schemas.openxmlformats.org/officeDocument/2006/relationships/slideLayout" Target="../slideLayouts/slideLayout5.xml"/><Relationship Id="rId2" Type="http://schemas.openxmlformats.org/officeDocument/2006/relationships/hyperlink" Target="https://junipernetworks.sharepoint.com/sites/members/thinklikeaprogrammer"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www.juniper.net/techpubs/en_US/junos13.3/topics/concept/software-image-and-configuration-automatic-provisioning-understanding.html" TargetMode="External"/><Relationship Id="rId4" Type="http://schemas.openxmlformats.org/officeDocument/2006/relationships/hyperlink" Target="http://www.juniper.net/techpubs/en_US/junos13.2/topics/concept/junos-flex-overview.html" TargetMode="External"/><Relationship Id="rId5" Type="http://schemas.openxmlformats.org/officeDocument/2006/relationships/hyperlink" Target="http://www.juniper.net/techpubs/en_US/junos13.2/topics/task/verification/ztp-qfx-series-monitoring.html" TargetMode="External"/><Relationship Id="rId1" Type="http://schemas.openxmlformats.org/officeDocument/2006/relationships/slideLayout" Target="../slideLayouts/slideLayout5.xml"/><Relationship Id="rId2" Type="http://schemas.openxmlformats.org/officeDocument/2006/relationships/hyperlink" Target="http://www.juniper.net/techpubs/en_US/junos12.3/topics/task/configuration/software-image-and-configuration-automatic-provisioning-confguring.html"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www-int.juniper.net/sales/openlab/" TargetMode="External"/><Relationship Id="rId4" Type="http://schemas.openxmlformats.org/officeDocument/2006/relationships/hyperlink" Target="https://github.com/Juniper/ansible-junos-stdlib" TargetMode="External"/><Relationship Id="rId5" Type="http://schemas.openxmlformats.org/officeDocument/2006/relationships/hyperlink" Target="https://github.com/jeremyschulman/ansible-vsrx-demo" TargetMode="External"/><Relationship Id="rId6" Type="http://schemas.openxmlformats.org/officeDocument/2006/relationships/hyperlink" Target="https://github.com/jeremyschulman/ansible-csv2hosts" TargetMode="External"/><Relationship Id="rId1" Type="http://schemas.openxmlformats.org/officeDocument/2006/relationships/slideLayout" Target="../slideLayouts/slideLayout5.xml"/><Relationship Id="rId2" Type="http://schemas.openxmlformats.org/officeDocument/2006/relationships/hyperlink" Target="https://github.com/jeremyschulman/jctyztp"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techwiki.juniper.net/Automation_Scripting/Junos_OS_PyEZ" TargetMode="External"/><Relationship Id="rId4" Type="http://schemas.openxmlformats.org/officeDocument/2006/relationships/hyperlink" Target="https://github.com/jeremyschulman/NCE" TargetMode="External"/><Relationship Id="rId5" Type="http://schemas.openxmlformats.org/officeDocument/2006/relationships/hyperlink" Target="http://jinja.pocoo.org/" TargetMode="External"/><Relationship Id="rId6" Type="http://schemas.openxmlformats.org/officeDocument/2006/relationships/hyperlink" Target="https://vimeo.com/82835253" TargetMode="External"/><Relationship Id="rId7" Type="http://schemas.openxmlformats.org/officeDocument/2006/relationships/hyperlink" Target="https://vimeo.com/82843211" TargetMode="External"/><Relationship Id="rId8" Type="http://schemas.openxmlformats.org/officeDocument/2006/relationships/hyperlink" Target="https://vimeo.com/95427194" TargetMode="External"/><Relationship Id="rId9" Type="http://schemas.openxmlformats.org/officeDocument/2006/relationships/hyperlink" Target="https://vimeo.com/95445333" TargetMode="External"/><Relationship Id="rId1" Type="http://schemas.openxmlformats.org/officeDocument/2006/relationships/slideLayout" Target="../slideLayouts/slideLayout5.xml"/><Relationship Id="rId2" Type="http://schemas.openxmlformats.org/officeDocument/2006/relationships/hyperlink" Target="http://lamejournal.com/category/networking/juniper-networking/junoz-pyez/"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Juniper/py-space-platform/wiki" TargetMode="External"/><Relationship Id="rId4" Type="http://schemas.openxmlformats.org/officeDocument/2006/relationships/hyperlink" Target="http://space-ez.readthedocs.org/en/latest" TargetMode="External"/><Relationship Id="rId5" Type="http://schemas.openxmlformats.org/officeDocument/2006/relationships/hyperlink" Target="https://github.com/Juniper/py-space-platform/blob/master/examples/README.md" TargetMode="External"/><Relationship Id="rId1" Type="http://schemas.openxmlformats.org/officeDocument/2006/relationships/slideLayout" Target="../slideLayouts/slideLayout5.xml"/><Relationship Id="rId2" Type="http://schemas.openxmlformats.org/officeDocument/2006/relationships/hyperlink" Target="https://github.com/Juniper/py-space-platform"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5.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6220" y="2216801"/>
            <a:ext cx="7632980" cy="1403461"/>
          </a:xfrm>
        </p:spPr>
        <p:txBody>
          <a:bodyPr/>
          <a:lstStyle/>
          <a:p>
            <a:r>
              <a:rPr lang="en-US" b="1" dirty="0"/>
              <a:t>NETWORK AUTOMATION &amp; PROGRAMMABILITY</a:t>
            </a:r>
            <a:endParaRPr lang="en-US" dirty="0"/>
          </a:p>
        </p:txBody>
      </p:sp>
      <p:sp>
        <p:nvSpPr>
          <p:cNvPr id="3" name="Content Placeholder 2"/>
          <p:cNvSpPr>
            <a:spLocks noGrp="1"/>
          </p:cNvSpPr>
          <p:nvPr>
            <p:ph sz="quarter" idx="10"/>
          </p:nvPr>
        </p:nvSpPr>
        <p:spPr>
          <a:xfrm>
            <a:off x="1109174" y="4015755"/>
            <a:ext cx="7730026" cy="548788"/>
          </a:xfrm>
        </p:spPr>
        <p:txBody>
          <a:bodyPr>
            <a:normAutofit fontScale="92500" lnSpcReduction="10000"/>
          </a:bodyPr>
          <a:lstStyle/>
          <a:p>
            <a:r>
              <a:rPr lang="en-US" dirty="0" smtClean="0"/>
              <a:t>SE Tech Summit</a:t>
            </a:r>
            <a:endParaRPr lang="en-US" dirty="0"/>
          </a:p>
        </p:txBody>
      </p:sp>
      <p:sp>
        <p:nvSpPr>
          <p:cNvPr id="4" name="Content Placeholder 3"/>
          <p:cNvSpPr>
            <a:spLocks noGrp="1"/>
          </p:cNvSpPr>
          <p:nvPr>
            <p:ph sz="quarter" idx="11"/>
          </p:nvPr>
        </p:nvSpPr>
        <p:spPr>
          <a:xfrm>
            <a:off x="990600" y="4960036"/>
            <a:ext cx="7730026" cy="975338"/>
          </a:xfrm>
        </p:spPr>
        <p:txBody>
          <a:bodyPr>
            <a:noAutofit/>
          </a:bodyPr>
          <a:lstStyle/>
          <a:p>
            <a:r>
              <a:rPr lang="en-US" sz="2800" dirty="0"/>
              <a:t>Edward Arcuri</a:t>
            </a:r>
          </a:p>
          <a:p>
            <a:r>
              <a:rPr lang="en-US" sz="2800" dirty="0" smtClean="0"/>
              <a:t>Oliver Schuermann</a:t>
            </a:r>
          </a:p>
          <a:p>
            <a:r>
              <a:rPr lang="en-US" sz="2800" dirty="0" smtClean="0">
                <a:hlinkClick r:id="rId2"/>
              </a:rPr>
              <a:t>automationNation@juniper.net</a:t>
            </a:r>
            <a:endParaRPr lang="en-US" sz="2800" dirty="0" smtClean="0"/>
          </a:p>
          <a:p>
            <a:endParaRPr lang="en-US" sz="2800" dirty="0" smtClean="0"/>
          </a:p>
        </p:txBody>
      </p:sp>
    </p:spTree>
    <p:extLst>
      <p:ext uri="{BB962C8B-B14F-4D97-AF65-F5344CB8AC3E}">
        <p14:creationId xmlns:p14="http://schemas.microsoft.com/office/powerpoint/2010/main" val="6504552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ZTP – Low Hanging Fruit</a:t>
            </a:r>
            <a:endParaRPr lang="en-US" dirty="0"/>
          </a:p>
        </p:txBody>
      </p:sp>
      <p:pic>
        <p:nvPicPr>
          <p:cNvPr id="1026" name="Picture 2" descr="http://www.bookrapper.com/wp-content/uploads/2010/08/Low-Hanging-Fru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6870" y="1520784"/>
            <a:ext cx="4015837" cy="2124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80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7865"/>
            <a:ext cx="8229601" cy="830997"/>
          </a:xfrm>
        </p:spPr>
        <p:txBody>
          <a:bodyPr/>
          <a:lstStyle/>
          <a:p>
            <a:r>
              <a:rPr lang="en-US" b="1" dirty="0" smtClean="0">
                <a:solidFill>
                  <a:schemeClr val="accent5">
                    <a:lumMod val="50000"/>
                  </a:schemeClr>
                </a:solidFill>
              </a:rPr>
              <a:t>The Old Way</a:t>
            </a:r>
            <a:br>
              <a:rPr lang="en-US" b="1" dirty="0" smtClean="0">
                <a:solidFill>
                  <a:schemeClr val="accent5">
                    <a:lumMod val="50000"/>
                  </a:schemeClr>
                </a:solidFill>
              </a:rPr>
            </a:br>
            <a:endParaRPr lang="en-US" b="1" dirty="0">
              <a:solidFill>
                <a:schemeClr val="accent5">
                  <a:lumMod val="50000"/>
                </a:schemeClr>
              </a:solidFill>
            </a:endParaRPr>
          </a:p>
        </p:txBody>
      </p:sp>
      <p:pic>
        <p:nvPicPr>
          <p:cNvPr id="9" name="Picture 8" descr="EX 3200_48.png"/>
          <p:cNvPicPr>
            <a:picLocks noChangeAspect="1"/>
          </p:cNvPicPr>
          <p:nvPr/>
        </p:nvPicPr>
        <p:blipFill>
          <a:blip r:embed="rId3" cstate="print"/>
          <a:stretch>
            <a:fillRect/>
          </a:stretch>
        </p:blipFill>
        <p:spPr>
          <a:xfrm>
            <a:off x="1810128" y="4398130"/>
            <a:ext cx="1244181" cy="180779"/>
          </a:xfrm>
          <a:prstGeom prst="rect">
            <a:avLst/>
          </a:prstGeom>
        </p:spPr>
      </p:pic>
      <p:grpSp>
        <p:nvGrpSpPr>
          <p:cNvPr id="4" name="Group 3"/>
          <p:cNvGrpSpPr/>
          <p:nvPr/>
        </p:nvGrpSpPr>
        <p:grpSpPr>
          <a:xfrm>
            <a:off x="996815" y="3574974"/>
            <a:ext cx="2908242" cy="1827090"/>
            <a:chOff x="1519200" y="3056400"/>
            <a:chExt cx="5567033" cy="4265739"/>
          </a:xfrm>
        </p:grpSpPr>
        <p:pic>
          <p:nvPicPr>
            <p:cNvPr id="5" name="Picture 4" descr="imageedit_1_3868508726.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9200" y="3056400"/>
              <a:ext cx="5567033" cy="4265739"/>
            </a:xfrm>
            <a:prstGeom prst="rect">
              <a:avLst/>
            </a:prstGeom>
          </p:spPr>
        </p:pic>
        <p:sp>
          <p:nvSpPr>
            <p:cNvPr id="7" name="TextBox 6"/>
            <p:cNvSpPr txBox="1"/>
            <p:nvPr/>
          </p:nvSpPr>
          <p:spPr>
            <a:xfrm>
              <a:off x="4338899" y="5538676"/>
              <a:ext cx="1770803" cy="552287"/>
            </a:xfrm>
            <a:prstGeom prst="rect">
              <a:avLst/>
            </a:prstGeom>
            <a:ln>
              <a:noFill/>
            </a:ln>
          </p:spPr>
          <p:txBody>
            <a:bodyPr wrap="square" lIns="28527" tIns="14263" rIns="28527" bIns="14263" rtlCol="0">
              <a:spAutoFit/>
              <a:scene3d>
                <a:camera prst="orthographicFront">
                  <a:rot lat="0" lon="21299999" rev="1800000"/>
                </a:camera>
                <a:lightRig rig="threePt" dir="t"/>
              </a:scene3d>
            </a:bodyPr>
            <a:lstStyle/>
            <a:p>
              <a:pPr algn="l">
                <a:lnSpc>
                  <a:spcPct val="90000"/>
                </a:lnSpc>
              </a:pPr>
              <a:r>
                <a:rPr lang="en-US" sz="1500" b="1" dirty="0">
                  <a:solidFill>
                    <a:schemeClr val="accent2"/>
                  </a:solidFill>
                  <a:latin typeface="Arial Black"/>
                  <a:cs typeface="Arial Black"/>
                </a:rPr>
                <a:t>EX4300</a:t>
              </a:r>
            </a:p>
          </p:txBody>
        </p:sp>
        <p:sp>
          <p:nvSpPr>
            <p:cNvPr id="8" name="TextBox 7"/>
            <p:cNvSpPr txBox="1"/>
            <p:nvPr/>
          </p:nvSpPr>
          <p:spPr>
            <a:xfrm>
              <a:off x="2636949" y="5691075"/>
              <a:ext cx="1629937" cy="552287"/>
            </a:xfrm>
            <a:prstGeom prst="rect">
              <a:avLst/>
            </a:prstGeom>
            <a:ln>
              <a:noFill/>
            </a:ln>
          </p:spPr>
          <p:txBody>
            <a:bodyPr wrap="square" lIns="28527" tIns="14263" rIns="28527" bIns="14263" rtlCol="0">
              <a:spAutoFit/>
              <a:scene3d>
                <a:camera prst="orthographicFront">
                  <a:rot lat="0" lon="21299999" rev="20399999"/>
                </a:camera>
                <a:lightRig rig="threePt" dir="t"/>
              </a:scene3d>
            </a:bodyPr>
            <a:lstStyle/>
            <a:p>
              <a:pPr algn="l">
                <a:lnSpc>
                  <a:spcPct val="90000"/>
                </a:lnSpc>
              </a:pPr>
              <a:r>
                <a:rPr lang="en-US" sz="1500" b="1" dirty="0">
                  <a:solidFill>
                    <a:schemeClr val="accent2"/>
                  </a:solidFill>
                  <a:latin typeface="Arial Black"/>
                  <a:cs typeface="Arial Black"/>
                </a:rPr>
                <a:t>Switch</a:t>
              </a:r>
              <a:endParaRPr lang="en-US" sz="1750" b="1" dirty="0">
                <a:solidFill>
                  <a:schemeClr val="accent2"/>
                </a:solidFill>
                <a:latin typeface="Arial Black"/>
                <a:cs typeface="Arial Black"/>
              </a:endParaRPr>
            </a:p>
          </p:txBody>
        </p:sp>
      </p:grpSp>
      <p:grpSp>
        <p:nvGrpSpPr>
          <p:cNvPr id="15" name="Group 14"/>
          <p:cNvGrpSpPr/>
          <p:nvPr/>
        </p:nvGrpSpPr>
        <p:grpSpPr>
          <a:xfrm>
            <a:off x="7010113" y="3484733"/>
            <a:ext cx="850405" cy="747614"/>
            <a:chOff x="-5019214" y="3184878"/>
            <a:chExt cx="1133873" cy="996819"/>
          </a:xfrm>
        </p:grpSpPr>
        <p:sp>
          <p:nvSpPr>
            <p:cNvPr id="16" name="Freeform 8"/>
            <p:cNvSpPr>
              <a:spLocks noEditPoints="1"/>
            </p:cNvSpPr>
            <p:nvPr/>
          </p:nvSpPr>
          <p:spPr bwMode="auto">
            <a:xfrm>
              <a:off x="-4726463" y="3184878"/>
              <a:ext cx="685465" cy="996819"/>
            </a:xfrm>
            <a:custGeom>
              <a:avLst/>
              <a:gdLst/>
              <a:ahLst/>
              <a:cxnLst>
                <a:cxn ang="0">
                  <a:pos x="96" y="0"/>
                </a:cxn>
                <a:cxn ang="0">
                  <a:pos x="125" y="30"/>
                </a:cxn>
                <a:cxn ang="0">
                  <a:pos x="96" y="60"/>
                </a:cxn>
                <a:cxn ang="0">
                  <a:pos x="67" y="30"/>
                </a:cxn>
                <a:cxn ang="0">
                  <a:pos x="96" y="0"/>
                </a:cxn>
                <a:cxn ang="0">
                  <a:pos x="134" y="155"/>
                </a:cxn>
                <a:cxn ang="0">
                  <a:pos x="111" y="111"/>
                </a:cxn>
                <a:cxn ang="0">
                  <a:pos x="84" y="132"/>
                </a:cxn>
                <a:cxn ang="0">
                  <a:pos x="68" y="136"/>
                </a:cxn>
                <a:cxn ang="0">
                  <a:pos x="20" y="132"/>
                </a:cxn>
                <a:cxn ang="0">
                  <a:pos x="24" y="107"/>
                </a:cxn>
                <a:cxn ang="0">
                  <a:pos x="68" y="105"/>
                </a:cxn>
                <a:cxn ang="0">
                  <a:pos x="103" y="69"/>
                </a:cxn>
                <a:cxn ang="0">
                  <a:pos x="135" y="55"/>
                </a:cxn>
                <a:cxn ang="0">
                  <a:pos x="157" y="70"/>
                </a:cxn>
                <a:cxn ang="0">
                  <a:pos x="193" y="141"/>
                </a:cxn>
                <a:cxn ang="0">
                  <a:pos x="170" y="197"/>
                </a:cxn>
                <a:cxn ang="0">
                  <a:pos x="122" y="200"/>
                </a:cxn>
                <a:cxn ang="0">
                  <a:pos x="115" y="208"/>
                </a:cxn>
                <a:cxn ang="0">
                  <a:pos x="116" y="279"/>
                </a:cxn>
                <a:cxn ang="0">
                  <a:pos x="100" y="297"/>
                </a:cxn>
                <a:cxn ang="0">
                  <a:pos x="85" y="277"/>
                </a:cxn>
                <a:cxn ang="0">
                  <a:pos x="78" y="189"/>
                </a:cxn>
                <a:cxn ang="0">
                  <a:pos x="95" y="166"/>
                </a:cxn>
                <a:cxn ang="0">
                  <a:pos x="132" y="161"/>
                </a:cxn>
                <a:cxn ang="0">
                  <a:pos x="134" y="155"/>
                </a:cxn>
              </a:cxnLst>
              <a:rect l="0" t="0" r="r" b="b"/>
              <a:pathLst>
                <a:path w="203" h="297">
                  <a:moveTo>
                    <a:pt x="96" y="0"/>
                  </a:moveTo>
                  <a:cubicBezTo>
                    <a:pt x="112" y="0"/>
                    <a:pt x="125" y="13"/>
                    <a:pt x="125" y="30"/>
                  </a:cubicBezTo>
                  <a:cubicBezTo>
                    <a:pt x="125" y="46"/>
                    <a:pt x="112" y="60"/>
                    <a:pt x="96" y="60"/>
                  </a:cubicBezTo>
                  <a:cubicBezTo>
                    <a:pt x="80" y="60"/>
                    <a:pt x="67" y="46"/>
                    <a:pt x="67" y="30"/>
                  </a:cubicBezTo>
                  <a:cubicBezTo>
                    <a:pt x="67" y="13"/>
                    <a:pt x="80" y="0"/>
                    <a:pt x="96" y="0"/>
                  </a:cubicBezTo>
                  <a:moveTo>
                    <a:pt x="134" y="155"/>
                  </a:moveTo>
                  <a:cubicBezTo>
                    <a:pt x="111" y="111"/>
                    <a:pt x="111" y="111"/>
                    <a:pt x="111" y="111"/>
                  </a:cubicBezTo>
                  <a:cubicBezTo>
                    <a:pt x="84" y="132"/>
                    <a:pt x="84" y="132"/>
                    <a:pt x="84" y="132"/>
                  </a:cubicBezTo>
                  <a:cubicBezTo>
                    <a:pt x="79" y="135"/>
                    <a:pt x="73" y="136"/>
                    <a:pt x="68" y="136"/>
                  </a:cubicBezTo>
                  <a:cubicBezTo>
                    <a:pt x="20" y="132"/>
                    <a:pt x="20" y="132"/>
                    <a:pt x="20" y="132"/>
                  </a:cubicBezTo>
                  <a:cubicBezTo>
                    <a:pt x="0" y="129"/>
                    <a:pt x="0" y="106"/>
                    <a:pt x="24" y="107"/>
                  </a:cubicBezTo>
                  <a:cubicBezTo>
                    <a:pt x="68" y="105"/>
                    <a:pt x="68" y="105"/>
                    <a:pt x="68" y="105"/>
                  </a:cubicBezTo>
                  <a:cubicBezTo>
                    <a:pt x="75" y="98"/>
                    <a:pt x="93" y="78"/>
                    <a:pt x="103" y="69"/>
                  </a:cubicBezTo>
                  <a:cubicBezTo>
                    <a:pt x="112" y="61"/>
                    <a:pt x="122" y="53"/>
                    <a:pt x="135" y="55"/>
                  </a:cubicBezTo>
                  <a:cubicBezTo>
                    <a:pt x="144" y="56"/>
                    <a:pt x="153" y="61"/>
                    <a:pt x="157" y="70"/>
                  </a:cubicBezTo>
                  <a:cubicBezTo>
                    <a:pt x="193" y="141"/>
                    <a:pt x="193" y="141"/>
                    <a:pt x="193" y="141"/>
                  </a:cubicBezTo>
                  <a:cubicBezTo>
                    <a:pt x="203" y="163"/>
                    <a:pt x="198" y="195"/>
                    <a:pt x="170" y="197"/>
                  </a:cubicBezTo>
                  <a:cubicBezTo>
                    <a:pt x="151" y="200"/>
                    <a:pt x="135" y="199"/>
                    <a:pt x="122" y="200"/>
                  </a:cubicBezTo>
                  <a:cubicBezTo>
                    <a:pt x="117" y="200"/>
                    <a:pt x="115" y="203"/>
                    <a:pt x="115" y="208"/>
                  </a:cubicBezTo>
                  <a:cubicBezTo>
                    <a:pt x="116" y="237"/>
                    <a:pt x="116" y="272"/>
                    <a:pt x="116" y="279"/>
                  </a:cubicBezTo>
                  <a:cubicBezTo>
                    <a:pt x="116" y="290"/>
                    <a:pt x="110" y="297"/>
                    <a:pt x="100" y="297"/>
                  </a:cubicBezTo>
                  <a:cubicBezTo>
                    <a:pt x="91" y="297"/>
                    <a:pt x="85" y="288"/>
                    <a:pt x="85" y="277"/>
                  </a:cubicBezTo>
                  <a:cubicBezTo>
                    <a:pt x="78" y="189"/>
                    <a:pt x="78" y="189"/>
                    <a:pt x="78" y="189"/>
                  </a:cubicBezTo>
                  <a:cubicBezTo>
                    <a:pt x="77" y="177"/>
                    <a:pt x="81" y="168"/>
                    <a:pt x="95" y="166"/>
                  </a:cubicBezTo>
                  <a:cubicBezTo>
                    <a:pt x="132" y="161"/>
                    <a:pt x="132" y="161"/>
                    <a:pt x="132" y="161"/>
                  </a:cubicBezTo>
                  <a:cubicBezTo>
                    <a:pt x="136" y="161"/>
                    <a:pt x="136" y="159"/>
                    <a:pt x="134" y="155"/>
                  </a:cubicBezTo>
                </a:path>
              </a:pathLst>
            </a:custGeom>
            <a:solidFill>
              <a:srgbClr val="80C458"/>
            </a:solidFill>
            <a:ln w="9525">
              <a:solidFill>
                <a:schemeClr val="bg2">
                  <a:lumMod val="50000"/>
                </a:schemeClr>
              </a:solidFill>
              <a:round/>
              <a:headEnd/>
              <a:tailEnd/>
            </a:ln>
          </p:spPr>
          <p:txBody>
            <a:bodyPr vert="horz" wrap="square" lIns="68580" tIns="34290" rIns="68580" bIns="34290" numCol="1" anchor="t" anchorCtr="0" compatLnSpc="1">
              <a:prstTxWarp prst="textNoShape">
                <a:avLst/>
              </a:prstTxWarp>
            </a:bodyPr>
            <a:lstStyle/>
            <a:p>
              <a:endParaRPr lang="en-US" sz="1725" dirty="0">
                <a:cs typeface="Arial" pitchFamily="34" charset="0"/>
              </a:endParaRPr>
            </a:p>
          </p:txBody>
        </p:sp>
        <p:sp>
          <p:nvSpPr>
            <p:cNvPr id="17" name="Freeform 9"/>
            <p:cNvSpPr>
              <a:spLocks/>
            </p:cNvSpPr>
            <p:nvPr/>
          </p:nvSpPr>
          <p:spPr bwMode="auto">
            <a:xfrm>
              <a:off x="-4942099" y="3433373"/>
              <a:ext cx="381290" cy="262694"/>
            </a:xfrm>
            <a:custGeom>
              <a:avLst/>
              <a:gdLst/>
              <a:ahLst/>
              <a:cxnLst>
                <a:cxn ang="0">
                  <a:pos x="106" y="63"/>
                </a:cxn>
                <a:cxn ang="0">
                  <a:pos x="113" y="71"/>
                </a:cxn>
                <a:cxn ang="0">
                  <a:pos x="106" y="78"/>
                </a:cxn>
                <a:cxn ang="0">
                  <a:pos x="33" y="78"/>
                </a:cxn>
                <a:cxn ang="0">
                  <a:pos x="26" y="73"/>
                </a:cxn>
                <a:cxn ang="0">
                  <a:pos x="1" y="12"/>
                </a:cxn>
                <a:cxn ang="0">
                  <a:pos x="6" y="2"/>
                </a:cxn>
                <a:cxn ang="0">
                  <a:pos x="15" y="6"/>
                </a:cxn>
                <a:cxn ang="0">
                  <a:pos x="38" y="63"/>
                </a:cxn>
                <a:cxn ang="0">
                  <a:pos x="106" y="63"/>
                </a:cxn>
              </a:cxnLst>
              <a:rect l="0" t="0" r="r" b="b"/>
              <a:pathLst>
                <a:path w="113" h="78">
                  <a:moveTo>
                    <a:pt x="106" y="63"/>
                  </a:moveTo>
                  <a:cubicBezTo>
                    <a:pt x="110" y="63"/>
                    <a:pt x="113" y="66"/>
                    <a:pt x="113" y="71"/>
                  </a:cubicBezTo>
                  <a:cubicBezTo>
                    <a:pt x="113" y="75"/>
                    <a:pt x="110" y="78"/>
                    <a:pt x="106" y="78"/>
                  </a:cubicBezTo>
                  <a:cubicBezTo>
                    <a:pt x="33" y="78"/>
                    <a:pt x="33" y="78"/>
                    <a:pt x="33" y="78"/>
                  </a:cubicBezTo>
                  <a:cubicBezTo>
                    <a:pt x="30" y="78"/>
                    <a:pt x="27" y="76"/>
                    <a:pt x="26" y="73"/>
                  </a:cubicBezTo>
                  <a:cubicBezTo>
                    <a:pt x="1" y="12"/>
                    <a:pt x="1" y="12"/>
                    <a:pt x="1" y="12"/>
                  </a:cubicBezTo>
                  <a:cubicBezTo>
                    <a:pt x="0" y="8"/>
                    <a:pt x="2" y="3"/>
                    <a:pt x="6" y="2"/>
                  </a:cubicBezTo>
                  <a:cubicBezTo>
                    <a:pt x="9" y="0"/>
                    <a:pt x="14" y="2"/>
                    <a:pt x="15" y="6"/>
                  </a:cubicBezTo>
                  <a:cubicBezTo>
                    <a:pt x="38" y="63"/>
                    <a:pt x="38" y="63"/>
                    <a:pt x="38" y="63"/>
                  </a:cubicBezTo>
                  <a:lnTo>
                    <a:pt x="106" y="63"/>
                  </a:lnTo>
                  <a:close/>
                </a:path>
              </a:pathLst>
            </a:custGeom>
            <a:solidFill>
              <a:srgbClr val="80C458"/>
            </a:solidFill>
            <a:ln w="9525">
              <a:solidFill>
                <a:schemeClr val="bg2">
                  <a:lumMod val="50000"/>
                </a:schemeClr>
              </a:solidFill>
              <a:round/>
              <a:headEnd/>
              <a:tailEnd/>
            </a:ln>
          </p:spPr>
          <p:txBody>
            <a:bodyPr vert="horz" wrap="square" lIns="68580" tIns="34290" rIns="68580" bIns="34290" numCol="1" anchor="t" anchorCtr="0" compatLnSpc="1">
              <a:prstTxWarp prst="textNoShape">
                <a:avLst/>
              </a:prstTxWarp>
            </a:bodyPr>
            <a:lstStyle/>
            <a:p>
              <a:endParaRPr lang="en-US" sz="1725" dirty="0">
                <a:cs typeface="Arial" pitchFamily="34" charset="0"/>
              </a:endParaRPr>
            </a:p>
          </p:txBody>
        </p:sp>
        <p:sp>
          <p:nvSpPr>
            <p:cNvPr id="18" name="Rectangle 10"/>
            <p:cNvSpPr>
              <a:spLocks noChangeArrowheads="1"/>
            </p:cNvSpPr>
            <p:nvPr/>
          </p:nvSpPr>
          <p:spPr bwMode="auto">
            <a:xfrm>
              <a:off x="-5019214" y="3706008"/>
              <a:ext cx="512670" cy="36919"/>
            </a:xfrm>
            <a:prstGeom prst="rect">
              <a:avLst/>
            </a:prstGeom>
            <a:solidFill>
              <a:srgbClr val="80C458"/>
            </a:solidFill>
            <a:ln w="9525">
              <a:solidFill>
                <a:schemeClr val="bg2">
                  <a:lumMod val="50000"/>
                </a:schemeClr>
              </a:solidFill>
              <a:miter lim="800000"/>
              <a:headEnd/>
              <a:tailEnd/>
            </a:ln>
          </p:spPr>
          <p:txBody>
            <a:bodyPr vert="horz" wrap="square" lIns="68580" tIns="34290" rIns="68580" bIns="34290" numCol="1" anchor="t" anchorCtr="0" compatLnSpc="1">
              <a:prstTxWarp prst="textNoShape">
                <a:avLst/>
              </a:prstTxWarp>
            </a:bodyPr>
            <a:lstStyle/>
            <a:p>
              <a:endParaRPr lang="en-US" sz="1725" dirty="0">
                <a:cs typeface="Arial" pitchFamily="34" charset="0"/>
              </a:endParaRPr>
            </a:p>
          </p:txBody>
        </p:sp>
        <p:sp>
          <p:nvSpPr>
            <p:cNvPr id="19" name="Freeform 11"/>
            <p:cNvSpPr>
              <a:spLocks/>
            </p:cNvSpPr>
            <p:nvPr/>
          </p:nvSpPr>
          <p:spPr bwMode="auto">
            <a:xfrm>
              <a:off x="-4303760" y="3430534"/>
              <a:ext cx="418419" cy="489889"/>
            </a:xfrm>
            <a:custGeom>
              <a:avLst/>
              <a:gdLst/>
              <a:ahLst/>
              <a:cxnLst>
                <a:cxn ang="0">
                  <a:pos x="8" y="146"/>
                </a:cxn>
                <a:cxn ang="0">
                  <a:pos x="0" y="138"/>
                </a:cxn>
                <a:cxn ang="0">
                  <a:pos x="8" y="131"/>
                </a:cxn>
                <a:cxn ang="0">
                  <a:pos x="61" y="131"/>
                </a:cxn>
                <a:cxn ang="0">
                  <a:pos x="82" y="110"/>
                </a:cxn>
                <a:cxn ang="0">
                  <a:pos x="109" y="6"/>
                </a:cxn>
                <a:cxn ang="0">
                  <a:pos x="118" y="1"/>
                </a:cxn>
                <a:cxn ang="0">
                  <a:pos x="123" y="10"/>
                </a:cxn>
                <a:cxn ang="0">
                  <a:pos x="96" y="115"/>
                </a:cxn>
                <a:cxn ang="0">
                  <a:pos x="61" y="146"/>
                </a:cxn>
                <a:cxn ang="0">
                  <a:pos x="8" y="146"/>
                </a:cxn>
              </a:cxnLst>
              <a:rect l="0" t="0" r="r" b="b"/>
              <a:pathLst>
                <a:path w="124" h="146">
                  <a:moveTo>
                    <a:pt x="8" y="146"/>
                  </a:moveTo>
                  <a:cubicBezTo>
                    <a:pt x="4" y="146"/>
                    <a:pt x="0" y="142"/>
                    <a:pt x="0" y="138"/>
                  </a:cubicBezTo>
                  <a:cubicBezTo>
                    <a:pt x="0" y="134"/>
                    <a:pt x="4" y="131"/>
                    <a:pt x="8" y="131"/>
                  </a:cubicBezTo>
                  <a:cubicBezTo>
                    <a:pt x="61" y="131"/>
                    <a:pt x="61" y="131"/>
                    <a:pt x="61" y="131"/>
                  </a:cubicBezTo>
                  <a:cubicBezTo>
                    <a:pt x="74" y="131"/>
                    <a:pt x="79" y="121"/>
                    <a:pt x="82" y="110"/>
                  </a:cubicBezTo>
                  <a:cubicBezTo>
                    <a:pt x="109" y="6"/>
                    <a:pt x="109" y="6"/>
                    <a:pt x="109" y="6"/>
                  </a:cubicBezTo>
                  <a:cubicBezTo>
                    <a:pt x="110" y="2"/>
                    <a:pt x="114" y="0"/>
                    <a:pt x="118" y="1"/>
                  </a:cubicBezTo>
                  <a:cubicBezTo>
                    <a:pt x="122" y="2"/>
                    <a:pt x="124" y="6"/>
                    <a:pt x="123" y="10"/>
                  </a:cubicBezTo>
                  <a:cubicBezTo>
                    <a:pt x="96" y="115"/>
                    <a:pt x="96" y="115"/>
                    <a:pt x="96" y="115"/>
                  </a:cubicBezTo>
                  <a:cubicBezTo>
                    <a:pt x="91" y="133"/>
                    <a:pt x="80" y="146"/>
                    <a:pt x="61" y="146"/>
                  </a:cubicBezTo>
                  <a:lnTo>
                    <a:pt x="8" y="146"/>
                  </a:lnTo>
                  <a:close/>
                </a:path>
              </a:pathLst>
            </a:custGeom>
            <a:solidFill>
              <a:srgbClr val="80C458"/>
            </a:solidFill>
            <a:ln w="9525">
              <a:solidFill>
                <a:schemeClr val="bg2">
                  <a:lumMod val="50000"/>
                </a:schemeClr>
              </a:solidFill>
              <a:round/>
              <a:headEnd/>
              <a:tailEnd/>
            </a:ln>
          </p:spPr>
          <p:txBody>
            <a:bodyPr vert="horz" wrap="square" lIns="68580" tIns="34290" rIns="68580" bIns="34290" numCol="1" anchor="t" anchorCtr="0" compatLnSpc="1">
              <a:prstTxWarp prst="textNoShape">
                <a:avLst/>
              </a:prstTxWarp>
            </a:bodyPr>
            <a:lstStyle/>
            <a:p>
              <a:endParaRPr lang="en-US" sz="1725" dirty="0">
                <a:cs typeface="Arial" pitchFamily="34" charset="0"/>
              </a:endParaRPr>
            </a:p>
          </p:txBody>
        </p:sp>
      </p:grpSp>
      <p:grpSp>
        <p:nvGrpSpPr>
          <p:cNvPr id="20" name="Group 8"/>
          <p:cNvGrpSpPr>
            <a:grpSpLocks/>
          </p:cNvGrpSpPr>
          <p:nvPr/>
        </p:nvGrpSpPr>
        <p:grpSpPr bwMode="auto">
          <a:xfrm>
            <a:off x="6223158" y="3956353"/>
            <a:ext cx="620316" cy="800100"/>
            <a:chOff x="1152" y="1152"/>
            <a:chExt cx="521" cy="672"/>
          </a:xfrm>
        </p:grpSpPr>
        <p:pic>
          <p:nvPicPr>
            <p:cNvPr id="21" name="Picture 78" descr="Document.png"/>
            <p:cNvPicPr>
              <a:picLocks noChangeAspect="1"/>
            </p:cNvPicPr>
            <p:nvPr/>
          </p:nvPicPr>
          <p:blipFill>
            <a:blip r:embed="rId5" cstate="print"/>
            <a:srcRect/>
            <a:stretch>
              <a:fillRect/>
            </a:stretch>
          </p:blipFill>
          <p:spPr bwMode="auto">
            <a:xfrm>
              <a:off x="1152" y="1152"/>
              <a:ext cx="521" cy="672"/>
            </a:xfrm>
            <a:prstGeom prst="rect">
              <a:avLst/>
            </a:prstGeom>
            <a:noFill/>
            <a:ln w="9525">
              <a:noFill/>
              <a:miter lim="800000"/>
              <a:headEnd/>
              <a:tailEnd/>
            </a:ln>
          </p:spPr>
        </p:pic>
        <p:sp>
          <p:nvSpPr>
            <p:cNvPr id="22" name="Text Box 10"/>
            <p:cNvSpPr txBox="1">
              <a:spLocks noChangeArrowheads="1"/>
            </p:cNvSpPr>
            <p:nvPr/>
          </p:nvSpPr>
          <p:spPr bwMode="auto">
            <a:xfrm>
              <a:off x="1200" y="1210"/>
              <a:ext cx="424" cy="79"/>
            </a:xfrm>
            <a:prstGeom prst="rect">
              <a:avLst/>
            </a:prstGeom>
            <a:solidFill>
              <a:schemeClr val="bg1"/>
            </a:solidFill>
            <a:ln w="19050" algn="ctr">
              <a:noFill/>
              <a:miter lim="800000"/>
              <a:headEnd/>
              <a:tailEnd/>
            </a:ln>
          </p:spPr>
          <p:txBody>
            <a:bodyPr wrap="none" lIns="0" tIns="0" rIns="0" bIns="0">
              <a:spAutoFit/>
            </a:bodyPr>
            <a:lstStyle/>
            <a:p>
              <a:pPr algn="ctr">
                <a:lnSpc>
                  <a:spcPct val="90000"/>
                </a:lnSpc>
                <a:spcBef>
                  <a:spcPct val="50000"/>
                </a:spcBef>
              </a:pPr>
              <a:r>
                <a:rPr lang="en-US" sz="675" dirty="0">
                  <a:solidFill>
                    <a:srgbClr val="0070C0"/>
                  </a:solidFill>
                </a:rPr>
                <a:t>Junos </a:t>
              </a:r>
              <a:r>
                <a:rPr lang="en-US" sz="675" dirty="0" err="1">
                  <a:solidFill>
                    <a:srgbClr val="0070C0"/>
                  </a:solidFill>
                </a:rPr>
                <a:t>Config</a:t>
              </a:r>
              <a:endParaRPr lang="en-US" sz="675" dirty="0">
                <a:solidFill>
                  <a:srgbClr val="0070C0"/>
                </a:solidFill>
              </a:endParaRPr>
            </a:p>
          </p:txBody>
        </p:sp>
      </p:grpSp>
      <p:pic>
        <p:nvPicPr>
          <p:cNvPr id="1030" name="Picture 6" descr="http://halfelf.org/wp-content/uploads/sites/2/2013/01/1260389736939208247klaasvangend_Stopwatch.svg_.hi_.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36284" y="1892769"/>
            <a:ext cx="1750219" cy="2339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17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0" presetClass="path" presetSubtype="0" accel="50000" decel="50000" fill="hold" nodeType="withEffect">
                                  <p:stCondLst>
                                    <p:cond delay="0"/>
                                  </p:stCondLst>
                                  <p:childTnLst>
                                    <p:animMotion origin="layout" path="M 0.00347 -0.03395 L 0.00347 -0.03395 C 0.00619 -0.03569 0.00912 -0.03665 0.01161 -0.03935 C 0.0127 -0.04051 0.0128 -0.04321 0.01367 -0.04495 C 0.0153 -0.04803 0.01704 -0.05093 0.01877 -0.05401 C 0.01942 -0.05517 0.02029 -0.05614 0.02083 -0.05768 C 0.02561 -0.07041 0.0229 -0.06617 0.028 -0.07215 C 0.03353 -0.08681 0.02626 -0.06906 0.0331 -0.08121 C 0.03581 -0.08604 0.03895 -0.10301 0.03928 -0.10494 L 0.04134 -0.11594 L 0.04232 -0.12134 C 0.04449 -0.17458 0.04221 -0.12809 0.04438 -0.15779 C 0.04481 -0.1632 0.04492 -0.16879 0.04546 -0.17419 C 0.04557 -0.17612 0.04579 -0.17824 0.04644 -0.17959 C 0.04753 -0.18191 0.04915 -0.18326 0.05056 -0.18519 C 0.05089 -0.18692 0.05078 -0.18924 0.05154 -0.19059 C 0.05263 -0.19252 0.05425 -0.1931 0.05566 -0.19425 C 0.05773 -0.1958 0.06076 -0.19695 0.06283 -0.19792 C 0.06359 -0.19908 0.06402 -0.20062 0.06489 -0.20158 C 0.06652 -0.20313 0.07194 -0.20467 0.07313 -0.20506 L 0.19303 -0.20332 C 0.19542 -0.20332 0.19781 -0.20255 0.2002 -0.20158 C 0.20226 -0.20062 0.20627 -0.19792 0.20627 -0.19792 C 0.20898 -0.18326 0.20497 -0.20023 0.2104 -0.19059 C 0.21582 -0.18094 0.20627 -0.18808 0.21452 -0.18326 C 0.21517 -0.18152 0.21571 -0.1794 0.21658 -0.17786 C 0.21853 -0.17438 0.22016 -0.17381 0.22266 -0.17246 C 0.22439 -0.1686 0.22732 -0.16262 0.22884 -0.15779 C 0.22993 -0.15432 0.23036 -0.14989 0.23188 -0.1468 C 0.23329 -0.14429 0.23535 -0.14313 0.23709 -0.1414 L 0.23904 -0.1304 C 0.23948 -0.12867 0.2398 -0.12693 0.24013 -0.125 C 0.24045 -0.12249 0.24078 -0.12018 0.2411 -0.11767 C 0.24143 -0.11594 0.24186 -0.11401 0.24219 -0.11227 C 0.24371 -0.10282 0.24197 -0.10706 0.24523 -0.10127 C 0.24555 -0.09838 0.24577 -0.09529 0.24631 -0.09221 C 0.24685 -0.08854 0.24761 -0.08488 0.24826 -0.08121 C 0.2487 -0.07948 0.24913 -0.07774 0.24935 -0.07581 C 0.24968 -0.07273 0.24989 -0.06964 0.25033 -0.06675 C 0.25098 -0.06308 0.25174 -0.05942 0.25239 -0.05575 L 0.25347 -0.05035 C 0.25391 -0.03569 0.25369 -0.02238 0.25553 -0.00849 C 0.25575 -0.00656 0.25619 -0.00482 0.25651 -0.00289 C 0.2576 0.01119 0.25814 0.00829 0.25651 0.02257 C 0.25597 0.02778 0.25597 0.0272 0.25445 0.0299 L 0.25239 0.03356 L 0.25445 0.03163 " pathEditMode="relative" ptsTypes="AAAAAAAAAAAAAAAAAAAAAAAAAAAAAAAAAAAAAAAAAAAAAAA">
                                      <p:cBhvr>
                                        <p:cTn id="14" dur="2000" fill="hold"/>
                                        <p:tgtEl>
                                          <p:spTgt spid="9"/>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37" presetClass="path" presetSubtype="0" accel="50000" decel="50000" fill="hold" nodeType="withEffect">
                                  <p:stCondLst>
                                    <p:cond delay="0"/>
                                  </p:stCondLst>
                                  <p:childTnLst>
                                    <p:animMotion origin="layout" path="M -0.00217 0.15876 L -0.05122 0.08662 C -0.06152 0.07022 -0.07737 0.05961 -0.09462 0.05749 C -0.11372 0.05517 -0.12967 0.06192 -0.14106 0.07543 L -0.19564 0.13465 " pathEditMode="relative" rAng="11040000" ptsTypes="AAAAA">
                                      <p:cBhvr>
                                        <p:cTn id="22" dur="2000" fill="hold"/>
                                        <p:tgtEl>
                                          <p:spTgt spid="20"/>
                                        </p:tgtEl>
                                        <p:attrNameLst>
                                          <p:attrName>ppt_x</p:attrName>
                                          <p:attrName>ppt_y</p:attrName>
                                        </p:attrNameLst>
                                      </p:cBhvr>
                                      <p:rCtr x="-9494" y="-5671"/>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7" presetClass="path" presetSubtype="0" accel="50000" decel="50000" fill="hold" nodeType="clickEffect">
                                  <p:stCondLst>
                                    <p:cond delay="0"/>
                                  </p:stCondLst>
                                  <p:childTnLst>
                                    <p:animMotion origin="layout" path="M 0.25445 0.03163 L 0.18924 -0.01659 C 0.17567 -0.0272 0.15484 -0.03492 0.13292 -0.03762 C 0.10797 -0.0407 0.08778 -0.0382 0.07346 -0.03087 L 0.0051 0.00058 " pathEditMode="relative" rAng="11040000" ptsTypes="AAAAA">
                                      <p:cBhvr>
                                        <p:cTn id="30" dur="2000" fill="hold"/>
                                        <p:tgtEl>
                                          <p:spTgt spid="9"/>
                                        </p:tgtEl>
                                        <p:attrNameLst>
                                          <p:attrName>ppt_x</p:attrName>
                                          <p:attrName>ppt_y</p:attrName>
                                        </p:attrNameLst>
                                      </p:cBhvr>
                                      <p:rCtr x="-12359" y="-4244"/>
                                    </p:animMotion>
                                  </p:childTnLst>
                                </p:cTn>
                              </p:par>
                            </p:childTnLst>
                          </p:cTn>
                        </p:par>
                      </p:childTnLst>
                    </p:cTn>
                  </p:par>
                  <p:par>
                    <p:cTn id="31" fill="hold">
                      <p:stCondLst>
                        <p:cond delay="indefinite"/>
                      </p:stCondLst>
                      <p:childTnLst>
                        <p:par>
                          <p:cTn id="32" fill="hold">
                            <p:stCondLst>
                              <p:cond delay="0"/>
                            </p:stCondLst>
                            <p:childTnLst>
                              <p:par>
                                <p:cTn id="33" presetID="2" presetClass="exit" presetSubtype="1" fill="hold" nodeType="clickEffect">
                                  <p:stCondLst>
                                    <p:cond delay="0"/>
                                  </p:stCondLst>
                                  <p:childTnLst>
                                    <p:anim calcmode="lin" valueType="num">
                                      <p:cBhvr additive="base">
                                        <p:cTn id="34" dur="500"/>
                                        <p:tgtEl>
                                          <p:spTgt spid="4"/>
                                        </p:tgtEl>
                                        <p:attrNameLst>
                                          <p:attrName>ppt_x</p:attrName>
                                        </p:attrNameLst>
                                      </p:cBhvr>
                                      <p:tavLst>
                                        <p:tav tm="0">
                                          <p:val>
                                            <p:strVal val="ppt_x"/>
                                          </p:val>
                                        </p:tav>
                                        <p:tav tm="100000">
                                          <p:val>
                                            <p:strVal val="ppt_x"/>
                                          </p:val>
                                        </p:tav>
                                      </p:tavLst>
                                    </p:anim>
                                    <p:anim calcmode="lin" valueType="num">
                                      <p:cBhvr additive="base">
                                        <p:cTn id="35" dur="500"/>
                                        <p:tgtEl>
                                          <p:spTgt spid="4"/>
                                        </p:tgtEl>
                                        <p:attrNameLst>
                                          <p:attrName>ppt_y</p:attrName>
                                        </p:attrNameLst>
                                      </p:cBhvr>
                                      <p:tavLst>
                                        <p:tav tm="0">
                                          <p:val>
                                            <p:strVal val="ppt_y"/>
                                          </p:val>
                                        </p:tav>
                                        <p:tav tm="100000">
                                          <p:val>
                                            <p:strVal val="0-ppt_h/2"/>
                                          </p:val>
                                        </p:tav>
                                      </p:tavLst>
                                    </p:anim>
                                    <p:set>
                                      <p:cBhvr>
                                        <p:cTn id="36" dur="1" fill="hold">
                                          <p:stCondLst>
                                            <p:cond delay="499"/>
                                          </p:stCondLst>
                                        </p:cTn>
                                        <p:tgtEl>
                                          <p:spTgt spid="4"/>
                                        </p:tgtEl>
                                        <p:attrNameLst>
                                          <p:attrName>style.visibility</p:attrName>
                                        </p:attrNameLst>
                                      </p:cBhvr>
                                      <p:to>
                                        <p:strVal val="hidden"/>
                                      </p:to>
                                    </p:set>
                                  </p:childTnLst>
                                </p:cTn>
                              </p:par>
                              <p:par>
                                <p:cTn id="37" presetID="2" presetClass="exit" presetSubtype="1" fill="hold" nodeType="withEffect">
                                  <p:stCondLst>
                                    <p:cond delay="0"/>
                                  </p:stCondLst>
                                  <p:childTnLst>
                                    <p:anim calcmode="lin" valueType="num">
                                      <p:cBhvr additive="base">
                                        <p:cTn id="38" dur="500"/>
                                        <p:tgtEl>
                                          <p:spTgt spid="9"/>
                                        </p:tgtEl>
                                        <p:attrNameLst>
                                          <p:attrName>ppt_x</p:attrName>
                                        </p:attrNameLst>
                                      </p:cBhvr>
                                      <p:tavLst>
                                        <p:tav tm="0">
                                          <p:val>
                                            <p:strVal val="ppt_x"/>
                                          </p:val>
                                        </p:tav>
                                        <p:tav tm="100000">
                                          <p:val>
                                            <p:strVal val="ppt_x"/>
                                          </p:val>
                                        </p:tav>
                                      </p:tavLst>
                                    </p:anim>
                                    <p:anim calcmode="lin" valueType="num">
                                      <p:cBhvr additive="base">
                                        <p:cTn id="39" dur="500"/>
                                        <p:tgtEl>
                                          <p:spTgt spid="9"/>
                                        </p:tgtEl>
                                        <p:attrNameLst>
                                          <p:attrName>ppt_y</p:attrName>
                                        </p:attrNameLst>
                                      </p:cBhvr>
                                      <p:tavLst>
                                        <p:tav tm="0">
                                          <p:val>
                                            <p:strVal val="ppt_y"/>
                                          </p:val>
                                        </p:tav>
                                        <p:tav tm="100000">
                                          <p:val>
                                            <p:strVal val="0-ppt_h/2"/>
                                          </p:val>
                                        </p:tav>
                                      </p:tavLst>
                                    </p:anim>
                                    <p:set>
                                      <p:cBhvr>
                                        <p:cTn id="40" dur="1" fill="hold">
                                          <p:stCondLst>
                                            <p:cond delay="499"/>
                                          </p:stCondLst>
                                        </p:cTn>
                                        <p:tgtEl>
                                          <p:spTgt spid="9"/>
                                        </p:tgtEl>
                                        <p:attrNameLst>
                                          <p:attrName>style.visibility</p:attrName>
                                        </p:attrNameLst>
                                      </p:cBhvr>
                                      <p:to>
                                        <p:strVal val="hidden"/>
                                      </p:to>
                                    </p:set>
                                  </p:childTnLst>
                                </p:cTn>
                              </p:par>
                              <p:par>
                                <p:cTn id="41" presetID="2" presetClass="exit" presetSubtype="1" fill="hold" nodeType="withEffect">
                                  <p:stCondLst>
                                    <p:cond delay="0"/>
                                  </p:stCondLst>
                                  <p:childTnLst>
                                    <p:anim calcmode="lin" valueType="num">
                                      <p:cBhvr additive="base">
                                        <p:cTn id="42" dur="500"/>
                                        <p:tgtEl>
                                          <p:spTgt spid="15"/>
                                        </p:tgtEl>
                                        <p:attrNameLst>
                                          <p:attrName>ppt_x</p:attrName>
                                        </p:attrNameLst>
                                      </p:cBhvr>
                                      <p:tavLst>
                                        <p:tav tm="0">
                                          <p:val>
                                            <p:strVal val="ppt_x"/>
                                          </p:val>
                                        </p:tav>
                                        <p:tav tm="100000">
                                          <p:val>
                                            <p:strVal val="ppt_x"/>
                                          </p:val>
                                        </p:tav>
                                      </p:tavLst>
                                    </p:anim>
                                    <p:anim calcmode="lin" valueType="num">
                                      <p:cBhvr additive="base">
                                        <p:cTn id="43" dur="500"/>
                                        <p:tgtEl>
                                          <p:spTgt spid="15"/>
                                        </p:tgtEl>
                                        <p:attrNameLst>
                                          <p:attrName>ppt_y</p:attrName>
                                        </p:attrNameLst>
                                      </p:cBhvr>
                                      <p:tavLst>
                                        <p:tav tm="0">
                                          <p:val>
                                            <p:strVal val="ppt_y"/>
                                          </p:val>
                                        </p:tav>
                                        <p:tav tm="100000">
                                          <p:val>
                                            <p:strVal val="0-ppt_h/2"/>
                                          </p:val>
                                        </p:tav>
                                      </p:tavLst>
                                    </p:anim>
                                    <p:set>
                                      <p:cBhvr>
                                        <p:cTn id="44" dur="1" fill="hold">
                                          <p:stCondLst>
                                            <p:cond delay="499"/>
                                          </p:stCondLst>
                                        </p:cTn>
                                        <p:tgtEl>
                                          <p:spTgt spid="15"/>
                                        </p:tgtEl>
                                        <p:attrNameLst>
                                          <p:attrName>style.visibility</p:attrName>
                                        </p:attrNameLst>
                                      </p:cBhvr>
                                      <p:to>
                                        <p:strVal val="hidden"/>
                                      </p:to>
                                    </p:set>
                                  </p:childTnLst>
                                </p:cTn>
                              </p:par>
                              <p:par>
                                <p:cTn id="45" presetID="2" presetClass="exit" presetSubtype="1" fill="hold" nodeType="withEffect">
                                  <p:stCondLst>
                                    <p:cond delay="0"/>
                                  </p:stCondLst>
                                  <p:childTnLst>
                                    <p:anim calcmode="lin" valueType="num">
                                      <p:cBhvr additive="base">
                                        <p:cTn id="46" dur="500"/>
                                        <p:tgtEl>
                                          <p:spTgt spid="20"/>
                                        </p:tgtEl>
                                        <p:attrNameLst>
                                          <p:attrName>ppt_x</p:attrName>
                                        </p:attrNameLst>
                                      </p:cBhvr>
                                      <p:tavLst>
                                        <p:tav tm="0">
                                          <p:val>
                                            <p:strVal val="ppt_x"/>
                                          </p:val>
                                        </p:tav>
                                        <p:tav tm="100000">
                                          <p:val>
                                            <p:strVal val="ppt_x"/>
                                          </p:val>
                                        </p:tav>
                                      </p:tavLst>
                                    </p:anim>
                                    <p:anim calcmode="lin" valueType="num">
                                      <p:cBhvr additive="base">
                                        <p:cTn id="47" dur="500"/>
                                        <p:tgtEl>
                                          <p:spTgt spid="20"/>
                                        </p:tgtEl>
                                        <p:attrNameLst>
                                          <p:attrName>ppt_y</p:attrName>
                                        </p:attrNameLst>
                                      </p:cBhvr>
                                      <p:tavLst>
                                        <p:tav tm="0">
                                          <p:val>
                                            <p:strVal val="ppt_y"/>
                                          </p:val>
                                        </p:tav>
                                        <p:tav tm="100000">
                                          <p:val>
                                            <p:strVal val="0-ppt_h/2"/>
                                          </p:val>
                                        </p:tav>
                                      </p:tavLst>
                                    </p:anim>
                                    <p:set>
                                      <p:cBhvr>
                                        <p:cTn id="48" dur="1" fill="hold">
                                          <p:stCondLst>
                                            <p:cond delay="499"/>
                                          </p:stCondLst>
                                        </p:cTn>
                                        <p:tgtEl>
                                          <p:spTgt spid="2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1613"/>
            <a:ext cx="8229601" cy="830997"/>
          </a:xfrm>
        </p:spPr>
        <p:txBody>
          <a:bodyPr/>
          <a:lstStyle/>
          <a:p>
            <a:r>
              <a:rPr lang="en-US" b="1" dirty="0" smtClean="0">
                <a:solidFill>
                  <a:schemeClr val="accent5">
                    <a:lumMod val="50000"/>
                  </a:schemeClr>
                </a:solidFill>
              </a:rPr>
              <a:t>ZTP – Premise </a:t>
            </a:r>
            <a:br>
              <a:rPr lang="en-US" b="1" dirty="0" smtClean="0">
                <a:solidFill>
                  <a:schemeClr val="accent5">
                    <a:lumMod val="50000"/>
                  </a:schemeClr>
                </a:solidFill>
              </a:rPr>
            </a:br>
            <a:endParaRPr lang="en-US" b="1" dirty="0">
              <a:solidFill>
                <a:schemeClr val="accent5">
                  <a:lumMod val="50000"/>
                </a:schemeClr>
              </a:solidFill>
            </a:endParaRPr>
          </a:p>
        </p:txBody>
      </p:sp>
      <p:pic>
        <p:nvPicPr>
          <p:cNvPr id="4" name="Picture 4"/>
          <p:cNvPicPr>
            <a:picLocks noChangeAspect="1" noChangeArrowheads="1"/>
          </p:cNvPicPr>
          <p:nvPr/>
        </p:nvPicPr>
        <p:blipFill>
          <a:blip r:embed="rId3" cstate="print"/>
          <a:srcRect/>
          <a:stretch>
            <a:fillRect/>
          </a:stretch>
        </p:blipFill>
        <p:spPr bwMode="auto">
          <a:xfrm>
            <a:off x="613852" y="1872329"/>
            <a:ext cx="3582393" cy="1485900"/>
          </a:xfrm>
          <a:prstGeom prst="rect">
            <a:avLst/>
          </a:prstGeom>
          <a:noFill/>
          <a:ln w="9525">
            <a:noFill/>
            <a:miter lim="800000"/>
            <a:headEnd/>
            <a:tailEnd/>
          </a:ln>
        </p:spPr>
      </p:pic>
      <p:sp>
        <p:nvSpPr>
          <p:cNvPr id="5" name="Title 5"/>
          <p:cNvSpPr txBox="1">
            <a:spLocks/>
          </p:cNvSpPr>
          <p:nvPr/>
        </p:nvSpPr>
        <p:spPr>
          <a:xfrm>
            <a:off x="613852" y="3498246"/>
            <a:ext cx="6165056" cy="276999"/>
          </a:xfrm>
          <a:prstGeom prst="rect">
            <a:avLst/>
          </a:prstGeom>
        </p:spPr>
        <p:txBody>
          <a:bodyPr lIns="0" tIns="0" rIns="0" bIns="0" anchor="b" anchorCtr="0">
            <a:spAutoFit/>
          </a:bodyPr>
          <a:lstStyle>
            <a:lvl1pPr algn="l" defTabSz="548606" rtl="0" eaLnBrk="1" latinLnBrk="0" hangingPunct="1">
              <a:lnSpc>
                <a:spcPct val="90000"/>
              </a:lnSpc>
              <a:spcBef>
                <a:spcPts val="400"/>
              </a:spcBef>
              <a:buNone/>
              <a:defRPr lang="en-US" sz="4800" b="0" i="0" kern="1200" spc="-61" baseline="0">
                <a:solidFill>
                  <a:schemeClr val="tx1"/>
                </a:solidFill>
                <a:latin typeface="Arial"/>
                <a:ea typeface="+mn-ea"/>
                <a:cs typeface="Arial"/>
              </a:defRPr>
            </a:lvl1pPr>
          </a:lstStyle>
          <a:p>
            <a:r>
              <a:rPr lang="en-US" sz="2000" dirty="0">
                <a:latin typeface="+mn-lt"/>
                <a:cs typeface="+mn-cs"/>
              </a:rPr>
              <a:t>you have a few of these ....</a:t>
            </a:r>
          </a:p>
        </p:txBody>
      </p:sp>
      <p:pic>
        <p:nvPicPr>
          <p:cNvPr id="6" name="Picture 5" descr="UPS-driver.jpg"/>
          <p:cNvPicPr>
            <a:picLocks noChangeAspect="1"/>
          </p:cNvPicPr>
          <p:nvPr/>
        </p:nvPicPr>
        <p:blipFill>
          <a:blip r:embed="rId4" cstate="print"/>
          <a:stretch>
            <a:fillRect/>
          </a:stretch>
        </p:blipFill>
        <p:spPr>
          <a:xfrm>
            <a:off x="5045485" y="3214688"/>
            <a:ext cx="2825453" cy="1300276"/>
          </a:xfrm>
          <a:prstGeom prst="rect">
            <a:avLst/>
          </a:prstGeom>
        </p:spPr>
      </p:pic>
      <p:sp>
        <p:nvSpPr>
          <p:cNvPr id="7" name="Title 5"/>
          <p:cNvSpPr txBox="1">
            <a:spLocks/>
          </p:cNvSpPr>
          <p:nvPr/>
        </p:nvSpPr>
        <p:spPr>
          <a:xfrm>
            <a:off x="5045485" y="4662490"/>
            <a:ext cx="2825453" cy="276999"/>
          </a:xfrm>
          <a:prstGeom prst="rect">
            <a:avLst/>
          </a:prstGeom>
        </p:spPr>
        <p:txBody>
          <a:bodyPr wrap="square" lIns="0" tIns="0" rIns="0" bIns="0" anchor="b" anchorCtr="0">
            <a:spAutoFit/>
          </a:bodyPr>
          <a:lstStyle>
            <a:lvl1pPr algn="l" defTabSz="548606" rtl="0" eaLnBrk="1" latinLnBrk="0" hangingPunct="1">
              <a:lnSpc>
                <a:spcPct val="90000"/>
              </a:lnSpc>
              <a:spcBef>
                <a:spcPts val="400"/>
              </a:spcBef>
              <a:buNone/>
              <a:defRPr lang="en-US" sz="4800" b="0" i="0" kern="1200" spc="-61" baseline="0">
                <a:solidFill>
                  <a:schemeClr val="tx1"/>
                </a:solidFill>
                <a:latin typeface="Arial"/>
                <a:ea typeface="+mn-ea"/>
                <a:cs typeface="Arial"/>
              </a:defRPr>
            </a:lvl1pPr>
          </a:lstStyle>
          <a:p>
            <a:r>
              <a:rPr lang="en-US" sz="2000" dirty="0">
                <a:latin typeface="+mn-lt"/>
                <a:cs typeface="+mn-cs"/>
              </a:rPr>
              <a:t>…and a lot of these</a:t>
            </a:r>
          </a:p>
        </p:txBody>
      </p:sp>
    </p:spTree>
    <p:extLst>
      <p:ext uri="{BB962C8B-B14F-4D97-AF65-F5344CB8AC3E}">
        <p14:creationId xmlns:p14="http://schemas.microsoft.com/office/powerpoint/2010/main" val="2443754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txBox="1">
            <a:spLocks/>
          </p:cNvSpPr>
          <p:nvPr/>
        </p:nvSpPr>
        <p:spPr bwMode="auto">
          <a:xfrm>
            <a:off x="359213" y="270031"/>
            <a:ext cx="6688931" cy="556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eaLnBrk="0" hangingPunct="0">
              <a:spcBef>
                <a:spcPts val="300"/>
              </a:spcBef>
              <a:spcAft>
                <a:spcPts val="300"/>
              </a:spcAft>
              <a:buClr>
                <a:schemeClr val="tx1"/>
              </a:buClr>
              <a:buFont typeface="Wingdings" pitchFamily="2" charset="2"/>
              <a:buChar char="§"/>
              <a:defRPr sz="2800">
                <a:solidFill>
                  <a:schemeClr val="tx1"/>
                </a:solidFill>
                <a:latin typeface="Franklin Gothic Book" pitchFamily="34" charset="0"/>
                <a:ea typeface="MS PGothic" pitchFamily="34" charset="-128"/>
                <a:cs typeface="Arial" charset="0"/>
              </a:defRPr>
            </a:lvl1pPr>
            <a:lvl2pPr marL="742950" indent="-285750" defTabSz="457200" eaLnBrk="0" hangingPunct="0">
              <a:spcBef>
                <a:spcPts val="300"/>
              </a:spcBef>
              <a:spcAft>
                <a:spcPts val="300"/>
              </a:spcAft>
              <a:buClr>
                <a:schemeClr val="tx1"/>
              </a:buClr>
              <a:buChar char="•"/>
              <a:defRPr sz="2400">
                <a:solidFill>
                  <a:schemeClr val="tx1"/>
                </a:solidFill>
                <a:latin typeface="Franklin Gothic Book" pitchFamily="34" charset="0"/>
                <a:ea typeface="Arial" charset="0"/>
                <a:cs typeface="Arial" charset="0"/>
              </a:defRPr>
            </a:lvl2pPr>
            <a:lvl3pPr marL="1143000" indent="-228600" defTabSz="457200" eaLnBrk="0" hangingPunct="0">
              <a:spcBef>
                <a:spcPts val="300"/>
              </a:spcBef>
              <a:spcAft>
                <a:spcPts val="300"/>
              </a:spcAft>
              <a:buChar char="•"/>
              <a:defRPr sz="2000">
                <a:solidFill>
                  <a:schemeClr val="tx1"/>
                </a:solidFill>
                <a:latin typeface="Franklin Gothic Book" pitchFamily="34" charset="0"/>
                <a:ea typeface="Arial" charset="0"/>
                <a:cs typeface="Arial" charset="0"/>
              </a:defRPr>
            </a:lvl3pPr>
            <a:lvl4pPr marL="1600200" indent="-228600" defTabSz="457200" eaLnBrk="0" hangingPunct="0">
              <a:spcBef>
                <a:spcPts val="175"/>
              </a:spcBef>
              <a:buChar char="–"/>
              <a:defRPr sz="2000">
                <a:solidFill>
                  <a:schemeClr val="tx1"/>
                </a:solidFill>
                <a:latin typeface="Franklin Gothic Book" pitchFamily="34" charset="0"/>
                <a:ea typeface="Arial" charset="0"/>
                <a:cs typeface="Arial" charset="0"/>
              </a:defRPr>
            </a:lvl4pPr>
            <a:lvl5pPr marL="2057400" indent="-228600" defTabSz="457200" eaLnBrk="0" hangingPunct="0">
              <a:spcBef>
                <a:spcPts val="175"/>
              </a:spcBef>
              <a:buChar char="»"/>
              <a:defRPr sz="2000">
                <a:solidFill>
                  <a:schemeClr val="tx1"/>
                </a:solidFill>
                <a:latin typeface="Franklin Gothic Book" pitchFamily="34" charset="0"/>
                <a:ea typeface="Arial" charset="0"/>
                <a:cs typeface="Arial" charset="0"/>
              </a:defRPr>
            </a:lvl5pPr>
            <a:lvl6pPr marL="2514600" indent="-228600" defTabSz="4572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6pPr>
            <a:lvl7pPr marL="2971800" indent="-228600" defTabSz="4572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7pPr>
            <a:lvl8pPr marL="3429000" indent="-228600" defTabSz="4572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8pPr>
            <a:lvl9pPr marL="3886200" indent="-228600" defTabSz="4572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9pPr>
          </a:lstStyle>
          <a:p>
            <a:pPr eaLnBrk="1" hangingPunct="1">
              <a:lnSpc>
                <a:spcPct val="90000"/>
              </a:lnSpc>
              <a:spcBef>
                <a:spcPct val="0"/>
              </a:spcBef>
              <a:spcAft>
                <a:spcPct val="20000"/>
              </a:spcAft>
              <a:buClrTx/>
              <a:buFontTx/>
              <a:buNone/>
            </a:pPr>
            <a:r>
              <a:rPr lang="en-US" altLang="en-US" sz="3600" b="1" dirty="0">
                <a:solidFill>
                  <a:schemeClr val="accent1">
                    <a:lumMod val="75000"/>
                  </a:schemeClr>
                </a:solidFill>
                <a:latin typeface="Arial" charset="0"/>
              </a:rPr>
              <a:t>ZTP – How to Automate</a:t>
            </a:r>
          </a:p>
        </p:txBody>
      </p:sp>
      <p:sp>
        <p:nvSpPr>
          <p:cNvPr id="86" name="Rectangle 85"/>
          <p:cNvSpPr/>
          <p:nvPr/>
        </p:nvSpPr>
        <p:spPr>
          <a:xfrm>
            <a:off x="2886789" y="4009118"/>
            <a:ext cx="2655854" cy="1754906"/>
          </a:xfrm>
          <a:prstGeom prst="rect">
            <a:avLst/>
          </a:prstGeom>
          <a:solidFill>
            <a:srgbClr val="A0B9C8">
              <a:lumMod val="75000"/>
              <a:alpha val="24000"/>
            </a:srgbClr>
          </a:solidFill>
          <a:ln w="25400" cap="flat" cmpd="sng" algn="ctr">
            <a:noFill/>
            <a:prstDash val="solid"/>
          </a:ln>
          <a:effectLst>
            <a:softEdge rad="127000"/>
          </a:effectLst>
        </p:spPr>
        <p:txBody>
          <a:bodyPr lIns="61236" tIns="30618" rIns="61236" bIns="30618" anchor="ctr"/>
          <a:lstStyle/>
          <a:p>
            <a:pPr algn="ctr">
              <a:buClr>
                <a:srgbClr val="F8B952"/>
              </a:buClr>
              <a:buSzPct val="250000"/>
              <a:defRPr/>
            </a:pPr>
            <a:endParaRPr lang="en-US" sz="1350" kern="0" dirty="0">
              <a:solidFill>
                <a:srgbClr val="292929"/>
              </a:solidFill>
              <a:latin typeface="Arial"/>
              <a:ea typeface="ＭＳ Ｐゴシック" charset="0"/>
              <a:cs typeface="ＭＳ Ｐゴシック" charset="0"/>
            </a:endParaRPr>
          </a:p>
        </p:txBody>
      </p:sp>
      <p:pic>
        <p:nvPicPr>
          <p:cNvPr id="17414" name="Picture 26" descr="Database Server.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8752" y="4160045"/>
            <a:ext cx="432198" cy="32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Rectangle 87"/>
          <p:cNvSpPr>
            <a:spLocks noChangeArrowheads="1"/>
          </p:cNvSpPr>
          <p:nvPr/>
        </p:nvSpPr>
        <p:spPr bwMode="auto">
          <a:xfrm>
            <a:off x="3368519" y="4542235"/>
            <a:ext cx="479821" cy="117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ts val="300"/>
              </a:spcBef>
              <a:spcAft>
                <a:spcPts val="300"/>
              </a:spcAft>
              <a:buClr>
                <a:schemeClr val="tx1"/>
              </a:buClr>
              <a:buFont typeface="Wingdings" pitchFamily="2" charset="2"/>
              <a:buChar char="§"/>
              <a:defRPr sz="2800">
                <a:solidFill>
                  <a:schemeClr val="tx1"/>
                </a:solidFill>
                <a:latin typeface="Franklin Gothic Book" pitchFamily="34" charset="0"/>
                <a:ea typeface="MS PGothic" pitchFamily="34" charset="-128"/>
                <a:cs typeface="Arial" charset="0"/>
              </a:defRPr>
            </a:lvl1pPr>
            <a:lvl2pPr marL="742950" indent="-285750" eaLnBrk="0" hangingPunct="0">
              <a:spcBef>
                <a:spcPts val="300"/>
              </a:spcBef>
              <a:spcAft>
                <a:spcPts val="300"/>
              </a:spcAft>
              <a:buClr>
                <a:schemeClr val="tx1"/>
              </a:buClr>
              <a:buChar char="•"/>
              <a:defRPr sz="2400">
                <a:solidFill>
                  <a:schemeClr val="tx1"/>
                </a:solidFill>
                <a:latin typeface="Franklin Gothic Book" pitchFamily="34" charset="0"/>
                <a:ea typeface="Arial" charset="0"/>
                <a:cs typeface="Arial" charset="0"/>
              </a:defRPr>
            </a:lvl2pPr>
            <a:lvl3pPr marL="1143000" indent="-228600" eaLnBrk="0" hangingPunct="0">
              <a:spcBef>
                <a:spcPts val="300"/>
              </a:spcBef>
              <a:spcAft>
                <a:spcPts val="300"/>
              </a:spcAft>
              <a:buChar char="•"/>
              <a:defRPr sz="2000">
                <a:solidFill>
                  <a:schemeClr val="tx1"/>
                </a:solidFill>
                <a:latin typeface="Franklin Gothic Book" pitchFamily="34" charset="0"/>
                <a:ea typeface="Arial" charset="0"/>
                <a:cs typeface="Arial" charset="0"/>
              </a:defRPr>
            </a:lvl3pPr>
            <a:lvl4pPr marL="1600200" indent="-228600" eaLnBrk="0" hangingPunct="0">
              <a:spcBef>
                <a:spcPts val="175"/>
              </a:spcBef>
              <a:buChar char="–"/>
              <a:defRPr sz="2000">
                <a:solidFill>
                  <a:schemeClr val="tx1"/>
                </a:solidFill>
                <a:latin typeface="Franklin Gothic Book" pitchFamily="34" charset="0"/>
                <a:ea typeface="Arial" charset="0"/>
                <a:cs typeface="Arial" charset="0"/>
              </a:defRPr>
            </a:lvl4pPr>
            <a:lvl5pPr marL="2057400" indent="-228600" eaLnBrk="0" hangingPunct="0">
              <a:spcBef>
                <a:spcPts val="175"/>
              </a:spcBef>
              <a:buChar char="»"/>
              <a:defRPr sz="2000">
                <a:solidFill>
                  <a:schemeClr val="tx1"/>
                </a:solidFill>
                <a:latin typeface="Franklin Gothic Book" pitchFamily="34" charset="0"/>
                <a:ea typeface="Arial" charset="0"/>
                <a:cs typeface="Arial" charset="0"/>
              </a:defRPr>
            </a:lvl5pPr>
            <a:lvl6pPr marL="2514600" indent="-2286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6pPr>
            <a:lvl7pPr marL="2971800" indent="-2286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7pPr>
            <a:lvl8pPr marL="3429000" indent="-2286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8pPr>
            <a:lvl9pPr marL="3886200" indent="-2286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9pPr>
          </a:lstStyle>
          <a:p>
            <a:pPr algn="ctr" eaLnBrk="1" hangingPunct="1">
              <a:spcBef>
                <a:spcPct val="0"/>
              </a:spcBef>
              <a:spcAft>
                <a:spcPct val="0"/>
              </a:spcAft>
              <a:buClrTx/>
              <a:buFontTx/>
              <a:buNone/>
            </a:pPr>
            <a:r>
              <a:rPr lang="en-US" altLang="en-US" sz="525" b="1">
                <a:latin typeface="Arial" charset="0"/>
              </a:rPr>
              <a:t>DHCP/TFTP</a:t>
            </a:r>
          </a:p>
        </p:txBody>
      </p:sp>
      <p:grpSp>
        <p:nvGrpSpPr>
          <p:cNvPr id="89" name="Group 88"/>
          <p:cNvGrpSpPr/>
          <p:nvPr/>
        </p:nvGrpSpPr>
        <p:grpSpPr>
          <a:xfrm>
            <a:off x="1312069" y="1742096"/>
            <a:ext cx="2994529" cy="1696510"/>
            <a:chOff x="4507295" y="909163"/>
            <a:chExt cx="3992705" cy="2262013"/>
          </a:xfrm>
          <a:solidFill>
            <a:srgbClr val="789BAF">
              <a:lumMod val="60000"/>
              <a:lumOff val="40000"/>
              <a:alpha val="71000"/>
            </a:srgbClr>
          </a:solidFill>
          <a:effectLst>
            <a:glow rad="88900">
              <a:srgbClr val="A0B9C8">
                <a:satMod val="175000"/>
                <a:alpha val="40000"/>
              </a:srgbClr>
            </a:glow>
          </a:effectLst>
        </p:grpSpPr>
        <p:grpSp>
          <p:nvGrpSpPr>
            <p:cNvPr id="90" name="Group 89"/>
            <p:cNvGrpSpPr/>
            <p:nvPr/>
          </p:nvGrpSpPr>
          <p:grpSpPr>
            <a:xfrm>
              <a:off x="4625833" y="1372198"/>
              <a:ext cx="3771407" cy="1798978"/>
              <a:chOff x="4625833" y="1372198"/>
              <a:chExt cx="3771407" cy="1798978"/>
            </a:xfrm>
            <a:grpFill/>
          </p:grpSpPr>
          <p:sp>
            <p:nvSpPr>
              <p:cNvPr id="92" name="Rectangle 91"/>
              <p:cNvSpPr/>
              <p:nvPr/>
            </p:nvSpPr>
            <p:spPr>
              <a:xfrm>
                <a:off x="4625833" y="1372198"/>
                <a:ext cx="3771407" cy="1798978"/>
              </a:xfrm>
              <a:prstGeom prst="rect">
                <a:avLst/>
              </a:prstGeom>
              <a:grpFill/>
              <a:ln w="25400" cap="flat" cmpd="sng" algn="ctr">
                <a:noFill/>
                <a:prstDash val="solid"/>
              </a:ln>
              <a:effectLst/>
            </p:spPr>
            <p:txBody>
              <a:bodyPr lIns="91854" tIns="61230" rIns="61230" bIns="61230"/>
              <a:lstStyle/>
              <a:p>
                <a:pPr>
                  <a:lnSpc>
                    <a:spcPct val="110000"/>
                  </a:lnSpc>
                  <a:defRPr/>
                </a:pPr>
                <a:endParaRPr lang="en-US" sz="1350" kern="0" dirty="0">
                  <a:solidFill>
                    <a:srgbClr val="292929"/>
                  </a:solidFill>
                  <a:latin typeface="Arial" charset="0"/>
                  <a:ea typeface="ＭＳ Ｐゴシック" charset="0"/>
                  <a:cs typeface="Arial" charset="0"/>
                </a:endParaRPr>
              </a:p>
            </p:txBody>
          </p:sp>
          <p:sp>
            <p:nvSpPr>
              <p:cNvPr id="93" name="Rectangle 92"/>
              <p:cNvSpPr/>
              <p:nvPr/>
            </p:nvSpPr>
            <p:spPr>
              <a:xfrm>
                <a:off x="5783225" y="1431571"/>
                <a:ext cx="375958" cy="430973"/>
              </a:xfrm>
              <a:prstGeom prst="rect">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sp>
            <p:nvSpPr>
              <p:cNvPr id="94" name="Rectangle 93"/>
              <p:cNvSpPr/>
              <p:nvPr/>
            </p:nvSpPr>
            <p:spPr>
              <a:xfrm>
                <a:off x="6312882" y="1432231"/>
                <a:ext cx="375958" cy="430973"/>
              </a:xfrm>
              <a:prstGeom prst="rect">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sp>
            <p:nvSpPr>
              <p:cNvPr id="95" name="Rectangle 94"/>
              <p:cNvSpPr/>
              <p:nvPr/>
            </p:nvSpPr>
            <p:spPr>
              <a:xfrm>
                <a:off x="6847232" y="1432231"/>
                <a:ext cx="375958" cy="430973"/>
              </a:xfrm>
              <a:prstGeom prst="rect">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sp>
            <p:nvSpPr>
              <p:cNvPr id="96" name="Rectangle 95"/>
              <p:cNvSpPr/>
              <p:nvPr/>
            </p:nvSpPr>
            <p:spPr>
              <a:xfrm>
                <a:off x="7383798" y="1435805"/>
                <a:ext cx="375958" cy="430973"/>
              </a:xfrm>
              <a:prstGeom prst="rect">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sp>
            <p:nvSpPr>
              <p:cNvPr id="97" name="Rectangle 96"/>
              <p:cNvSpPr/>
              <p:nvPr/>
            </p:nvSpPr>
            <p:spPr>
              <a:xfrm>
                <a:off x="7927016" y="1434454"/>
                <a:ext cx="375958" cy="430973"/>
              </a:xfrm>
              <a:prstGeom prst="rect">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sp>
            <p:nvSpPr>
              <p:cNvPr id="98" name="Rectangle 97"/>
              <p:cNvSpPr/>
              <p:nvPr/>
            </p:nvSpPr>
            <p:spPr>
              <a:xfrm>
                <a:off x="5259350" y="1431571"/>
                <a:ext cx="375958" cy="430973"/>
              </a:xfrm>
              <a:prstGeom prst="rect">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sp>
            <p:nvSpPr>
              <p:cNvPr id="99" name="Rectangle 98"/>
              <p:cNvSpPr/>
              <p:nvPr/>
            </p:nvSpPr>
            <p:spPr>
              <a:xfrm>
                <a:off x="4725821" y="1429230"/>
                <a:ext cx="375958" cy="430973"/>
              </a:xfrm>
              <a:prstGeom prst="rect">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sp>
            <p:nvSpPr>
              <p:cNvPr id="100" name="Rectangle 99"/>
              <p:cNvSpPr/>
              <p:nvPr/>
            </p:nvSpPr>
            <p:spPr>
              <a:xfrm>
                <a:off x="5798465" y="1995451"/>
                <a:ext cx="375958" cy="430973"/>
              </a:xfrm>
              <a:prstGeom prst="rect">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sp>
            <p:nvSpPr>
              <p:cNvPr id="101" name="Rectangle 100"/>
              <p:cNvSpPr/>
              <p:nvPr/>
            </p:nvSpPr>
            <p:spPr>
              <a:xfrm>
                <a:off x="6328122" y="1996111"/>
                <a:ext cx="375958" cy="430973"/>
              </a:xfrm>
              <a:prstGeom prst="rect">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sp>
            <p:nvSpPr>
              <p:cNvPr id="102" name="Rectangle 101"/>
              <p:cNvSpPr/>
              <p:nvPr/>
            </p:nvSpPr>
            <p:spPr>
              <a:xfrm>
                <a:off x="6862472" y="1996111"/>
                <a:ext cx="375958" cy="430973"/>
              </a:xfrm>
              <a:prstGeom prst="rect">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sp>
            <p:nvSpPr>
              <p:cNvPr id="103" name="Rectangle 102"/>
              <p:cNvSpPr/>
              <p:nvPr/>
            </p:nvSpPr>
            <p:spPr>
              <a:xfrm>
                <a:off x="7399038" y="1999685"/>
                <a:ext cx="375958" cy="430973"/>
              </a:xfrm>
              <a:prstGeom prst="rect">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sp>
            <p:nvSpPr>
              <p:cNvPr id="104" name="Rectangle 103"/>
              <p:cNvSpPr/>
              <p:nvPr/>
            </p:nvSpPr>
            <p:spPr>
              <a:xfrm>
                <a:off x="7942256" y="1998334"/>
                <a:ext cx="375958" cy="430973"/>
              </a:xfrm>
              <a:prstGeom prst="rect">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sp>
            <p:nvSpPr>
              <p:cNvPr id="105" name="Rectangle 104"/>
              <p:cNvSpPr/>
              <p:nvPr/>
            </p:nvSpPr>
            <p:spPr>
              <a:xfrm>
                <a:off x="5274590" y="1995451"/>
                <a:ext cx="375958" cy="430973"/>
              </a:xfrm>
              <a:prstGeom prst="rect">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sp>
            <p:nvSpPr>
              <p:cNvPr id="106" name="Rectangle 105"/>
              <p:cNvSpPr/>
              <p:nvPr/>
            </p:nvSpPr>
            <p:spPr>
              <a:xfrm>
                <a:off x="4741061" y="1993110"/>
                <a:ext cx="375958" cy="430973"/>
              </a:xfrm>
              <a:prstGeom prst="rect">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sp>
            <p:nvSpPr>
              <p:cNvPr id="107" name="Rectangle 106"/>
              <p:cNvSpPr/>
              <p:nvPr/>
            </p:nvSpPr>
            <p:spPr>
              <a:xfrm>
                <a:off x="5813705" y="2574571"/>
                <a:ext cx="375958" cy="430973"/>
              </a:xfrm>
              <a:prstGeom prst="rect">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sp>
            <p:nvSpPr>
              <p:cNvPr id="108" name="Rectangle 107"/>
              <p:cNvSpPr/>
              <p:nvPr/>
            </p:nvSpPr>
            <p:spPr>
              <a:xfrm>
                <a:off x="6343362" y="2537127"/>
                <a:ext cx="375958" cy="522908"/>
              </a:xfrm>
              <a:prstGeom prst="rect">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sp>
            <p:nvSpPr>
              <p:cNvPr id="109" name="Rectangle 108"/>
              <p:cNvSpPr/>
              <p:nvPr/>
            </p:nvSpPr>
            <p:spPr>
              <a:xfrm>
                <a:off x="6877712" y="2575231"/>
                <a:ext cx="375958" cy="430973"/>
              </a:xfrm>
              <a:prstGeom prst="rect">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sp>
            <p:nvSpPr>
              <p:cNvPr id="110" name="Rectangle 109"/>
              <p:cNvSpPr/>
              <p:nvPr/>
            </p:nvSpPr>
            <p:spPr>
              <a:xfrm>
                <a:off x="7414278" y="2578805"/>
                <a:ext cx="375958" cy="430973"/>
              </a:xfrm>
              <a:prstGeom prst="rect">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sp>
            <p:nvSpPr>
              <p:cNvPr id="111" name="Rectangle 110"/>
              <p:cNvSpPr/>
              <p:nvPr/>
            </p:nvSpPr>
            <p:spPr>
              <a:xfrm>
                <a:off x="7957496" y="2577454"/>
                <a:ext cx="375958" cy="430973"/>
              </a:xfrm>
              <a:prstGeom prst="rect">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sp>
            <p:nvSpPr>
              <p:cNvPr id="112" name="Rectangle 111"/>
              <p:cNvSpPr/>
              <p:nvPr/>
            </p:nvSpPr>
            <p:spPr>
              <a:xfrm>
                <a:off x="5289830" y="2574571"/>
                <a:ext cx="375958" cy="430973"/>
              </a:xfrm>
              <a:prstGeom prst="rect">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sp>
            <p:nvSpPr>
              <p:cNvPr id="113" name="Rectangle 112"/>
              <p:cNvSpPr/>
              <p:nvPr/>
            </p:nvSpPr>
            <p:spPr>
              <a:xfrm>
                <a:off x="4756301" y="2572230"/>
                <a:ext cx="375958" cy="430973"/>
              </a:xfrm>
              <a:prstGeom prst="rect">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sp>
            <p:nvSpPr>
              <p:cNvPr id="114" name="Flowchart: Connector 113"/>
              <p:cNvSpPr/>
              <p:nvPr/>
            </p:nvSpPr>
            <p:spPr>
              <a:xfrm>
                <a:off x="6639939" y="2769400"/>
                <a:ext cx="45719" cy="59421"/>
              </a:xfrm>
              <a:prstGeom prst="flowChartConnector">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grpSp>
        <p:sp>
          <p:nvSpPr>
            <p:cNvPr id="91" name="Isosceles Triangle 90"/>
            <p:cNvSpPr/>
            <p:nvPr/>
          </p:nvSpPr>
          <p:spPr>
            <a:xfrm>
              <a:off x="4507295" y="909163"/>
              <a:ext cx="3992705" cy="437042"/>
            </a:xfrm>
            <a:prstGeom prst="triangle">
              <a:avLst/>
            </a:prstGeom>
            <a:grpFill/>
            <a:ln w="25400" cap="flat" cmpd="sng" algn="ctr">
              <a:noFill/>
              <a:prstDash val="solid"/>
            </a:ln>
            <a:effectLst/>
          </p:spPr>
          <p:txBody>
            <a:bodyPr anchor="ctr"/>
            <a:lstStyle/>
            <a:p>
              <a:pPr algn="ctr">
                <a:defRPr/>
              </a:pPr>
              <a:endParaRPr lang="en-US" sz="1350" kern="0" dirty="0">
                <a:solidFill>
                  <a:srgbClr val="FFFFFF"/>
                </a:solidFill>
                <a:latin typeface="Arial"/>
                <a:ea typeface="ＭＳ Ｐゴシック" charset="0"/>
                <a:cs typeface="ＭＳ Ｐゴシック" charset="0"/>
              </a:endParaRPr>
            </a:p>
          </p:txBody>
        </p:sp>
      </p:grpSp>
      <p:pic>
        <p:nvPicPr>
          <p:cNvPr id="17417" name="Picture 18" descr="Junos_space.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3431" y="5225654"/>
            <a:ext cx="569119" cy="18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Rectangle 115"/>
          <p:cNvSpPr>
            <a:spLocks noChangeArrowheads="1"/>
          </p:cNvSpPr>
          <p:nvPr/>
        </p:nvSpPr>
        <p:spPr bwMode="auto">
          <a:xfrm>
            <a:off x="3374471" y="5488781"/>
            <a:ext cx="500063" cy="117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ts val="300"/>
              </a:spcBef>
              <a:spcAft>
                <a:spcPts val="300"/>
              </a:spcAft>
              <a:buClr>
                <a:schemeClr val="tx1"/>
              </a:buClr>
              <a:buFont typeface="Wingdings" pitchFamily="2" charset="2"/>
              <a:buChar char="§"/>
              <a:defRPr sz="2800">
                <a:solidFill>
                  <a:schemeClr val="tx1"/>
                </a:solidFill>
                <a:latin typeface="Franklin Gothic Book" pitchFamily="34" charset="0"/>
                <a:ea typeface="MS PGothic" pitchFamily="34" charset="-128"/>
                <a:cs typeface="Arial" charset="0"/>
              </a:defRPr>
            </a:lvl1pPr>
            <a:lvl2pPr marL="742950" indent="-285750" eaLnBrk="0" hangingPunct="0">
              <a:spcBef>
                <a:spcPts val="300"/>
              </a:spcBef>
              <a:spcAft>
                <a:spcPts val="300"/>
              </a:spcAft>
              <a:buClr>
                <a:schemeClr val="tx1"/>
              </a:buClr>
              <a:buChar char="•"/>
              <a:defRPr sz="2400">
                <a:solidFill>
                  <a:schemeClr val="tx1"/>
                </a:solidFill>
                <a:latin typeface="Franklin Gothic Book" pitchFamily="34" charset="0"/>
                <a:ea typeface="Arial" charset="0"/>
                <a:cs typeface="Arial" charset="0"/>
              </a:defRPr>
            </a:lvl2pPr>
            <a:lvl3pPr marL="1143000" indent="-228600" eaLnBrk="0" hangingPunct="0">
              <a:spcBef>
                <a:spcPts val="300"/>
              </a:spcBef>
              <a:spcAft>
                <a:spcPts val="300"/>
              </a:spcAft>
              <a:buChar char="•"/>
              <a:defRPr sz="2000">
                <a:solidFill>
                  <a:schemeClr val="tx1"/>
                </a:solidFill>
                <a:latin typeface="Franklin Gothic Book" pitchFamily="34" charset="0"/>
                <a:ea typeface="Arial" charset="0"/>
                <a:cs typeface="Arial" charset="0"/>
              </a:defRPr>
            </a:lvl3pPr>
            <a:lvl4pPr marL="1600200" indent="-228600" eaLnBrk="0" hangingPunct="0">
              <a:spcBef>
                <a:spcPts val="175"/>
              </a:spcBef>
              <a:buChar char="–"/>
              <a:defRPr sz="2000">
                <a:solidFill>
                  <a:schemeClr val="tx1"/>
                </a:solidFill>
                <a:latin typeface="Franklin Gothic Book" pitchFamily="34" charset="0"/>
                <a:ea typeface="Arial" charset="0"/>
                <a:cs typeface="Arial" charset="0"/>
              </a:defRPr>
            </a:lvl4pPr>
            <a:lvl5pPr marL="2057400" indent="-228600" eaLnBrk="0" hangingPunct="0">
              <a:spcBef>
                <a:spcPts val="175"/>
              </a:spcBef>
              <a:buChar char="»"/>
              <a:defRPr sz="2000">
                <a:solidFill>
                  <a:schemeClr val="tx1"/>
                </a:solidFill>
                <a:latin typeface="Franklin Gothic Book" pitchFamily="34" charset="0"/>
                <a:ea typeface="Arial" charset="0"/>
                <a:cs typeface="Arial" charset="0"/>
              </a:defRPr>
            </a:lvl5pPr>
            <a:lvl6pPr marL="2514600" indent="-2286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6pPr>
            <a:lvl7pPr marL="2971800" indent="-2286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7pPr>
            <a:lvl8pPr marL="3429000" indent="-2286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8pPr>
            <a:lvl9pPr marL="3886200" indent="-2286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9pPr>
          </a:lstStyle>
          <a:p>
            <a:pPr algn="ctr" eaLnBrk="1" hangingPunct="1">
              <a:spcBef>
                <a:spcPct val="0"/>
              </a:spcBef>
              <a:spcAft>
                <a:spcPct val="0"/>
              </a:spcAft>
              <a:buClrTx/>
              <a:buFontTx/>
              <a:buNone/>
            </a:pPr>
            <a:r>
              <a:rPr lang="en-US" altLang="en-US" sz="525" b="1">
                <a:latin typeface="Arial" charset="0"/>
              </a:rPr>
              <a:t>Switches</a:t>
            </a:r>
          </a:p>
        </p:txBody>
      </p:sp>
      <p:sp>
        <p:nvSpPr>
          <p:cNvPr id="17420" name="Rectangle 117"/>
          <p:cNvSpPr>
            <a:spLocks noChangeArrowheads="1"/>
          </p:cNvSpPr>
          <p:nvPr/>
        </p:nvSpPr>
        <p:spPr bwMode="auto">
          <a:xfrm>
            <a:off x="4009075" y="5518548"/>
            <a:ext cx="479821" cy="117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ts val="300"/>
              </a:spcBef>
              <a:spcAft>
                <a:spcPts val="300"/>
              </a:spcAft>
              <a:buClr>
                <a:schemeClr val="tx1"/>
              </a:buClr>
              <a:buFont typeface="Wingdings" pitchFamily="2" charset="2"/>
              <a:buChar char="§"/>
              <a:defRPr sz="2800">
                <a:solidFill>
                  <a:schemeClr val="tx1"/>
                </a:solidFill>
                <a:latin typeface="Franklin Gothic Book" pitchFamily="34" charset="0"/>
                <a:ea typeface="MS PGothic" pitchFamily="34" charset="-128"/>
                <a:cs typeface="Arial" charset="0"/>
              </a:defRPr>
            </a:lvl1pPr>
            <a:lvl2pPr marL="742950" indent="-285750" eaLnBrk="0" hangingPunct="0">
              <a:spcBef>
                <a:spcPts val="300"/>
              </a:spcBef>
              <a:spcAft>
                <a:spcPts val="300"/>
              </a:spcAft>
              <a:buClr>
                <a:schemeClr val="tx1"/>
              </a:buClr>
              <a:buChar char="•"/>
              <a:defRPr sz="2400">
                <a:solidFill>
                  <a:schemeClr val="tx1"/>
                </a:solidFill>
                <a:latin typeface="Franklin Gothic Book" pitchFamily="34" charset="0"/>
                <a:ea typeface="Arial" charset="0"/>
                <a:cs typeface="Arial" charset="0"/>
              </a:defRPr>
            </a:lvl2pPr>
            <a:lvl3pPr marL="1143000" indent="-228600" eaLnBrk="0" hangingPunct="0">
              <a:spcBef>
                <a:spcPts val="300"/>
              </a:spcBef>
              <a:spcAft>
                <a:spcPts val="300"/>
              </a:spcAft>
              <a:buChar char="•"/>
              <a:defRPr sz="2000">
                <a:solidFill>
                  <a:schemeClr val="tx1"/>
                </a:solidFill>
                <a:latin typeface="Franklin Gothic Book" pitchFamily="34" charset="0"/>
                <a:ea typeface="Arial" charset="0"/>
                <a:cs typeface="Arial" charset="0"/>
              </a:defRPr>
            </a:lvl3pPr>
            <a:lvl4pPr marL="1600200" indent="-228600" eaLnBrk="0" hangingPunct="0">
              <a:spcBef>
                <a:spcPts val="175"/>
              </a:spcBef>
              <a:buChar char="–"/>
              <a:defRPr sz="2000">
                <a:solidFill>
                  <a:schemeClr val="tx1"/>
                </a:solidFill>
                <a:latin typeface="Franklin Gothic Book" pitchFamily="34" charset="0"/>
                <a:ea typeface="Arial" charset="0"/>
                <a:cs typeface="Arial" charset="0"/>
              </a:defRPr>
            </a:lvl4pPr>
            <a:lvl5pPr marL="2057400" indent="-228600" eaLnBrk="0" hangingPunct="0">
              <a:spcBef>
                <a:spcPts val="175"/>
              </a:spcBef>
              <a:buChar char="»"/>
              <a:defRPr sz="2000">
                <a:solidFill>
                  <a:schemeClr val="tx1"/>
                </a:solidFill>
                <a:latin typeface="Franklin Gothic Book" pitchFamily="34" charset="0"/>
                <a:ea typeface="Arial" charset="0"/>
                <a:cs typeface="Arial" charset="0"/>
              </a:defRPr>
            </a:lvl5pPr>
            <a:lvl6pPr marL="2514600" indent="-2286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6pPr>
            <a:lvl7pPr marL="2971800" indent="-2286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7pPr>
            <a:lvl8pPr marL="3429000" indent="-2286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8pPr>
            <a:lvl9pPr marL="3886200" indent="-2286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9pPr>
          </a:lstStyle>
          <a:p>
            <a:pPr algn="ctr" eaLnBrk="1" hangingPunct="1">
              <a:spcBef>
                <a:spcPct val="0"/>
              </a:spcBef>
              <a:spcAft>
                <a:spcPct val="0"/>
              </a:spcAft>
              <a:buClrTx/>
              <a:buFontTx/>
              <a:buNone/>
            </a:pPr>
            <a:r>
              <a:rPr lang="en-US" altLang="en-US" sz="525" b="1">
                <a:latin typeface="Arial" charset="0"/>
              </a:rPr>
              <a:t>WLC</a:t>
            </a:r>
          </a:p>
        </p:txBody>
      </p:sp>
      <p:sp>
        <p:nvSpPr>
          <p:cNvPr id="121" name="TextBox 120"/>
          <p:cNvSpPr txBox="1"/>
          <p:nvPr/>
        </p:nvSpPr>
        <p:spPr>
          <a:xfrm>
            <a:off x="3025619" y="3780236"/>
            <a:ext cx="682892" cy="181786"/>
          </a:xfrm>
          <a:prstGeom prst="rect">
            <a:avLst/>
          </a:prstGeom>
          <a:noFill/>
        </p:spPr>
        <p:txBody>
          <a:bodyPr wrap="none" lIns="42869" tIns="21434" rIns="42869" bIns="21434">
            <a:spAutoFit/>
          </a:bodyPr>
          <a:lstStyle/>
          <a:p>
            <a:pPr>
              <a:defRPr/>
            </a:pPr>
            <a:r>
              <a:rPr lang="en-US" sz="900" b="1" kern="0" dirty="0">
                <a:solidFill>
                  <a:schemeClr val="bg2"/>
                </a:solidFill>
                <a:latin typeface="Arial"/>
                <a:ea typeface="ＭＳ Ｐゴシック" charset="0"/>
                <a:cs typeface="ＭＳ Ｐゴシック" charset="0"/>
              </a:rPr>
              <a:t>Datacenter</a:t>
            </a:r>
            <a:endParaRPr lang="en-US" sz="750" b="1" kern="0" dirty="0">
              <a:solidFill>
                <a:schemeClr val="bg2"/>
              </a:solidFill>
              <a:latin typeface="Arial"/>
              <a:ea typeface="ＭＳ Ｐゴシック" charset="0"/>
              <a:cs typeface="ＭＳ Ｐゴシック" charset="0"/>
            </a:endParaRPr>
          </a:p>
        </p:txBody>
      </p:sp>
      <p:sp>
        <p:nvSpPr>
          <p:cNvPr id="122" name="Freeform 121"/>
          <p:cNvSpPr/>
          <p:nvPr/>
        </p:nvSpPr>
        <p:spPr>
          <a:xfrm flipH="1">
            <a:off x="2823212" y="3427810"/>
            <a:ext cx="1760934" cy="1891903"/>
          </a:xfrm>
          <a:custGeom>
            <a:avLst/>
            <a:gdLst>
              <a:gd name="connsiteX0" fmla="*/ 574430 w 574430"/>
              <a:gd name="connsiteY0" fmla="*/ 0 h 1055076"/>
              <a:gd name="connsiteX1" fmla="*/ 570523 w 574430"/>
              <a:gd name="connsiteY1" fmla="*/ 1051169 h 1055076"/>
              <a:gd name="connsiteX2" fmla="*/ 3907 w 574430"/>
              <a:gd name="connsiteY2" fmla="*/ 1047261 h 1055076"/>
              <a:gd name="connsiteX3" fmla="*/ 3907 w 574430"/>
              <a:gd name="connsiteY3" fmla="*/ 1047261 h 1055076"/>
              <a:gd name="connsiteX4" fmla="*/ 0 w 574430"/>
              <a:gd name="connsiteY4" fmla="*/ 1047261 h 1055076"/>
              <a:gd name="connsiteX5" fmla="*/ 7815 w 574430"/>
              <a:gd name="connsiteY5" fmla="*/ 1055076 h 1055076"/>
              <a:gd name="connsiteX0" fmla="*/ 574430 w 574430"/>
              <a:gd name="connsiteY0" fmla="*/ 0 h 1055076"/>
              <a:gd name="connsiteX1" fmla="*/ 488462 w 574430"/>
              <a:gd name="connsiteY1" fmla="*/ 1035538 h 1055076"/>
              <a:gd name="connsiteX2" fmla="*/ 3907 w 574430"/>
              <a:gd name="connsiteY2" fmla="*/ 1047261 h 1055076"/>
              <a:gd name="connsiteX3" fmla="*/ 3907 w 574430"/>
              <a:gd name="connsiteY3" fmla="*/ 1047261 h 1055076"/>
              <a:gd name="connsiteX4" fmla="*/ 0 w 574430"/>
              <a:gd name="connsiteY4" fmla="*/ 1047261 h 1055076"/>
              <a:gd name="connsiteX5" fmla="*/ 7815 w 574430"/>
              <a:gd name="connsiteY5" fmla="*/ 1055076 h 1055076"/>
              <a:gd name="connsiteX0" fmla="*/ 574430 w 578512"/>
              <a:gd name="connsiteY0" fmla="*/ 0 h 1055076"/>
              <a:gd name="connsiteX1" fmla="*/ 578339 w 578512"/>
              <a:gd name="connsiteY1" fmla="*/ 1051169 h 1055076"/>
              <a:gd name="connsiteX2" fmla="*/ 3907 w 578512"/>
              <a:gd name="connsiteY2" fmla="*/ 1047261 h 1055076"/>
              <a:gd name="connsiteX3" fmla="*/ 3907 w 578512"/>
              <a:gd name="connsiteY3" fmla="*/ 1047261 h 1055076"/>
              <a:gd name="connsiteX4" fmla="*/ 0 w 578512"/>
              <a:gd name="connsiteY4" fmla="*/ 1047261 h 1055076"/>
              <a:gd name="connsiteX5" fmla="*/ 7815 w 578512"/>
              <a:gd name="connsiteY5" fmla="*/ 1055076 h 1055076"/>
              <a:gd name="connsiteX0" fmla="*/ 476737 w 578351"/>
              <a:gd name="connsiteY0" fmla="*/ 0 h 1058984"/>
              <a:gd name="connsiteX1" fmla="*/ 578339 w 578351"/>
              <a:gd name="connsiteY1" fmla="*/ 1055077 h 1058984"/>
              <a:gd name="connsiteX2" fmla="*/ 3907 w 578351"/>
              <a:gd name="connsiteY2" fmla="*/ 1051169 h 1058984"/>
              <a:gd name="connsiteX3" fmla="*/ 3907 w 578351"/>
              <a:gd name="connsiteY3" fmla="*/ 1051169 h 1058984"/>
              <a:gd name="connsiteX4" fmla="*/ 0 w 578351"/>
              <a:gd name="connsiteY4" fmla="*/ 1051169 h 1058984"/>
              <a:gd name="connsiteX5" fmla="*/ 7815 w 578351"/>
              <a:gd name="connsiteY5" fmla="*/ 1058984 h 1058984"/>
              <a:gd name="connsiteX0" fmla="*/ 574430 w 578512"/>
              <a:gd name="connsiteY0" fmla="*/ 0 h 1055076"/>
              <a:gd name="connsiteX1" fmla="*/ 578339 w 578512"/>
              <a:gd name="connsiteY1" fmla="*/ 1051169 h 1055076"/>
              <a:gd name="connsiteX2" fmla="*/ 3907 w 578512"/>
              <a:gd name="connsiteY2" fmla="*/ 1047261 h 1055076"/>
              <a:gd name="connsiteX3" fmla="*/ 3907 w 578512"/>
              <a:gd name="connsiteY3" fmla="*/ 1047261 h 1055076"/>
              <a:gd name="connsiteX4" fmla="*/ 0 w 578512"/>
              <a:gd name="connsiteY4" fmla="*/ 1047261 h 1055076"/>
              <a:gd name="connsiteX5" fmla="*/ 7815 w 578512"/>
              <a:gd name="connsiteY5" fmla="*/ 1055076 h 1055076"/>
              <a:gd name="connsiteX0" fmla="*/ 574430 w 578512"/>
              <a:gd name="connsiteY0" fmla="*/ 0 h 1070707"/>
              <a:gd name="connsiteX1" fmla="*/ 578339 w 578512"/>
              <a:gd name="connsiteY1" fmla="*/ 1051169 h 1070707"/>
              <a:gd name="connsiteX2" fmla="*/ 3907 w 578512"/>
              <a:gd name="connsiteY2" fmla="*/ 1047261 h 1070707"/>
              <a:gd name="connsiteX3" fmla="*/ 3907 w 578512"/>
              <a:gd name="connsiteY3" fmla="*/ 1047261 h 1070707"/>
              <a:gd name="connsiteX4" fmla="*/ 0 w 578512"/>
              <a:gd name="connsiteY4" fmla="*/ 1047261 h 1070707"/>
              <a:gd name="connsiteX5" fmla="*/ 203199 w 578512"/>
              <a:gd name="connsiteY5" fmla="*/ 1070707 h 1070707"/>
              <a:gd name="connsiteX0" fmla="*/ 574430 w 578512"/>
              <a:gd name="connsiteY0" fmla="*/ 0 h 1051169"/>
              <a:gd name="connsiteX1" fmla="*/ 578339 w 578512"/>
              <a:gd name="connsiteY1" fmla="*/ 1051169 h 1051169"/>
              <a:gd name="connsiteX2" fmla="*/ 3907 w 578512"/>
              <a:gd name="connsiteY2" fmla="*/ 1047261 h 1051169"/>
              <a:gd name="connsiteX3" fmla="*/ 3907 w 578512"/>
              <a:gd name="connsiteY3" fmla="*/ 1047261 h 1051169"/>
              <a:gd name="connsiteX4" fmla="*/ 0 w 578512"/>
              <a:gd name="connsiteY4" fmla="*/ 1047261 h 1051169"/>
              <a:gd name="connsiteX0" fmla="*/ 574430 w 574430"/>
              <a:gd name="connsiteY0" fmla="*/ 0 h 1047261"/>
              <a:gd name="connsiteX1" fmla="*/ 539262 w 574430"/>
              <a:gd name="connsiteY1" fmla="*/ 953477 h 1047261"/>
              <a:gd name="connsiteX2" fmla="*/ 3907 w 574430"/>
              <a:gd name="connsiteY2" fmla="*/ 1047261 h 1047261"/>
              <a:gd name="connsiteX3" fmla="*/ 3907 w 574430"/>
              <a:gd name="connsiteY3" fmla="*/ 1047261 h 1047261"/>
              <a:gd name="connsiteX4" fmla="*/ 0 w 574430"/>
              <a:gd name="connsiteY4" fmla="*/ 1047261 h 1047261"/>
              <a:gd name="connsiteX0" fmla="*/ 574430 w 578512"/>
              <a:gd name="connsiteY0" fmla="*/ 0 h 1055077"/>
              <a:gd name="connsiteX1" fmla="*/ 578339 w 578512"/>
              <a:gd name="connsiteY1" fmla="*/ 1055077 h 1055077"/>
              <a:gd name="connsiteX2" fmla="*/ 3907 w 578512"/>
              <a:gd name="connsiteY2" fmla="*/ 1047261 h 1055077"/>
              <a:gd name="connsiteX3" fmla="*/ 3907 w 578512"/>
              <a:gd name="connsiteY3" fmla="*/ 1047261 h 1055077"/>
              <a:gd name="connsiteX4" fmla="*/ 0 w 578512"/>
              <a:gd name="connsiteY4" fmla="*/ 1047261 h 1055077"/>
              <a:gd name="connsiteX0" fmla="*/ 570523 w 574605"/>
              <a:gd name="connsiteY0" fmla="*/ 0 h 1172307"/>
              <a:gd name="connsiteX1" fmla="*/ 574432 w 574605"/>
              <a:gd name="connsiteY1" fmla="*/ 1055077 h 1172307"/>
              <a:gd name="connsiteX2" fmla="*/ 0 w 574605"/>
              <a:gd name="connsiteY2" fmla="*/ 1047261 h 1172307"/>
              <a:gd name="connsiteX3" fmla="*/ 0 w 574605"/>
              <a:gd name="connsiteY3" fmla="*/ 1047261 h 1172307"/>
              <a:gd name="connsiteX4" fmla="*/ 50801 w 574605"/>
              <a:gd name="connsiteY4" fmla="*/ 1172307 h 1172307"/>
              <a:gd name="connsiteX0" fmla="*/ 570523 w 574605"/>
              <a:gd name="connsiteY0" fmla="*/ 0 h 1055077"/>
              <a:gd name="connsiteX1" fmla="*/ 574432 w 574605"/>
              <a:gd name="connsiteY1" fmla="*/ 1055077 h 1055077"/>
              <a:gd name="connsiteX2" fmla="*/ 0 w 574605"/>
              <a:gd name="connsiteY2" fmla="*/ 1047261 h 1055077"/>
              <a:gd name="connsiteX3" fmla="*/ 0 w 574605"/>
              <a:gd name="connsiteY3" fmla="*/ 1047261 h 1055077"/>
              <a:gd name="connsiteX0" fmla="*/ 613073 w 617155"/>
              <a:gd name="connsiteY0" fmla="*/ 0 h 1156676"/>
              <a:gd name="connsiteX1" fmla="*/ 616982 w 617155"/>
              <a:gd name="connsiteY1" fmla="*/ 1055077 h 1156676"/>
              <a:gd name="connsiteX2" fmla="*/ 42550 w 617155"/>
              <a:gd name="connsiteY2" fmla="*/ 1047261 h 1156676"/>
              <a:gd name="connsiteX3" fmla="*/ 42550 w 617155"/>
              <a:gd name="connsiteY3" fmla="*/ 1156676 h 1156676"/>
              <a:gd name="connsiteX0" fmla="*/ 570523 w 574605"/>
              <a:gd name="connsiteY0" fmla="*/ 0 h 1175030"/>
              <a:gd name="connsiteX1" fmla="*/ 574432 w 574605"/>
              <a:gd name="connsiteY1" fmla="*/ 1055077 h 1175030"/>
              <a:gd name="connsiteX2" fmla="*/ 148492 w 574605"/>
              <a:gd name="connsiteY2" fmla="*/ 1172307 h 1175030"/>
              <a:gd name="connsiteX3" fmla="*/ 0 w 574605"/>
              <a:gd name="connsiteY3" fmla="*/ 1156676 h 1175030"/>
              <a:gd name="connsiteX0" fmla="*/ 570523 w 574605"/>
              <a:gd name="connsiteY0" fmla="*/ 0 h 1170292"/>
              <a:gd name="connsiteX1" fmla="*/ 574432 w 574605"/>
              <a:gd name="connsiteY1" fmla="*/ 1055077 h 1170292"/>
              <a:gd name="connsiteX2" fmla="*/ 0 w 574605"/>
              <a:gd name="connsiteY2" fmla="*/ 1156676 h 1170292"/>
              <a:gd name="connsiteX0" fmla="*/ 586154 w 590236"/>
              <a:gd name="connsiteY0" fmla="*/ 0 h 1136242"/>
              <a:gd name="connsiteX1" fmla="*/ 590063 w 590236"/>
              <a:gd name="connsiteY1" fmla="*/ 1055077 h 1136242"/>
              <a:gd name="connsiteX2" fmla="*/ 0 w 590236"/>
              <a:gd name="connsiteY2" fmla="*/ 1055076 h 1136242"/>
              <a:gd name="connsiteX0" fmla="*/ 586157 w 590239"/>
              <a:gd name="connsiteY0" fmla="*/ 0 h 1139539"/>
              <a:gd name="connsiteX1" fmla="*/ 590066 w 590239"/>
              <a:gd name="connsiteY1" fmla="*/ 1055077 h 1139539"/>
              <a:gd name="connsiteX2" fmla="*/ 3 w 590239"/>
              <a:gd name="connsiteY2" fmla="*/ 1055076 h 1139539"/>
              <a:gd name="connsiteX0" fmla="*/ 586154 w 590236"/>
              <a:gd name="connsiteY0" fmla="*/ 0 h 1055077"/>
              <a:gd name="connsiteX1" fmla="*/ 590063 w 590236"/>
              <a:gd name="connsiteY1" fmla="*/ 1055077 h 1055077"/>
              <a:gd name="connsiteX2" fmla="*/ 0 w 590236"/>
              <a:gd name="connsiteY2" fmla="*/ 1055076 h 1055077"/>
            </a:gdLst>
            <a:ahLst/>
            <a:cxnLst>
              <a:cxn ang="0">
                <a:pos x="connsiteX0" y="connsiteY0"/>
              </a:cxn>
              <a:cxn ang="0">
                <a:pos x="connsiteX1" y="connsiteY1"/>
              </a:cxn>
              <a:cxn ang="0">
                <a:pos x="connsiteX2" y="connsiteY2"/>
              </a:cxn>
            </a:cxnLst>
            <a:rect l="l" t="t" r="r" b="b"/>
            <a:pathLst>
              <a:path w="590236" h="1055077">
                <a:moveTo>
                  <a:pt x="586154" y="0"/>
                </a:moveTo>
                <a:cubicBezTo>
                  <a:pt x="584852" y="350390"/>
                  <a:pt x="591365" y="704687"/>
                  <a:pt x="590063" y="1055077"/>
                </a:cubicBezTo>
                <a:lnTo>
                  <a:pt x="0" y="1055076"/>
                </a:lnTo>
              </a:path>
            </a:pathLst>
          </a:custGeom>
          <a:noFill/>
          <a:ln w="25400" cap="flat" cmpd="sng" algn="ctr">
            <a:solidFill>
              <a:srgbClr val="A0B9C8"/>
            </a:solidFill>
            <a:prstDash val="solid"/>
          </a:ln>
          <a:effectLst/>
        </p:spPr>
        <p:txBody>
          <a:bodyPr anchor="ctr"/>
          <a:lstStyle/>
          <a:p>
            <a:pPr algn="ctr">
              <a:defRPr/>
            </a:pPr>
            <a:endParaRPr lang="en-US" sz="1350" kern="0" dirty="0">
              <a:solidFill>
                <a:srgbClr val="FFFFFF"/>
              </a:solidFill>
              <a:latin typeface="Arial"/>
            </a:endParaRPr>
          </a:p>
        </p:txBody>
      </p:sp>
      <p:pic>
        <p:nvPicPr>
          <p:cNvPr id="17425" name="Picture 9" descr="junos_space_rgb_1800x12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9378" y="5285185"/>
            <a:ext cx="598885" cy="398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26" name="Group 30"/>
          <p:cNvGrpSpPr>
            <a:grpSpLocks/>
          </p:cNvGrpSpPr>
          <p:nvPr/>
        </p:nvGrpSpPr>
        <p:grpSpPr bwMode="auto">
          <a:xfrm>
            <a:off x="3343515" y="5191125"/>
            <a:ext cx="561975" cy="265510"/>
            <a:chOff x="3482901" y="3716709"/>
            <a:chExt cx="748832" cy="354590"/>
          </a:xfrm>
        </p:grpSpPr>
        <p:pic>
          <p:nvPicPr>
            <p:cNvPr id="17452" name="Picture 44" descr="EX 3200_24.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82901" y="3716709"/>
              <a:ext cx="748832" cy="145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53" name="Picture 45" descr="EX 3200_24.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82901" y="3926226"/>
              <a:ext cx="748832" cy="145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427" name="Picture 45" descr="Multiple Documents.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35344" y="4613673"/>
            <a:ext cx="407194" cy="50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8" name="Rectangle 127"/>
          <p:cNvSpPr>
            <a:spLocks noChangeArrowheads="1"/>
          </p:cNvSpPr>
          <p:nvPr/>
        </p:nvSpPr>
        <p:spPr bwMode="auto">
          <a:xfrm>
            <a:off x="4573431" y="5130404"/>
            <a:ext cx="479821" cy="117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ts val="300"/>
              </a:spcBef>
              <a:spcAft>
                <a:spcPts val="300"/>
              </a:spcAft>
              <a:buClr>
                <a:schemeClr val="tx1"/>
              </a:buClr>
              <a:buFont typeface="Wingdings" pitchFamily="2" charset="2"/>
              <a:buChar char="§"/>
              <a:defRPr sz="2800">
                <a:solidFill>
                  <a:schemeClr val="tx1"/>
                </a:solidFill>
                <a:latin typeface="Franklin Gothic Book" pitchFamily="34" charset="0"/>
                <a:ea typeface="MS PGothic" pitchFamily="34" charset="-128"/>
                <a:cs typeface="Arial" charset="0"/>
              </a:defRPr>
            </a:lvl1pPr>
            <a:lvl2pPr marL="742950" indent="-285750" eaLnBrk="0" hangingPunct="0">
              <a:spcBef>
                <a:spcPts val="300"/>
              </a:spcBef>
              <a:spcAft>
                <a:spcPts val="300"/>
              </a:spcAft>
              <a:buClr>
                <a:schemeClr val="tx1"/>
              </a:buClr>
              <a:buChar char="•"/>
              <a:defRPr sz="2400">
                <a:solidFill>
                  <a:schemeClr val="tx1"/>
                </a:solidFill>
                <a:latin typeface="Franklin Gothic Book" pitchFamily="34" charset="0"/>
                <a:ea typeface="Arial" charset="0"/>
                <a:cs typeface="Arial" charset="0"/>
              </a:defRPr>
            </a:lvl2pPr>
            <a:lvl3pPr marL="1143000" indent="-228600" eaLnBrk="0" hangingPunct="0">
              <a:spcBef>
                <a:spcPts val="300"/>
              </a:spcBef>
              <a:spcAft>
                <a:spcPts val="300"/>
              </a:spcAft>
              <a:buChar char="•"/>
              <a:defRPr sz="2000">
                <a:solidFill>
                  <a:schemeClr val="tx1"/>
                </a:solidFill>
                <a:latin typeface="Franklin Gothic Book" pitchFamily="34" charset="0"/>
                <a:ea typeface="Arial" charset="0"/>
                <a:cs typeface="Arial" charset="0"/>
              </a:defRPr>
            </a:lvl3pPr>
            <a:lvl4pPr marL="1600200" indent="-228600" eaLnBrk="0" hangingPunct="0">
              <a:spcBef>
                <a:spcPts val="175"/>
              </a:spcBef>
              <a:buChar char="–"/>
              <a:defRPr sz="2000">
                <a:solidFill>
                  <a:schemeClr val="tx1"/>
                </a:solidFill>
                <a:latin typeface="Franklin Gothic Book" pitchFamily="34" charset="0"/>
                <a:ea typeface="Arial" charset="0"/>
                <a:cs typeface="Arial" charset="0"/>
              </a:defRPr>
            </a:lvl4pPr>
            <a:lvl5pPr marL="2057400" indent="-228600" eaLnBrk="0" hangingPunct="0">
              <a:spcBef>
                <a:spcPts val="175"/>
              </a:spcBef>
              <a:buChar char="»"/>
              <a:defRPr sz="2000">
                <a:solidFill>
                  <a:schemeClr val="tx1"/>
                </a:solidFill>
                <a:latin typeface="Franklin Gothic Book" pitchFamily="34" charset="0"/>
                <a:ea typeface="Arial" charset="0"/>
                <a:cs typeface="Arial" charset="0"/>
              </a:defRPr>
            </a:lvl5pPr>
            <a:lvl6pPr marL="2514600" indent="-2286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6pPr>
            <a:lvl7pPr marL="2971800" indent="-2286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7pPr>
            <a:lvl8pPr marL="3429000" indent="-2286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8pPr>
            <a:lvl9pPr marL="3886200" indent="-2286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9pPr>
          </a:lstStyle>
          <a:p>
            <a:pPr algn="ctr" eaLnBrk="1" hangingPunct="1">
              <a:spcBef>
                <a:spcPct val="0"/>
              </a:spcBef>
              <a:spcAft>
                <a:spcPct val="0"/>
              </a:spcAft>
              <a:buClrTx/>
              <a:buFontTx/>
              <a:buNone/>
            </a:pPr>
            <a:r>
              <a:rPr lang="en-US" altLang="en-US" sz="525" b="1">
                <a:latin typeface="Arial" charset="0"/>
              </a:rPr>
              <a:t>Templates</a:t>
            </a:r>
          </a:p>
        </p:txBody>
      </p:sp>
      <p:sp>
        <p:nvSpPr>
          <p:cNvPr id="129" name="TextBox 128"/>
          <p:cNvSpPr txBox="1"/>
          <p:nvPr/>
        </p:nvSpPr>
        <p:spPr>
          <a:xfrm>
            <a:off x="1493284" y="3437335"/>
            <a:ext cx="880062" cy="158703"/>
          </a:xfrm>
          <a:prstGeom prst="rect">
            <a:avLst/>
          </a:prstGeom>
          <a:noFill/>
        </p:spPr>
        <p:txBody>
          <a:bodyPr wrap="none" lIns="42869" tIns="21434" rIns="42869" bIns="21434">
            <a:spAutoFit/>
          </a:bodyPr>
          <a:lstStyle/>
          <a:p>
            <a:pPr>
              <a:defRPr/>
            </a:pPr>
            <a:r>
              <a:rPr lang="en-US" sz="750" b="1" kern="0" dirty="0">
                <a:solidFill>
                  <a:schemeClr val="bg2"/>
                </a:solidFill>
                <a:latin typeface="Arial"/>
                <a:ea typeface="ＭＳ Ｐゴシック" charset="0"/>
                <a:cs typeface="ＭＳ Ｐゴシック" charset="0"/>
              </a:rPr>
              <a:t>Campus Building</a:t>
            </a:r>
          </a:p>
        </p:txBody>
      </p:sp>
      <p:grpSp>
        <p:nvGrpSpPr>
          <p:cNvPr id="133" name="Group 132"/>
          <p:cNvGrpSpPr/>
          <p:nvPr/>
        </p:nvGrpSpPr>
        <p:grpSpPr>
          <a:xfrm>
            <a:off x="3026816" y="2717433"/>
            <a:ext cx="126131" cy="254880"/>
            <a:chOff x="1095375" y="2432050"/>
            <a:chExt cx="547687" cy="1106740"/>
          </a:xfrm>
          <a:solidFill>
            <a:srgbClr val="292929"/>
          </a:solidFill>
        </p:grpSpPr>
        <p:sp>
          <p:nvSpPr>
            <p:cNvPr id="134" name="Freeform 10"/>
            <p:cNvSpPr>
              <a:spLocks/>
            </p:cNvSpPr>
            <p:nvPr/>
          </p:nvSpPr>
          <p:spPr bwMode="auto">
            <a:xfrm>
              <a:off x="1168400" y="2432050"/>
              <a:ext cx="203200" cy="203200"/>
            </a:xfrm>
            <a:custGeom>
              <a:avLst/>
              <a:gdLst>
                <a:gd name="T0" fmla="*/ 129 w 256"/>
                <a:gd name="T1" fmla="*/ 256 h 256"/>
                <a:gd name="T2" fmla="*/ 153 w 256"/>
                <a:gd name="T3" fmla="*/ 252 h 256"/>
                <a:gd name="T4" fmla="*/ 178 w 256"/>
                <a:gd name="T5" fmla="*/ 244 h 256"/>
                <a:gd name="T6" fmla="*/ 199 w 256"/>
                <a:gd name="T7" fmla="*/ 233 h 256"/>
                <a:gd name="T8" fmla="*/ 218 w 256"/>
                <a:gd name="T9" fmla="*/ 218 h 256"/>
                <a:gd name="T10" fmla="*/ 233 w 256"/>
                <a:gd name="T11" fmla="*/ 199 h 256"/>
                <a:gd name="T12" fmla="*/ 246 w 256"/>
                <a:gd name="T13" fmla="*/ 178 h 256"/>
                <a:gd name="T14" fmla="*/ 254 w 256"/>
                <a:gd name="T15" fmla="*/ 153 h 256"/>
                <a:gd name="T16" fmla="*/ 256 w 256"/>
                <a:gd name="T17" fmla="*/ 127 h 256"/>
                <a:gd name="T18" fmla="*/ 256 w 256"/>
                <a:gd name="T19" fmla="*/ 113 h 256"/>
                <a:gd name="T20" fmla="*/ 250 w 256"/>
                <a:gd name="T21" fmla="*/ 89 h 256"/>
                <a:gd name="T22" fmla="*/ 241 w 256"/>
                <a:gd name="T23" fmla="*/ 66 h 256"/>
                <a:gd name="T24" fmla="*/ 227 w 256"/>
                <a:gd name="T25" fmla="*/ 45 h 256"/>
                <a:gd name="T26" fmla="*/ 208 w 256"/>
                <a:gd name="T27" fmla="*/ 28 h 256"/>
                <a:gd name="T28" fmla="*/ 189 w 256"/>
                <a:gd name="T29" fmla="*/ 15 h 256"/>
                <a:gd name="T30" fmla="*/ 167 w 256"/>
                <a:gd name="T31" fmla="*/ 5 h 256"/>
                <a:gd name="T32" fmla="*/ 140 w 256"/>
                <a:gd name="T33" fmla="*/ 0 h 256"/>
                <a:gd name="T34" fmla="*/ 129 w 256"/>
                <a:gd name="T35" fmla="*/ 0 h 256"/>
                <a:gd name="T36" fmla="*/ 102 w 256"/>
                <a:gd name="T37" fmla="*/ 1 h 256"/>
                <a:gd name="T38" fmla="*/ 78 w 256"/>
                <a:gd name="T39" fmla="*/ 9 h 256"/>
                <a:gd name="T40" fmla="*/ 57 w 256"/>
                <a:gd name="T41" fmla="*/ 20 h 256"/>
                <a:gd name="T42" fmla="*/ 38 w 256"/>
                <a:gd name="T43" fmla="*/ 37 h 256"/>
                <a:gd name="T44" fmla="*/ 23 w 256"/>
                <a:gd name="T45" fmla="*/ 56 h 256"/>
                <a:gd name="T46" fmla="*/ 9 w 256"/>
                <a:gd name="T47" fmla="*/ 77 h 256"/>
                <a:gd name="T48" fmla="*/ 4 w 256"/>
                <a:gd name="T49" fmla="*/ 102 h 256"/>
                <a:gd name="T50" fmla="*/ 0 w 256"/>
                <a:gd name="T51" fmla="*/ 127 h 256"/>
                <a:gd name="T52" fmla="*/ 2 w 256"/>
                <a:gd name="T53" fmla="*/ 140 h 256"/>
                <a:gd name="T54" fmla="*/ 5 w 256"/>
                <a:gd name="T55" fmla="*/ 165 h 256"/>
                <a:gd name="T56" fmla="*/ 15 w 256"/>
                <a:gd name="T57" fmla="*/ 187 h 256"/>
                <a:gd name="T58" fmla="*/ 30 w 256"/>
                <a:gd name="T59" fmla="*/ 208 h 256"/>
                <a:gd name="T60" fmla="*/ 47 w 256"/>
                <a:gd name="T61" fmla="*/ 225 h 256"/>
                <a:gd name="T62" fmla="*/ 66 w 256"/>
                <a:gd name="T63" fmla="*/ 240 h 256"/>
                <a:gd name="T64" fmla="*/ 91 w 256"/>
                <a:gd name="T65" fmla="*/ 250 h 256"/>
                <a:gd name="T66" fmla="*/ 116 w 256"/>
                <a:gd name="T67" fmla="*/ 254 h 256"/>
                <a:gd name="T68" fmla="*/ 129 w 256"/>
                <a:gd name="T6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256">
                  <a:moveTo>
                    <a:pt x="129" y="256"/>
                  </a:moveTo>
                  <a:lnTo>
                    <a:pt x="129" y="256"/>
                  </a:lnTo>
                  <a:lnTo>
                    <a:pt x="140" y="254"/>
                  </a:lnTo>
                  <a:lnTo>
                    <a:pt x="153" y="252"/>
                  </a:lnTo>
                  <a:lnTo>
                    <a:pt x="167" y="250"/>
                  </a:lnTo>
                  <a:lnTo>
                    <a:pt x="178" y="244"/>
                  </a:lnTo>
                  <a:lnTo>
                    <a:pt x="189" y="240"/>
                  </a:lnTo>
                  <a:lnTo>
                    <a:pt x="199" y="233"/>
                  </a:lnTo>
                  <a:lnTo>
                    <a:pt x="208" y="225"/>
                  </a:lnTo>
                  <a:lnTo>
                    <a:pt x="218" y="218"/>
                  </a:lnTo>
                  <a:lnTo>
                    <a:pt x="227" y="208"/>
                  </a:lnTo>
                  <a:lnTo>
                    <a:pt x="233" y="199"/>
                  </a:lnTo>
                  <a:lnTo>
                    <a:pt x="241" y="187"/>
                  </a:lnTo>
                  <a:lnTo>
                    <a:pt x="246" y="178"/>
                  </a:lnTo>
                  <a:lnTo>
                    <a:pt x="250" y="165"/>
                  </a:lnTo>
                  <a:lnTo>
                    <a:pt x="254" y="153"/>
                  </a:lnTo>
                  <a:lnTo>
                    <a:pt x="256" y="140"/>
                  </a:lnTo>
                  <a:lnTo>
                    <a:pt x="256" y="127"/>
                  </a:lnTo>
                  <a:lnTo>
                    <a:pt x="256" y="127"/>
                  </a:lnTo>
                  <a:lnTo>
                    <a:pt x="256" y="113"/>
                  </a:lnTo>
                  <a:lnTo>
                    <a:pt x="254" y="102"/>
                  </a:lnTo>
                  <a:lnTo>
                    <a:pt x="250" y="89"/>
                  </a:lnTo>
                  <a:lnTo>
                    <a:pt x="246" y="77"/>
                  </a:lnTo>
                  <a:lnTo>
                    <a:pt x="241" y="66"/>
                  </a:lnTo>
                  <a:lnTo>
                    <a:pt x="233" y="56"/>
                  </a:lnTo>
                  <a:lnTo>
                    <a:pt x="227" y="45"/>
                  </a:lnTo>
                  <a:lnTo>
                    <a:pt x="218" y="37"/>
                  </a:lnTo>
                  <a:lnTo>
                    <a:pt x="208" y="28"/>
                  </a:lnTo>
                  <a:lnTo>
                    <a:pt x="199" y="20"/>
                  </a:lnTo>
                  <a:lnTo>
                    <a:pt x="189" y="15"/>
                  </a:lnTo>
                  <a:lnTo>
                    <a:pt x="178" y="9"/>
                  </a:lnTo>
                  <a:lnTo>
                    <a:pt x="167" y="5"/>
                  </a:lnTo>
                  <a:lnTo>
                    <a:pt x="153" y="1"/>
                  </a:lnTo>
                  <a:lnTo>
                    <a:pt x="140" y="0"/>
                  </a:lnTo>
                  <a:lnTo>
                    <a:pt x="129" y="0"/>
                  </a:lnTo>
                  <a:lnTo>
                    <a:pt x="129" y="0"/>
                  </a:lnTo>
                  <a:lnTo>
                    <a:pt x="116" y="0"/>
                  </a:lnTo>
                  <a:lnTo>
                    <a:pt x="102" y="1"/>
                  </a:lnTo>
                  <a:lnTo>
                    <a:pt x="91" y="5"/>
                  </a:lnTo>
                  <a:lnTo>
                    <a:pt x="78" y="9"/>
                  </a:lnTo>
                  <a:lnTo>
                    <a:pt x="66" y="15"/>
                  </a:lnTo>
                  <a:lnTo>
                    <a:pt x="57" y="20"/>
                  </a:lnTo>
                  <a:lnTo>
                    <a:pt x="47" y="28"/>
                  </a:lnTo>
                  <a:lnTo>
                    <a:pt x="38" y="37"/>
                  </a:lnTo>
                  <a:lnTo>
                    <a:pt x="30" y="45"/>
                  </a:lnTo>
                  <a:lnTo>
                    <a:pt x="23" y="56"/>
                  </a:lnTo>
                  <a:lnTo>
                    <a:pt x="15" y="66"/>
                  </a:lnTo>
                  <a:lnTo>
                    <a:pt x="9" y="77"/>
                  </a:lnTo>
                  <a:lnTo>
                    <a:pt x="5" y="89"/>
                  </a:lnTo>
                  <a:lnTo>
                    <a:pt x="4" y="102"/>
                  </a:lnTo>
                  <a:lnTo>
                    <a:pt x="2" y="113"/>
                  </a:lnTo>
                  <a:lnTo>
                    <a:pt x="0" y="127"/>
                  </a:lnTo>
                  <a:lnTo>
                    <a:pt x="0" y="127"/>
                  </a:lnTo>
                  <a:lnTo>
                    <a:pt x="2" y="140"/>
                  </a:lnTo>
                  <a:lnTo>
                    <a:pt x="4" y="153"/>
                  </a:lnTo>
                  <a:lnTo>
                    <a:pt x="5" y="165"/>
                  </a:lnTo>
                  <a:lnTo>
                    <a:pt x="9" y="178"/>
                  </a:lnTo>
                  <a:lnTo>
                    <a:pt x="15" y="187"/>
                  </a:lnTo>
                  <a:lnTo>
                    <a:pt x="23" y="199"/>
                  </a:lnTo>
                  <a:lnTo>
                    <a:pt x="30" y="208"/>
                  </a:lnTo>
                  <a:lnTo>
                    <a:pt x="38" y="218"/>
                  </a:lnTo>
                  <a:lnTo>
                    <a:pt x="47" y="225"/>
                  </a:lnTo>
                  <a:lnTo>
                    <a:pt x="57" y="233"/>
                  </a:lnTo>
                  <a:lnTo>
                    <a:pt x="66" y="240"/>
                  </a:lnTo>
                  <a:lnTo>
                    <a:pt x="78" y="244"/>
                  </a:lnTo>
                  <a:lnTo>
                    <a:pt x="91" y="250"/>
                  </a:lnTo>
                  <a:lnTo>
                    <a:pt x="102" y="252"/>
                  </a:lnTo>
                  <a:lnTo>
                    <a:pt x="116" y="254"/>
                  </a:lnTo>
                  <a:lnTo>
                    <a:pt x="129" y="256"/>
                  </a:lnTo>
                  <a:lnTo>
                    <a:pt x="12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350" kern="0" dirty="0">
                <a:solidFill>
                  <a:srgbClr val="333333"/>
                </a:solidFill>
                <a:latin typeface="Arial"/>
                <a:ea typeface="ＭＳ Ｐゴシック" charset="0"/>
                <a:cs typeface="ＭＳ Ｐゴシック" charset="0"/>
              </a:endParaRPr>
            </a:p>
          </p:txBody>
        </p:sp>
        <p:sp>
          <p:nvSpPr>
            <p:cNvPr id="135" name="Freeform 11"/>
            <p:cNvSpPr>
              <a:spLocks/>
            </p:cNvSpPr>
            <p:nvPr/>
          </p:nvSpPr>
          <p:spPr bwMode="auto">
            <a:xfrm>
              <a:off x="1325562" y="2703513"/>
              <a:ext cx="188913" cy="125412"/>
            </a:xfrm>
            <a:custGeom>
              <a:avLst/>
              <a:gdLst>
                <a:gd name="T0" fmla="*/ 42 w 237"/>
                <a:gd name="T1" fmla="*/ 157 h 157"/>
                <a:gd name="T2" fmla="*/ 42 w 237"/>
                <a:gd name="T3" fmla="*/ 157 h 157"/>
                <a:gd name="T4" fmla="*/ 38 w 237"/>
                <a:gd name="T5" fmla="*/ 144 h 157"/>
                <a:gd name="T6" fmla="*/ 36 w 237"/>
                <a:gd name="T7" fmla="*/ 133 h 157"/>
                <a:gd name="T8" fmla="*/ 36 w 237"/>
                <a:gd name="T9" fmla="*/ 123 h 157"/>
                <a:gd name="T10" fmla="*/ 38 w 237"/>
                <a:gd name="T11" fmla="*/ 114 h 157"/>
                <a:gd name="T12" fmla="*/ 40 w 237"/>
                <a:gd name="T13" fmla="*/ 106 h 157"/>
                <a:gd name="T14" fmla="*/ 44 w 237"/>
                <a:gd name="T15" fmla="*/ 99 h 157"/>
                <a:gd name="T16" fmla="*/ 55 w 237"/>
                <a:gd name="T17" fmla="*/ 89 h 157"/>
                <a:gd name="T18" fmla="*/ 66 w 237"/>
                <a:gd name="T19" fmla="*/ 81 h 157"/>
                <a:gd name="T20" fmla="*/ 76 w 237"/>
                <a:gd name="T21" fmla="*/ 78 h 157"/>
                <a:gd name="T22" fmla="*/ 87 w 237"/>
                <a:gd name="T23" fmla="*/ 74 h 157"/>
                <a:gd name="T24" fmla="*/ 237 w 237"/>
                <a:gd name="T25" fmla="*/ 74 h 157"/>
                <a:gd name="T26" fmla="*/ 237 w 237"/>
                <a:gd name="T27" fmla="*/ 74 h 157"/>
                <a:gd name="T28" fmla="*/ 235 w 237"/>
                <a:gd name="T29" fmla="*/ 59 h 157"/>
                <a:gd name="T30" fmla="*/ 233 w 237"/>
                <a:gd name="T31" fmla="*/ 44 h 157"/>
                <a:gd name="T32" fmla="*/ 228 w 237"/>
                <a:gd name="T33" fmla="*/ 32 h 157"/>
                <a:gd name="T34" fmla="*/ 222 w 237"/>
                <a:gd name="T35" fmla="*/ 23 h 157"/>
                <a:gd name="T36" fmla="*/ 216 w 237"/>
                <a:gd name="T37" fmla="*/ 15 h 157"/>
                <a:gd name="T38" fmla="*/ 209 w 237"/>
                <a:gd name="T39" fmla="*/ 9 h 157"/>
                <a:gd name="T40" fmla="*/ 201 w 237"/>
                <a:gd name="T41" fmla="*/ 6 h 157"/>
                <a:gd name="T42" fmla="*/ 194 w 237"/>
                <a:gd name="T43" fmla="*/ 4 h 157"/>
                <a:gd name="T44" fmla="*/ 176 w 237"/>
                <a:gd name="T45" fmla="*/ 0 h 157"/>
                <a:gd name="T46" fmla="*/ 163 w 237"/>
                <a:gd name="T47" fmla="*/ 0 h 157"/>
                <a:gd name="T48" fmla="*/ 150 w 237"/>
                <a:gd name="T49" fmla="*/ 4 h 157"/>
                <a:gd name="T50" fmla="*/ 0 w 237"/>
                <a:gd name="T51" fmla="*/ 78 h 157"/>
                <a:gd name="T52" fmla="*/ 42 w 237"/>
                <a:gd name="T53"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7" h="157">
                  <a:moveTo>
                    <a:pt x="42" y="157"/>
                  </a:moveTo>
                  <a:lnTo>
                    <a:pt x="42" y="157"/>
                  </a:lnTo>
                  <a:lnTo>
                    <a:pt x="38" y="144"/>
                  </a:lnTo>
                  <a:lnTo>
                    <a:pt x="36" y="133"/>
                  </a:lnTo>
                  <a:lnTo>
                    <a:pt x="36" y="123"/>
                  </a:lnTo>
                  <a:lnTo>
                    <a:pt x="38" y="114"/>
                  </a:lnTo>
                  <a:lnTo>
                    <a:pt x="40" y="106"/>
                  </a:lnTo>
                  <a:lnTo>
                    <a:pt x="44" y="99"/>
                  </a:lnTo>
                  <a:lnTo>
                    <a:pt x="55" y="89"/>
                  </a:lnTo>
                  <a:lnTo>
                    <a:pt x="66" y="81"/>
                  </a:lnTo>
                  <a:lnTo>
                    <a:pt x="76" y="78"/>
                  </a:lnTo>
                  <a:lnTo>
                    <a:pt x="87" y="74"/>
                  </a:lnTo>
                  <a:lnTo>
                    <a:pt x="237" y="74"/>
                  </a:lnTo>
                  <a:lnTo>
                    <a:pt x="237" y="74"/>
                  </a:lnTo>
                  <a:lnTo>
                    <a:pt x="235" y="59"/>
                  </a:lnTo>
                  <a:lnTo>
                    <a:pt x="233" y="44"/>
                  </a:lnTo>
                  <a:lnTo>
                    <a:pt x="228" y="32"/>
                  </a:lnTo>
                  <a:lnTo>
                    <a:pt x="222" y="23"/>
                  </a:lnTo>
                  <a:lnTo>
                    <a:pt x="216" y="15"/>
                  </a:lnTo>
                  <a:lnTo>
                    <a:pt x="209" y="9"/>
                  </a:lnTo>
                  <a:lnTo>
                    <a:pt x="201" y="6"/>
                  </a:lnTo>
                  <a:lnTo>
                    <a:pt x="194" y="4"/>
                  </a:lnTo>
                  <a:lnTo>
                    <a:pt x="176" y="0"/>
                  </a:lnTo>
                  <a:lnTo>
                    <a:pt x="163" y="0"/>
                  </a:lnTo>
                  <a:lnTo>
                    <a:pt x="150" y="4"/>
                  </a:lnTo>
                  <a:lnTo>
                    <a:pt x="0" y="78"/>
                  </a:lnTo>
                  <a:lnTo>
                    <a:pt x="42"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350" kern="0" dirty="0">
                <a:solidFill>
                  <a:srgbClr val="333333"/>
                </a:solidFill>
                <a:latin typeface="Arial"/>
                <a:ea typeface="ＭＳ Ｐゴシック" charset="0"/>
                <a:cs typeface="ＭＳ Ｐゴシック" charset="0"/>
              </a:endParaRPr>
            </a:p>
          </p:txBody>
        </p:sp>
        <p:sp>
          <p:nvSpPr>
            <p:cNvPr id="136" name="Freeform 12"/>
            <p:cNvSpPr>
              <a:spLocks/>
            </p:cNvSpPr>
            <p:nvPr/>
          </p:nvSpPr>
          <p:spPr bwMode="auto">
            <a:xfrm>
              <a:off x="1376362" y="2592388"/>
              <a:ext cx="266700" cy="236537"/>
            </a:xfrm>
            <a:custGeom>
              <a:avLst/>
              <a:gdLst>
                <a:gd name="T0" fmla="*/ 316 w 335"/>
                <a:gd name="T1" fmla="*/ 0 h 297"/>
                <a:gd name="T2" fmla="*/ 316 w 335"/>
                <a:gd name="T3" fmla="*/ 0 h 297"/>
                <a:gd name="T4" fmla="*/ 311 w 335"/>
                <a:gd name="T5" fmla="*/ 0 h 297"/>
                <a:gd name="T6" fmla="*/ 305 w 335"/>
                <a:gd name="T7" fmla="*/ 1 h 297"/>
                <a:gd name="T8" fmla="*/ 299 w 335"/>
                <a:gd name="T9" fmla="*/ 3 h 297"/>
                <a:gd name="T10" fmla="*/ 295 w 335"/>
                <a:gd name="T11" fmla="*/ 7 h 297"/>
                <a:gd name="T12" fmla="*/ 290 w 335"/>
                <a:gd name="T13" fmla="*/ 15 h 297"/>
                <a:gd name="T14" fmla="*/ 288 w 335"/>
                <a:gd name="T15" fmla="*/ 17 h 297"/>
                <a:gd name="T16" fmla="*/ 231 w 335"/>
                <a:gd name="T17" fmla="*/ 242 h 297"/>
                <a:gd name="T18" fmla="*/ 22 w 335"/>
                <a:gd name="T19" fmla="*/ 242 h 297"/>
                <a:gd name="T20" fmla="*/ 22 w 335"/>
                <a:gd name="T21" fmla="*/ 242 h 297"/>
                <a:gd name="T22" fmla="*/ 15 w 335"/>
                <a:gd name="T23" fmla="*/ 246 h 297"/>
                <a:gd name="T24" fmla="*/ 9 w 335"/>
                <a:gd name="T25" fmla="*/ 252 h 297"/>
                <a:gd name="T26" fmla="*/ 3 w 335"/>
                <a:gd name="T27" fmla="*/ 258 h 297"/>
                <a:gd name="T28" fmla="*/ 0 w 335"/>
                <a:gd name="T29" fmla="*/ 265 h 297"/>
                <a:gd name="T30" fmla="*/ 0 w 335"/>
                <a:gd name="T31" fmla="*/ 269 h 297"/>
                <a:gd name="T32" fmla="*/ 0 w 335"/>
                <a:gd name="T33" fmla="*/ 275 h 297"/>
                <a:gd name="T34" fmla="*/ 3 w 335"/>
                <a:gd name="T35" fmla="*/ 280 h 297"/>
                <a:gd name="T36" fmla="*/ 7 w 335"/>
                <a:gd name="T37" fmla="*/ 286 h 297"/>
                <a:gd name="T38" fmla="*/ 13 w 335"/>
                <a:gd name="T39" fmla="*/ 292 h 297"/>
                <a:gd name="T40" fmla="*/ 20 w 335"/>
                <a:gd name="T41" fmla="*/ 297 h 297"/>
                <a:gd name="T42" fmla="*/ 250 w 335"/>
                <a:gd name="T43" fmla="*/ 297 h 297"/>
                <a:gd name="T44" fmla="*/ 250 w 335"/>
                <a:gd name="T45" fmla="*/ 297 h 297"/>
                <a:gd name="T46" fmla="*/ 254 w 335"/>
                <a:gd name="T47" fmla="*/ 297 h 297"/>
                <a:gd name="T48" fmla="*/ 261 w 335"/>
                <a:gd name="T49" fmla="*/ 294 h 297"/>
                <a:gd name="T50" fmla="*/ 267 w 335"/>
                <a:gd name="T51" fmla="*/ 290 h 297"/>
                <a:gd name="T52" fmla="*/ 271 w 335"/>
                <a:gd name="T53" fmla="*/ 284 h 297"/>
                <a:gd name="T54" fmla="*/ 275 w 335"/>
                <a:gd name="T55" fmla="*/ 276 h 297"/>
                <a:gd name="T56" fmla="*/ 278 w 335"/>
                <a:gd name="T57" fmla="*/ 265 h 297"/>
                <a:gd name="T58" fmla="*/ 278 w 335"/>
                <a:gd name="T59" fmla="*/ 265 h 297"/>
                <a:gd name="T60" fmla="*/ 311 w 335"/>
                <a:gd name="T61" fmla="*/ 136 h 297"/>
                <a:gd name="T62" fmla="*/ 335 w 335"/>
                <a:gd name="T63" fmla="*/ 32 h 297"/>
                <a:gd name="T64" fmla="*/ 335 w 335"/>
                <a:gd name="T65" fmla="*/ 32 h 297"/>
                <a:gd name="T66" fmla="*/ 335 w 335"/>
                <a:gd name="T67" fmla="*/ 28 h 297"/>
                <a:gd name="T68" fmla="*/ 333 w 335"/>
                <a:gd name="T69" fmla="*/ 19 h 297"/>
                <a:gd name="T70" fmla="*/ 332 w 335"/>
                <a:gd name="T71" fmla="*/ 13 h 297"/>
                <a:gd name="T72" fmla="*/ 328 w 335"/>
                <a:gd name="T73" fmla="*/ 7 h 297"/>
                <a:gd name="T74" fmla="*/ 324 w 335"/>
                <a:gd name="T75" fmla="*/ 3 h 297"/>
                <a:gd name="T76" fmla="*/ 316 w 335"/>
                <a:gd name="T77" fmla="*/ 0 h 297"/>
                <a:gd name="T78" fmla="*/ 316 w 335"/>
                <a:gd name="T7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5" h="297">
                  <a:moveTo>
                    <a:pt x="316" y="0"/>
                  </a:moveTo>
                  <a:lnTo>
                    <a:pt x="316" y="0"/>
                  </a:lnTo>
                  <a:lnTo>
                    <a:pt x="311" y="0"/>
                  </a:lnTo>
                  <a:lnTo>
                    <a:pt x="305" y="1"/>
                  </a:lnTo>
                  <a:lnTo>
                    <a:pt x="299" y="3"/>
                  </a:lnTo>
                  <a:lnTo>
                    <a:pt x="295" y="7"/>
                  </a:lnTo>
                  <a:lnTo>
                    <a:pt x="290" y="15"/>
                  </a:lnTo>
                  <a:lnTo>
                    <a:pt x="288" y="17"/>
                  </a:lnTo>
                  <a:lnTo>
                    <a:pt x="231" y="242"/>
                  </a:lnTo>
                  <a:lnTo>
                    <a:pt x="22" y="242"/>
                  </a:lnTo>
                  <a:lnTo>
                    <a:pt x="22" y="242"/>
                  </a:lnTo>
                  <a:lnTo>
                    <a:pt x="15" y="246"/>
                  </a:lnTo>
                  <a:lnTo>
                    <a:pt x="9" y="252"/>
                  </a:lnTo>
                  <a:lnTo>
                    <a:pt x="3" y="258"/>
                  </a:lnTo>
                  <a:lnTo>
                    <a:pt x="0" y="265"/>
                  </a:lnTo>
                  <a:lnTo>
                    <a:pt x="0" y="269"/>
                  </a:lnTo>
                  <a:lnTo>
                    <a:pt x="0" y="275"/>
                  </a:lnTo>
                  <a:lnTo>
                    <a:pt x="3" y="280"/>
                  </a:lnTo>
                  <a:lnTo>
                    <a:pt x="7" y="286"/>
                  </a:lnTo>
                  <a:lnTo>
                    <a:pt x="13" y="292"/>
                  </a:lnTo>
                  <a:lnTo>
                    <a:pt x="20" y="297"/>
                  </a:lnTo>
                  <a:lnTo>
                    <a:pt x="250" y="297"/>
                  </a:lnTo>
                  <a:lnTo>
                    <a:pt x="250" y="297"/>
                  </a:lnTo>
                  <a:lnTo>
                    <a:pt x="254" y="297"/>
                  </a:lnTo>
                  <a:lnTo>
                    <a:pt x="261" y="294"/>
                  </a:lnTo>
                  <a:lnTo>
                    <a:pt x="267" y="290"/>
                  </a:lnTo>
                  <a:lnTo>
                    <a:pt x="271" y="284"/>
                  </a:lnTo>
                  <a:lnTo>
                    <a:pt x="275" y="276"/>
                  </a:lnTo>
                  <a:lnTo>
                    <a:pt x="278" y="265"/>
                  </a:lnTo>
                  <a:lnTo>
                    <a:pt x="278" y="265"/>
                  </a:lnTo>
                  <a:lnTo>
                    <a:pt x="311" y="136"/>
                  </a:lnTo>
                  <a:lnTo>
                    <a:pt x="335" y="32"/>
                  </a:lnTo>
                  <a:lnTo>
                    <a:pt x="335" y="32"/>
                  </a:lnTo>
                  <a:lnTo>
                    <a:pt x="335" y="28"/>
                  </a:lnTo>
                  <a:lnTo>
                    <a:pt x="333" y="19"/>
                  </a:lnTo>
                  <a:lnTo>
                    <a:pt x="332" y="13"/>
                  </a:lnTo>
                  <a:lnTo>
                    <a:pt x="328" y="7"/>
                  </a:lnTo>
                  <a:lnTo>
                    <a:pt x="324" y="3"/>
                  </a:lnTo>
                  <a:lnTo>
                    <a:pt x="316" y="0"/>
                  </a:lnTo>
                  <a:lnTo>
                    <a:pt x="3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350" kern="0" dirty="0">
                <a:solidFill>
                  <a:srgbClr val="333333"/>
                </a:solidFill>
                <a:latin typeface="Arial"/>
                <a:ea typeface="ＭＳ Ｐゴシック" charset="0"/>
                <a:cs typeface="ＭＳ Ｐゴシック" charset="0"/>
              </a:endParaRPr>
            </a:p>
          </p:txBody>
        </p:sp>
        <p:sp>
          <p:nvSpPr>
            <p:cNvPr id="137" name="Freeform 13"/>
            <p:cNvSpPr>
              <a:spLocks noEditPoints="1"/>
            </p:cNvSpPr>
            <p:nvPr/>
          </p:nvSpPr>
          <p:spPr bwMode="auto">
            <a:xfrm>
              <a:off x="1095375" y="2565654"/>
              <a:ext cx="482600" cy="973136"/>
            </a:xfrm>
            <a:custGeom>
              <a:avLst/>
              <a:gdLst>
                <a:gd name="T0" fmla="*/ 320 w 609"/>
                <a:gd name="T1" fmla="*/ 249 h 1227"/>
                <a:gd name="T2" fmla="*/ 313 w 609"/>
                <a:gd name="T3" fmla="*/ 247 h 1227"/>
                <a:gd name="T4" fmla="*/ 203 w 609"/>
                <a:gd name="T5" fmla="*/ 31 h 1227"/>
                <a:gd name="T6" fmla="*/ 176 w 609"/>
                <a:gd name="T7" fmla="*/ 10 h 1227"/>
                <a:gd name="T8" fmla="*/ 123 w 609"/>
                <a:gd name="T9" fmla="*/ 0 h 1227"/>
                <a:gd name="T10" fmla="*/ 98 w 609"/>
                <a:gd name="T11" fmla="*/ 6 h 1227"/>
                <a:gd name="T12" fmla="*/ 64 w 609"/>
                <a:gd name="T13" fmla="*/ 25 h 1227"/>
                <a:gd name="T14" fmla="*/ 43 w 609"/>
                <a:gd name="T15" fmla="*/ 55 h 1227"/>
                <a:gd name="T16" fmla="*/ 26 w 609"/>
                <a:gd name="T17" fmla="*/ 112 h 1227"/>
                <a:gd name="T18" fmla="*/ 17 w 609"/>
                <a:gd name="T19" fmla="*/ 279 h 1227"/>
                <a:gd name="T20" fmla="*/ 6 w 609"/>
                <a:gd name="T21" fmla="*/ 507 h 1227"/>
                <a:gd name="T22" fmla="*/ 4 w 609"/>
                <a:gd name="T23" fmla="*/ 558 h 1227"/>
                <a:gd name="T24" fmla="*/ 4 w 609"/>
                <a:gd name="T25" fmla="*/ 1104 h 1227"/>
                <a:gd name="T26" fmla="*/ 0 w 609"/>
                <a:gd name="T27" fmla="*/ 1133 h 1227"/>
                <a:gd name="T28" fmla="*/ 9 w 609"/>
                <a:gd name="T29" fmla="*/ 1188 h 1227"/>
                <a:gd name="T30" fmla="*/ 25 w 609"/>
                <a:gd name="T31" fmla="*/ 1210 h 1227"/>
                <a:gd name="T32" fmla="*/ 47 w 609"/>
                <a:gd name="T33" fmla="*/ 1222 h 1227"/>
                <a:gd name="T34" fmla="*/ 89 w 609"/>
                <a:gd name="T35" fmla="*/ 1227 h 1227"/>
                <a:gd name="T36" fmla="*/ 114 w 609"/>
                <a:gd name="T37" fmla="*/ 1218 h 1227"/>
                <a:gd name="T38" fmla="*/ 129 w 609"/>
                <a:gd name="T39" fmla="*/ 1205 h 1227"/>
                <a:gd name="T40" fmla="*/ 146 w 609"/>
                <a:gd name="T41" fmla="*/ 1174 h 1227"/>
                <a:gd name="T42" fmla="*/ 157 w 609"/>
                <a:gd name="T43" fmla="*/ 1191 h 1227"/>
                <a:gd name="T44" fmla="*/ 186 w 609"/>
                <a:gd name="T45" fmla="*/ 1222 h 1227"/>
                <a:gd name="T46" fmla="*/ 214 w 609"/>
                <a:gd name="T47" fmla="*/ 1227 h 1227"/>
                <a:gd name="T48" fmla="*/ 254 w 609"/>
                <a:gd name="T49" fmla="*/ 1220 h 1227"/>
                <a:gd name="T50" fmla="*/ 281 w 609"/>
                <a:gd name="T51" fmla="*/ 1201 h 1227"/>
                <a:gd name="T52" fmla="*/ 290 w 609"/>
                <a:gd name="T53" fmla="*/ 1176 h 1227"/>
                <a:gd name="T54" fmla="*/ 347 w 609"/>
                <a:gd name="T55" fmla="*/ 858 h 1227"/>
                <a:gd name="T56" fmla="*/ 341 w 609"/>
                <a:gd name="T57" fmla="*/ 814 h 1227"/>
                <a:gd name="T58" fmla="*/ 262 w 609"/>
                <a:gd name="T59" fmla="*/ 649 h 1227"/>
                <a:gd name="T60" fmla="*/ 241 w 609"/>
                <a:gd name="T61" fmla="*/ 601 h 1227"/>
                <a:gd name="T62" fmla="*/ 233 w 609"/>
                <a:gd name="T63" fmla="*/ 581 h 1227"/>
                <a:gd name="T64" fmla="*/ 229 w 609"/>
                <a:gd name="T65" fmla="*/ 545 h 1227"/>
                <a:gd name="T66" fmla="*/ 239 w 609"/>
                <a:gd name="T67" fmla="*/ 400 h 1227"/>
                <a:gd name="T68" fmla="*/ 214 w 609"/>
                <a:gd name="T69" fmla="*/ 389 h 1227"/>
                <a:gd name="T70" fmla="*/ 184 w 609"/>
                <a:gd name="T71" fmla="*/ 349 h 1227"/>
                <a:gd name="T72" fmla="*/ 127 w 609"/>
                <a:gd name="T73" fmla="*/ 173 h 1227"/>
                <a:gd name="T74" fmla="*/ 207 w 609"/>
                <a:gd name="T75" fmla="*/ 334 h 1227"/>
                <a:gd name="T76" fmla="*/ 243 w 609"/>
                <a:gd name="T77" fmla="*/ 372 h 1227"/>
                <a:gd name="T78" fmla="*/ 273 w 609"/>
                <a:gd name="T79" fmla="*/ 380 h 1227"/>
                <a:gd name="T80" fmla="*/ 542 w 609"/>
                <a:gd name="T81" fmla="*/ 380 h 1227"/>
                <a:gd name="T82" fmla="*/ 567 w 609"/>
                <a:gd name="T83" fmla="*/ 376 h 1227"/>
                <a:gd name="T84" fmla="*/ 590 w 609"/>
                <a:gd name="T85" fmla="*/ 364 h 1227"/>
                <a:gd name="T86" fmla="*/ 607 w 609"/>
                <a:gd name="T87" fmla="*/ 332 h 1227"/>
                <a:gd name="T88" fmla="*/ 609 w 609"/>
                <a:gd name="T89" fmla="*/ 311 h 1227"/>
                <a:gd name="T90" fmla="*/ 601 w 609"/>
                <a:gd name="T91" fmla="*/ 279 h 1227"/>
                <a:gd name="T92" fmla="*/ 575 w 609"/>
                <a:gd name="T93" fmla="*/ 254 h 1227"/>
                <a:gd name="T94" fmla="*/ 558 w 609"/>
                <a:gd name="T95" fmla="*/ 249 h 1227"/>
                <a:gd name="T96" fmla="*/ 150 w 609"/>
                <a:gd name="T97" fmla="*/ 755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9" h="1227">
                  <a:moveTo>
                    <a:pt x="558" y="249"/>
                  </a:moveTo>
                  <a:lnTo>
                    <a:pt x="558" y="249"/>
                  </a:lnTo>
                  <a:lnTo>
                    <a:pt x="320" y="249"/>
                  </a:lnTo>
                  <a:lnTo>
                    <a:pt x="320" y="249"/>
                  </a:lnTo>
                  <a:lnTo>
                    <a:pt x="317" y="247"/>
                  </a:lnTo>
                  <a:lnTo>
                    <a:pt x="313" y="247"/>
                  </a:lnTo>
                  <a:lnTo>
                    <a:pt x="311" y="245"/>
                  </a:lnTo>
                  <a:lnTo>
                    <a:pt x="203" y="31"/>
                  </a:lnTo>
                  <a:lnTo>
                    <a:pt x="203" y="31"/>
                  </a:lnTo>
                  <a:lnTo>
                    <a:pt x="195" y="23"/>
                  </a:lnTo>
                  <a:lnTo>
                    <a:pt x="188" y="17"/>
                  </a:lnTo>
                  <a:lnTo>
                    <a:pt x="176" y="10"/>
                  </a:lnTo>
                  <a:lnTo>
                    <a:pt x="161" y="4"/>
                  </a:lnTo>
                  <a:lnTo>
                    <a:pt x="144" y="0"/>
                  </a:lnTo>
                  <a:lnTo>
                    <a:pt x="123" y="0"/>
                  </a:lnTo>
                  <a:lnTo>
                    <a:pt x="112" y="2"/>
                  </a:lnTo>
                  <a:lnTo>
                    <a:pt x="98" y="6"/>
                  </a:lnTo>
                  <a:lnTo>
                    <a:pt x="98" y="6"/>
                  </a:lnTo>
                  <a:lnTo>
                    <a:pt x="85" y="12"/>
                  </a:lnTo>
                  <a:lnTo>
                    <a:pt x="76" y="17"/>
                  </a:lnTo>
                  <a:lnTo>
                    <a:pt x="64" y="25"/>
                  </a:lnTo>
                  <a:lnTo>
                    <a:pt x="57" y="34"/>
                  </a:lnTo>
                  <a:lnTo>
                    <a:pt x="49" y="44"/>
                  </a:lnTo>
                  <a:lnTo>
                    <a:pt x="43" y="55"/>
                  </a:lnTo>
                  <a:lnTo>
                    <a:pt x="34" y="76"/>
                  </a:lnTo>
                  <a:lnTo>
                    <a:pt x="28" y="95"/>
                  </a:lnTo>
                  <a:lnTo>
                    <a:pt x="26" y="112"/>
                  </a:lnTo>
                  <a:lnTo>
                    <a:pt x="25" y="129"/>
                  </a:lnTo>
                  <a:lnTo>
                    <a:pt x="25" y="129"/>
                  </a:lnTo>
                  <a:lnTo>
                    <a:pt x="17" y="279"/>
                  </a:lnTo>
                  <a:lnTo>
                    <a:pt x="7" y="469"/>
                  </a:lnTo>
                  <a:lnTo>
                    <a:pt x="7" y="469"/>
                  </a:lnTo>
                  <a:lnTo>
                    <a:pt x="6" y="507"/>
                  </a:lnTo>
                  <a:lnTo>
                    <a:pt x="4" y="554"/>
                  </a:lnTo>
                  <a:lnTo>
                    <a:pt x="4" y="558"/>
                  </a:lnTo>
                  <a:lnTo>
                    <a:pt x="4" y="558"/>
                  </a:lnTo>
                  <a:lnTo>
                    <a:pt x="2" y="738"/>
                  </a:lnTo>
                  <a:lnTo>
                    <a:pt x="2" y="738"/>
                  </a:lnTo>
                  <a:lnTo>
                    <a:pt x="4" y="1104"/>
                  </a:lnTo>
                  <a:lnTo>
                    <a:pt x="4" y="1104"/>
                  </a:lnTo>
                  <a:lnTo>
                    <a:pt x="2" y="1117"/>
                  </a:lnTo>
                  <a:lnTo>
                    <a:pt x="0" y="1133"/>
                  </a:lnTo>
                  <a:lnTo>
                    <a:pt x="2" y="1152"/>
                  </a:lnTo>
                  <a:lnTo>
                    <a:pt x="4" y="1169"/>
                  </a:lnTo>
                  <a:lnTo>
                    <a:pt x="9" y="1188"/>
                  </a:lnTo>
                  <a:lnTo>
                    <a:pt x="13" y="1195"/>
                  </a:lnTo>
                  <a:lnTo>
                    <a:pt x="19" y="1203"/>
                  </a:lnTo>
                  <a:lnTo>
                    <a:pt x="25" y="1210"/>
                  </a:lnTo>
                  <a:lnTo>
                    <a:pt x="32" y="1214"/>
                  </a:lnTo>
                  <a:lnTo>
                    <a:pt x="32" y="1214"/>
                  </a:lnTo>
                  <a:lnTo>
                    <a:pt x="47" y="1222"/>
                  </a:lnTo>
                  <a:lnTo>
                    <a:pt x="62" y="1225"/>
                  </a:lnTo>
                  <a:lnTo>
                    <a:pt x="76" y="1227"/>
                  </a:lnTo>
                  <a:lnTo>
                    <a:pt x="89" y="1227"/>
                  </a:lnTo>
                  <a:lnTo>
                    <a:pt x="98" y="1225"/>
                  </a:lnTo>
                  <a:lnTo>
                    <a:pt x="108" y="1222"/>
                  </a:lnTo>
                  <a:lnTo>
                    <a:pt x="114" y="1218"/>
                  </a:lnTo>
                  <a:lnTo>
                    <a:pt x="119" y="1214"/>
                  </a:lnTo>
                  <a:lnTo>
                    <a:pt x="119" y="1214"/>
                  </a:lnTo>
                  <a:lnTo>
                    <a:pt x="129" y="1205"/>
                  </a:lnTo>
                  <a:lnTo>
                    <a:pt x="136" y="1195"/>
                  </a:lnTo>
                  <a:lnTo>
                    <a:pt x="142" y="1184"/>
                  </a:lnTo>
                  <a:lnTo>
                    <a:pt x="146" y="1174"/>
                  </a:lnTo>
                  <a:lnTo>
                    <a:pt x="146" y="1174"/>
                  </a:lnTo>
                  <a:lnTo>
                    <a:pt x="152" y="1184"/>
                  </a:lnTo>
                  <a:lnTo>
                    <a:pt x="157" y="1191"/>
                  </a:lnTo>
                  <a:lnTo>
                    <a:pt x="165" y="1203"/>
                  </a:lnTo>
                  <a:lnTo>
                    <a:pt x="174" y="1212"/>
                  </a:lnTo>
                  <a:lnTo>
                    <a:pt x="186" y="1222"/>
                  </a:lnTo>
                  <a:lnTo>
                    <a:pt x="199" y="1227"/>
                  </a:lnTo>
                  <a:lnTo>
                    <a:pt x="207" y="1227"/>
                  </a:lnTo>
                  <a:lnTo>
                    <a:pt x="214" y="1227"/>
                  </a:lnTo>
                  <a:lnTo>
                    <a:pt x="214" y="1227"/>
                  </a:lnTo>
                  <a:lnTo>
                    <a:pt x="241" y="1224"/>
                  </a:lnTo>
                  <a:lnTo>
                    <a:pt x="254" y="1220"/>
                  </a:lnTo>
                  <a:lnTo>
                    <a:pt x="264" y="1216"/>
                  </a:lnTo>
                  <a:lnTo>
                    <a:pt x="273" y="1210"/>
                  </a:lnTo>
                  <a:lnTo>
                    <a:pt x="281" y="1201"/>
                  </a:lnTo>
                  <a:lnTo>
                    <a:pt x="286" y="1191"/>
                  </a:lnTo>
                  <a:lnTo>
                    <a:pt x="290" y="1176"/>
                  </a:lnTo>
                  <a:lnTo>
                    <a:pt x="290" y="1176"/>
                  </a:lnTo>
                  <a:lnTo>
                    <a:pt x="320" y="1007"/>
                  </a:lnTo>
                  <a:lnTo>
                    <a:pt x="347" y="858"/>
                  </a:lnTo>
                  <a:lnTo>
                    <a:pt x="347" y="858"/>
                  </a:lnTo>
                  <a:lnTo>
                    <a:pt x="347" y="840"/>
                  </a:lnTo>
                  <a:lnTo>
                    <a:pt x="343" y="823"/>
                  </a:lnTo>
                  <a:lnTo>
                    <a:pt x="341" y="814"/>
                  </a:lnTo>
                  <a:lnTo>
                    <a:pt x="338" y="806"/>
                  </a:lnTo>
                  <a:lnTo>
                    <a:pt x="338" y="806"/>
                  </a:lnTo>
                  <a:lnTo>
                    <a:pt x="262" y="649"/>
                  </a:lnTo>
                  <a:lnTo>
                    <a:pt x="262" y="649"/>
                  </a:lnTo>
                  <a:lnTo>
                    <a:pt x="252" y="626"/>
                  </a:lnTo>
                  <a:lnTo>
                    <a:pt x="241" y="601"/>
                  </a:lnTo>
                  <a:lnTo>
                    <a:pt x="241" y="601"/>
                  </a:lnTo>
                  <a:lnTo>
                    <a:pt x="237" y="590"/>
                  </a:lnTo>
                  <a:lnTo>
                    <a:pt x="233" y="581"/>
                  </a:lnTo>
                  <a:lnTo>
                    <a:pt x="233" y="581"/>
                  </a:lnTo>
                  <a:lnTo>
                    <a:pt x="231" y="564"/>
                  </a:lnTo>
                  <a:lnTo>
                    <a:pt x="229" y="545"/>
                  </a:lnTo>
                  <a:lnTo>
                    <a:pt x="229" y="545"/>
                  </a:lnTo>
                  <a:lnTo>
                    <a:pt x="229" y="545"/>
                  </a:lnTo>
                  <a:lnTo>
                    <a:pt x="239" y="400"/>
                  </a:lnTo>
                  <a:lnTo>
                    <a:pt x="239" y="400"/>
                  </a:lnTo>
                  <a:lnTo>
                    <a:pt x="226" y="397"/>
                  </a:lnTo>
                  <a:lnTo>
                    <a:pt x="214" y="389"/>
                  </a:lnTo>
                  <a:lnTo>
                    <a:pt x="205" y="378"/>
                  </a:lnTo>
                  <a:lnTo>
                    <a:pt x="195" y="368"/>
                  </a:lnTo>
                  <a:lnTo>
                    <a:pt x="184" y="349"/>
                  </a:lnTo>
                  <a:lnTo>
                    <a:pt x="180" y="342"/>
                  </a:lnTo>
                  <a:lnTo>
                    <a:pt x="93" y="173"/>
                  </a:lnTo>
                  <a:lnTo>
                    <a:pt x="127" y="173"/>
                  </a:lnTo>
                  <a:lnTo>
                    <a:pt x="127" y="173"/>
                  </a:lnTo>
                  <a:lnTo>
                    <a:pt x="207" y="334"/>
                  </a:lnTo>
                  <a:lnTo>
                    <a:pt x="207" y="334"/>
                  </a:lnTo>
                  <a:lnTo>
                    <a:pt x="218" y="351"/>
                  </a:lnTo>
                  <a:lnTo>
                    <a:pt x="229" y="363"/>
                  </a:lnTo>
                  <a:lnTo>
                    <a:pt x="243" y="372"/>
                  </a:lnTo>
                  <a:lnTo>
                    <a:pt x="254" y="376"/>
                  </a:lnTo>
                  <a:lnTo>
                    <a:pt x="265" y="380"/>
                  </a:lnTo>
                  <a:lnTo>
                    <a:pt x="273" y="380"/>
                  </a:lnTo>
                  <a:lnTo>
                    <a:pt x="281" y="380"/>
                  </a:lnTo>
                  <a:lnTo>
                    <a:pt x="281" y="380"/>
                  </a:lnTo>
                  <a:lnTo>
                    <a:pt x="542" y="380"/>
                  </a:lnTo>
                  <a:lnTo>
                    <a:pt x="542" y="380"/>
                  </a:lnTo>
                  <a:lnTo>
                    <a:pt x="556" y="380"/>
                  </a:lnTo>
                  <a:lnTo>
                    <a:pt x="567" y="376"/>
                  </a:lnTo>
                  <a:lnTo>
                    <a:pt x="577" y="374"/>
                  </a:lnTo>
                  <a:lnTo>
                    <a:pt x="584" y="368"/>
                  </a:lnTo>
                  <a:lnTo>
                    <a:pt x="590" y="364"/>
                  </a:lnTo>
                  <a:lnTo>
                    <a:pt x="595" y="357"/>
                  </a:lnTo>
                  <a:lnTo>
                    <a:pt x="603" y="345"/>
                  </a:lnTo>
                  <a:lnTo>
                    <a:pt x="607" y="332"/>
                  </a:lnTo>
                  <a:lnTo>
                    <a:pt x="609" y="321"/>
                  </a:lnTo>
                  <a:lnTo>
                    <a:pt x="609" y="311"/>
                  </a:lnTo>
                  <a:lnTo>
                    <a:pt x="609" y="311"/>
                  </a:lnTo>
                  <a:lnTo>
                    <a:pt x="609" y="302"/>
                  </a:lnTo>
                  <a:lnTo>
                    <a:pt x="607" y="294"/>
                  </a:lnTo>
                  <a:lnTo>
                    <a:pt x="601" y="279"/>
                  </a:lnTo>
                  <a:lnTo>
                    <a:pt x="594" y="270"/>
                  </a:lnTo>
                  <a:lnTo>
                    <a:pt x="584" y="260"/>
                  </a:lnTo>
                  <a:lnTo>
                    <a:pt x="575" y="254"/>
                  </a:lnTo>
                  <a:lnTo>
                    <a:pt x="565" y="251"/>
                  </a:lnTo>
                  <a:lnTo>
                    <a:pt x="558" y="249"/>
                  </a:lnTo>
                  <a:lnTo>
                    <a:pt x="558" y="249"/>
                  </a:lnTo>
                  <a:close/>
                  <a:moveTo>
                    <a:pt x="199" y="856"/>
                  </a:moveTo>
                  <a:lnTo>
                    <a:pt x="150" y="1121"/>
                  </a:lnTo>
                  <a:lnTo>
                    <a:pt x="150" y="755"/>
                  </a:lnTo>
                  <a:lnTo>
                    <a:pt x="199" y="8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350" kern="0" dirty="0">
                <a:solidFill>
                  <a:srgbClr val="333333"/>
                </a:solidFill>
                <a:latin typeface="Arial"/>
                <a:ea typeface="ＭＳ Ｐゴシック" charset="0"/>
                <a:cs typeface="ＭＳ Ｐゴシック" charset="0"/>
              </a:endParaRPr>
            </a:p>
          </p:txBody>
        </p:sp>
      </p:grpSp>
      <p:grpSp>
        <p:nvGrpSpPr>
          <p:cNvPr id="138" name="Group 115"/>
          <p:cNvGrpSpPr/>
          <p:nvPr/>
        </p:nvGrpSpPr>
        <p:grpSpPr>
          <a:xfrm>
            <a:off x="2848943" y="2678699"/>
            <a:ext cx="105424" cy="294880"/>
            <a:chOff x="9819920" y="2244570"/>
            <a:chExt cx="219075" cy="612776"/>
          </a:xfrm>
          <a:solidFill>
            <a:srgbClr val="0F1E27"/>
          </a:solidFill>
        </p:grpSpPr>
        <p:sp>
          <p:nvSpPr>
            <p:cNvPr id="139" name="Freeform 138"/>
            <p:cNvSpPr>
              <a:spLocks/>
            </p:cNvSpPr>
            <p:nvPr/>
          </p:nvSpPr>
          <p:spPr bwMode="auto">
            <a:xfrm>
              <a:off x="9880245" y="2244570"/>
              <a:ext cx="87313" cy="87313"/>
            </a:xfrm>
            <a:custGeom>
              <a:avLst/>
              <a:gdLst>
                <a:gd name="T0" fmla="*/ 81 w 163"/>
                <a:gd name="T1" fmla="*/ 164 h 164"/>
                <a:gd name="T2" fmla="*/ 81 w 163"/>
                <a:gd name="T3" fmla="*/ 164 h 164"/>
                <a:gd name="T4" fmla="*/ 98 w 163"/>
                <a:gd name="T5" fmla="*/ 163 h 164"/>
                <a:gd name="T6" fmla="*/ 113 w 163"/>
                <a:gd name="T7" fmla="*/ 157 h 164"/>
                <a:gd name="T8" fmla="*/ 127 w 163"/>
                <a:gd name="T9" fmla="*/ 150 h 164"/>
                <a:gd name="T10" fmla="*/ 139 w 163"/>
                <a:gd name="T11" fmla="*/ 140 h 164"/>
                <a:gd name="T12" fmla="*/ 149 w 163"/>
                <a:gd name="T13" fmla="*/ 128 h 164"/>
                <a:gd name="T14" fmla="*/ 157 w 163"/>
                <a:gd name="T15" fmla="*/ 114 h 164"/>
                <a:gd name="T16" fmla="*/ 161 w 163"/>
                <a:gd name="T17" fmla="*/ 98 h 164"/>
                <a:gd name="T18" fmla="*/ 163 w 163"/>
                <a:gd name="T19" fmla="*/ 82 h 164"/>
                <a:gd name="T20" fmla="*/ 163 w 163"/>
                <a:gd name="T21" fmla="*/ 82 h 164"/>
                <a:gd name="T22" fmla="*/ 161 w 163"/>
                <a:gd name="T23" fmla="*/ 65 h 164"/>
                <a:gd name="T24" fmla="*/ 157 w 163"/>
                <a:gd name="T25" fmla="*/ 49 h 164"/>
                <a:gd name="T26" fmla="*/ 149 w 163"/>
                <a:gd name="T27" fmla="*/ 36 h 164"/>
                <a:gd name="T28" fmla="*/ 139 w 163"/>
                <a:gd name="T29" fmla="*/ 23 h 164"/>
                <a:gd name="T30" fmla="*/ 127 w 163"/>
                <a:gd name="T31" fmla="*/ 13 h 164"/>
                <a:gd name="T32" fmla="*/ 113 w 163"/>
                <a:gd name="T33" fmla="*/ 6 h 164"/>
                <a:gd name="T34" fmla="*/ 98 w 163"/>
                <a:gd name="T35" fmla="*/ 1 h 164"/>
                <a:gd name="T36" fmla="*/ 81 w 163"/>
                <a:gd name="T37" fmla="*/ 0 h 164"/>
                <a:gd name="T38" fmla="*/ 81 w 163"/>
                <a:gd name="T39" fmla="*/ 0 h 164"/>
                <a:gd name="T40" fmla="*/ 65 w 163"/>
                <a:gd name="T41" fmla="*/ 1 h 164"/>
                <a:gd name="T42" fmla="*/ 50 w 163"/>
                <a:gd name="T43" fmla="*/ 6 h 164"/>
                <a:gd name="T44" fmla="*/ 35 w 163"/>
                <a:gd name="T45" fmla="*/ 13 h 164"/>
                <a:gd name="T46" fmla="*/ 24 w 163"/>
                <a:gd name="T47" fmla="*/ 23 h 164"/>
                <a:gd name="T48" fmla="*/ 14 w 163"/>
                <a:gd name="T49" fmla="*/ 36 h 164"/>
                <a:gd name="T50" fmla="*/ 7 w 163"/>
                <a:gd name="T51" fmla="*/ 49 h 164"/>
                <a:gd name="T52" fmla="*/ 1 w 163"/>
                <a:gd name="T53" fmla="*/ 65 h 164"/>
                <a:gd name="T54" fmla="*/ 0 w 163"/>
                <a:gd name="T55" fmla="*/ 82 h 164"/>
                <a:gd name="T56" fmla="*/ 0 w 163"/>
                <a:gd name="T57" fmla="*/ 82 h 164"/>
                <a:gd name="T58" fmla="*/ 1 w 163"/>
                <a:gd name="T59" fmla="*/ 98 h 164"/>
                <a:gd name="T60" fmla="*/ 7 w 163"/>
                <a:gd name="T61" fmla="*/ 114 h 164"/>
                <a:gd name="T62" fmla="*/ 14 w 163"/>
                <a:gd name="T63" fmla="*/ 128 h 164"/>
                <a:gd name="T64" fmla="*/ 24 w 163"/>
                <a:gd name="T65" fmla="*/ 140 h 164"/>
                <a:gd name="T66" fmla="*/ 35 w 163"/>
                <a:gd name="T67" fmla="*/ 150 h 164"/>
                <a:gd name="T68" fmla="*/ 50 w 163"/>
                <a:gd name="T69" fmla="*/ 157 h 164"/>
                <a:gd name="T70" fmla="*/ 65 w 163"/>
                <a:gd name="T71" fmla="*/ 163 h 164"/>
                <a:gd name="T72" fmla="*/ 81 w 163"/>
                <a:gd name="T73" fmla="*/ 164 h 164"/>
                <a:gd name="T74" fmla="*/ 81 w 163"/>
                <a:gd name="T75"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164">
                  <a:moveTo>
                    <a:pt x="81" y="164"/>
                  </a:moveTo>
                  <a:lnTo>
                    <a:pt x="81" y="164"/>
                  </a:lnTo>
                  <a:lnTo>
                    <a:pt x="98" y="163"/>
                  </a:lnTo>
                  <a:lnTo>
                    <a:pt x="113" y="157"/>
                  </a:lnTo>
                  <a:lnTo>
                    <a:pt x="127" y="150"/>
                  </a:lnTo>
                  <a:lnTo>
                    <a:pt x="139" y="140"/>
                  </a:lnTo>
                  <a:lnTo>
                    <a:pt x="149" y="128"/>
                  </a:lnTo>
                  <a:lnTo>
                    <a:pt x="157" y="114"/>
                  </a:lnTo>
                  <a:lnTo>
                    <a:pt x="161" y="98"/>
                  </a:lnTo>
                  <a:lnTo>
                    <a:pt x="163" y="82"/>
                  </a:lnTo>
                  <a:lnTo>
                    <a:pt x="163" y="82"/>
                  </a:lnTo>
                  <a:lnTo>
                    <a:pt x="161" y="65"/>
                  </a:lnTo>
                  <a:lnTo>
                    <a:pt x="157" y="49"/>
                  </a:lnTo>
                  <a:lnTo>
                    <a:pt x="149" y="36"/>
                  </a:lnTo>
                  <a:lnTo>
                    <a:pt x="139" y="23"/>
                  </a:lnTo>
                  <a:lnTo>
                    <a:pt x="127" y="13"/>
                  </a:lnTo>
                  <a:lnTo>
                    <a:pt x="113" y="6"/>
                  </a:lnTo>
                  <a:lnTo>
                    <a:pt x="98" y="1"/>
                  </a:lnTo>
                  <a:lnTo>
                    <a:pt x="81" y="0"/>
                  </a:lnTo>
                  <a:lnTo>
                    <a:pt x="81" y="0"/>
                  </a:lnTo>
                  <a:lnTo>
                    <a:pt x="65" y="1"/>
                  </a:lnTo>
                  <a:lnTo>
                    <a:pt x="50" y="6"/>
                  </a:lnTo>
                  <a:lnTo>
                    <a:pt x="35" y="13"/>
                  </a:lnTo>
                  <a:lnTo>
                    <a:pt x="24" y="23"/>
                  </a:lnTo>
                  <a:lnTo>
                    <a:pt x="14" y="36"/>
                  </a:lnTo>
                  <a:lnTo>
                    <a:pt x="7" y="49"/>
                  </a:lnTo>
                  <a:lnTo>
                    <a:pt x="1" y="65"/>
                  </a:lnTo>
                  <a:lnTo>
                    <a:pt x="0" y="82"/>
                  </a:lnTo>
                  <a:lnTo>
                    <a:pt x="0" y="82"/>
                  </a:lnTo>
                  <a:lnTo>
                    <a:pt x="1" y="98"/>
                  </a:lnTo>
                  <a:lnTo>
                    <a:pt x="7" y="114"/>
                  </a:lnTo>
                  <a:lnTo>
                    <a:pt x="14" y="128"/>
                  </a:lnTo>
                  <a:lnTo>
                    <a:pt x="24" y="140"/>
                  </a:lnTo>
                  <a:lnTo>
                    <a:pt x="35" y="150"/>
                  </a:lnTo>
                  <a:lnTo>
                    <a:pt x="50" y="157"/>
                  </a:lnTo>
                  <a:lnTo>
                    <a:pt x="65" y="163"/>
                  </a:lnTo>
                  <a:lnTo>
                    <a:pt x="81" y="164"/>
                  </a:lnTo>
                  <a:lnTo>
                    <a:pt x="81"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350" kern="0" dirty="0">
                <a:solidFill>
                  <a:sysClr val="windowText" lastClr="000000"/>
                </a:solidFill>
                <a:latin typeface="Arial"/>
                <a:ea typeface="ＭＳ Ｐゴシック" charset="0"/>
                <a:cs typeface="ＭＳ Ｐゴシック" charset="0"/>
              </a:endParaRPr>
            </a:p>
          </p:txBody>
        </p:sp>
        <p:sp>
          <p:nvSpPr>
            <p:cNvPr id="140" name="Freeform 8"/>
            <p:cNvSpPr>
              <a:spLocks noEditPoints="1"/>
            </p:cNvSpPr>
            <p:nvPr/>
          </p:nvSpPr>
          <p:spPr bwMode="auto">
            <a:xfrm>
              <a:off x="9819920" y="2265208"/>
              <a:ext cx="219075" cy="592138"/>
            </a:xfrm>
            <a:custGeom>
              <a:avLst/>
              <a:gdLst>
                <a:gd name="T0" fmla="*/ 394 w 414"/>
                <a:gd name="T1" fmla="*/ 105 h 1119"/>
                <a:gd name="T2" fmla="*/ 384 w 414"/>
                <a:gd name="T3" fmla="*/ 34 h 1119"/>
                <a:gd name="T4" fmla="*/ 377 w 414"/>
                <a:gd name="T5" fmla="*/ 14 h 1119"/>
                <a:gd name="T6" fmla="*/ 354 w 414"/>
                <a:gd name="T7" fmla="*/ 14 h 1119"/>
                <a:gd name="T8" fmla="*/ 265 w 414"/>
                <a:gd name="T9" fmla="*/ 122 h 1119"/>
                <a:gd name="T10" fmla="*/ 331 w 414"/>
                <a:gd name="T11" fmla="*/ 157 h 1119"/>
                <a:gd name="T12" fmla="*/ 304 w 414"/>
                <a:gd name="T13" fmla="*/ 170 h 1119"/>
                <a:gd name="T14" fmla="*/ 251 w 414"/>
                <a:gd name="T15" fmla="*/ 145 h 1119"/>
                <a:gd name="T16" fmla="*/ 225 w 414"/>
                <a:gd name="T17" fmla="*/ 283 h 1119"/>
                <a:gd name="T18" fmla="*/ 198 w 414"/>
                <a:gd name="T19" fmla="*/ 155 h 1119"/>
                <a:gd name="T20" fmla="*/ 175 w 414"/>
                <a:gd name="T21" fmla="*/ 253 h 1119"/>
                <a:gd name="T22" fmla="*/ 146 w 414"/>
                <a:gd name="T23" fmla="*/ 171 h 1119"/>
                <a:gd name="T24" fmla="*/ 92 w 414"/>
                <a:gd name="T25" fmla="*/ 170 h 1119"/>
                <a:gd name="T26" fmla="*/ 29 w 414"/>
                <a:gd name="T27" fmla="*/ 201 h 1119"/>
                <a:gd name="T28" fmla="*/ 14 w 414"/>
                <a:gd name="T29" fmla="*/ 254 h 1119"/>
                <a:gd name="T30" fmla="*/ 1 w 414"/>
                <a:gd name="T31" fmla="*/ 569 h 1119"/>
                <a:gd name="T32" fmla="*/ 36 w 414"/>
                <a:gd name="T33" fmla="*/ 593 h 1119"/>
                <a:gd name="T34" fmla="*/ 76 w 414"/>
                <a:gd name="T35" fmla="*/ 580 h 1119"/>
                <a:gd name="T36" fmla="*/ 90 w 414"/>
                <a:gd name="T37" fmla="*/ 319 h 1119"/>
                <a:gd name="T38" fmla="*/ 90 w 414"/>
                <a:gd name="T39" fmla="*/ 1020 h 1119"/>
                <a:gd name="T40" fmla="*/ 117 w 414"/>
                <a:gd name="T41" fmla="*/ 1115 h 1119"/>
                <a:gd name="T42" fmla="*/ 182 w 414"/>
                <a:gd name="T43" fmla="*/ 1100 h 1119"/>
                <a:gd name="T44" fmla="*/ 196 w 414"/>
                <a:gd name="T45" fmla="*/ 562 h 1119"/>
                <a:gd name="T46" fmla="*/ 205 w 414"/>
                <a:gd name="T47" fmla="*/ 1083 h 1119"/>
                <a:gd name="T48" fmla="*/ 252 w 414"/>
                <a:gd name="T49" fmla="*/ 1119 h 1119"/>
                <a:gd name="T50" fmla="*/ 304 w 414"/>
                <a:gd name="T51" fmla="*/ 1077 h 1119"/>
                <a:gd name="T52" fmla="*/ 304 w 414"/>
                <a:gd name="T53" fmla="*/ 581 h 1119"/>
                <a:gd name="T54" fmla="*/ 345 w 414"/>
                <a:gd name="T55" fmla="*/ 400 h 1119"/>
                <a:gd name="T56" fmla="*/ 397 w 414"/>
                <a:gd name="T57" fmla="*/ 410 h 1119"/>
                <a:gd name="T58" fmla="*/ 414 w 414"/>
                <a:gd name="T59" fmla="*/ 351 h 1119"/>
                <a:gd name="T60" fmla="*/ 335 w 414"/>
                <a:gd name="T61" fmla="*/ 88 h 1119"/>
                <a:gd name="T62" fmla="*/ 344 w 414"/>
                <a:gd name="T63" fmla="*/ 80 h 1119"/>
                <a:gd name="T64" fmla="*/ 344 w 414"/>
                <a:gd name="T65" fmla="*/ 93 h 1119"/>
                <a:gd name="T66" fmla="*/ 318 w 414"/>
                <a:gd name="T67" fmla="*/ 23 h 1119"/>
                <a:gd name="T68" fmla="*/ 358 w 414"/>
                <a:gd name="T69" fmla="*/ 65 h 1119"/>
                <a:gd name="T70" fmla="*/ 309 w 414"/>
                <a:gd name="T71" fmla="*/ 46 h 1119"/>
                <a:gd name="T72" fmla="*/ 321 w 414"/>
                <a:gd name="T73" fmla="*/ 88 h 1119"/>
                <a:gd name="T74" fmla="*/ 321 w 414"/>
                <a:gd name="T75" fmla="*/ 73 h 1119"/>
                <a:gd name="T76" fmla="*/ 329 w 414"/>
                <a:gd name="T77" fmla="*/ 82 h 1119"/>
                <a:gd name="T78" fmla="*/ 308 w 414"/>
                <a:gd name="T79" fmla="*/ 66 h 1119"/>
                <a:gd name="T80" fmla="*/ 311 w 414"/>
                <a:gd name="T81" fmla="*/ 78 h 1119"/>
                <a:gd name="T82" fmla="*/ 298 w 414"/>
                <a:gd name="T83" fmla="*/ 73 h 1119"/>
                <a:gd name="T84" fmla="*/ 289 w 414"/>
                <a:gd name="T85" fmla="*/ 124 h 1119"/>
                <a:gd name="T86" fmla="*/ 282 w 414"/>
                <a:gd name="T87" fmla="*/ 113 h 1119"/>
                <a:gd name="T88" fmla="*/ 295 w 414"/>
                <a:gd name="T89" fmla="*/ 113 h 1119"/>
                <a:gd name="T90" fmla="*/ 291 w 414"/>
                <a:gd name="T91" fmla="*/ 98 h 1119"/>
                <a:gd name="T92" fmla="*/ 299 w 414"/>
                <a:gd name="T93" fmla="*/ 88 h 1119"/>
                <a:gd name="T94" fmla="*/ 302 w 414"/>
                <a:gd name="T95" fmla="*/ 99 h 1119"/>
                <a:gd name="T96" fmla="*/ 312 w 414"/>
                <a:gd name="T97" fmla="*/ 128 h 1119"/>
                <a:gd name="T98" fmla="*/ 301 w 414"/>
                <a:gd name="T99" fmla="*/ 124 h 1119"/>
                <a:gd name="T100" fmla="*/ 309 w 414"/>
                <a:gd name="T101" fmla="*/ 116 h 1119"/>
                <a:gd name="T102" fmla="*/ 312 w 414"/>
                <a:gd name="T103" fmla="*/ 109 h 1119"/>
                <a:gd name="T104" fmla="*/ 312 w 414"/>
                <a:gd name="T105" fmla="*/ 95 h 1119"/>
                <a:gd name="T106" fmla="*/ 322 w 414"/>
                <a:gd name="T107" fmla="*/ 103 h 1119"/>
                <a:gd name="T108" fmla="*/ 332 w 414"/>
                <a:gd name="T109" fmla="*/ 132 h 1119"/>
                <a:gd name="T110" fmla="*/ 321 w 414"/>
                <a:gd name="T111" fmla="*/ 135 h 1119"/>
                <a:gd name="T112" fmla="*/ 325 w 414"/>
                <a:gd name="T113" fmla="*/ 122 h 1119"/>
                <a:gd name="T114" fmla="*/ 332 w 414"/>
                <a:gd name="T115" fmla="*/ 132 h 1119"/>
                <a:gd name="T116" fmla="*/ 327 w 414"/>
                <a:gd name="T117" fmla="*/ 106 h 1119"/>
                <a:gd name="T118" fmla="*/ 340 w 414"/>
                <a:gd name="T119" fmla="*/ 105 h 1119"/>
                <a:gd name="T120" fmla="*/ 331 w 414"/>
                <a:gd name="T121" fmla="*/ 115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4" h="1119">
                  <a:moveTo>
                    <a:pt x="414" y="136"/>
                  </a:moveTo>
                  <a:lnTo>
                    <a:pt x="414" y="136"/>
                  </a:lnTo>
                  <a:lnTo>
                    <a:pt x="413" y="125"/>
                  </a:lnTo>
                  <a:lnTo>
                    <a:pt x="410" y="116"/>
                  </a:lnTo>
                  <a:lnTo>
                    <a:pt x="405" y="111"/>
                  </a:lnTo>
                  <a:lnTo>
                    <a:pt x="400" y="108"/>
                  </a:lnTo>
                  <a:lnTo>
                    <a:pt x="394" y="105"/>
                  </a:lnTo>
                  <a:lnTo>
                    <a:pt x="388" y="103"/>
                  </a:lnTo>
                  <a:lnTo>
                    <a:pt x="375" y="103"/>
                  </a:lnTo>
                  <a:lnTo>
                    <a:pt x="375" y="103"/>
                  </a:lnTo>
                  <a:lnTo>
                    <a:pt x="367" y="103"/>
                  </a:lnTo>
                  <a:lnTo>
                    <a:pt x="358" y="106"/>
                  </a:lnTo>
                  <a:lnTo>
                    <a:pt x="384" y="34"/>
                  </a:lnTo>
                  <a:lnTo>
                    <a:pt x="384" y="34"/>
                  </a:lnTo>
                  <a:lnTo>
                    <a:pt x="385" y="31"/>
                  </a:lnTo>
                  <a:lnTo>
                    <a:pt x="384" y="29"/>
                  </a:lnTo>
                  <a:lnTo>
                    <a:pt x="382" y="26"/>
                  </a:lnTo>
                  <a:lnTo>
                    <a:pt x="380" y="24"/>
                  </a:lnTo>
                  <a:lnTo>
                    <a:pt x="375" y="21"/>
                  </a:lnTo>
                  <a:lnTo>
                    <a:pt x="377" y="14"/>
                  </a:lnTo>
                  <a:lnTo>
                    <a:pt x="377" y="14"/>
                  </a:lnTo>
                  <a:lnTo>
                    <a:pt x="377" y="13"/>
                  </a:lnTo>
                  <a:lnTo>
                    <a:pt x="375" y="11"/>
                  </a:lnTo>
                  <a:lnTo>
                    <a:pt x="360" y="6"/>
                  </a:lnTo>
                  <a:lnTo>
                    <a:pt x="360" y="6"/>
                  </a:lnTo>
                  <a:lnTo>
                    <a:pt x="358" y="6"/>
                  </a:lnTo>
                  <a:lnTo>
                    <a:pt x="357" y="7"/>
                  </a:lnTo>
                  <a:lnTo>
                    <a:pt x="354" y="14"/>
                  </a:lnTo>
                  <a:lnTo>
                    <a:pt x="318" y="1"/>
                  </a:lnTo>
                  <a:lnTo>
                    <a:pt x="318" y="1"/>
                  </a:lnTo>
                  <a:lnTo>
                    <a:pt x="315" y="0"/>
                  </a:lnTo>
                  <a:lnTo>
                    <a:pt x="312" y="1"/>
                  </a:lnTo>
                  <a:lnTo>
                    <a:pt x="309" y="3"/>
                  </a:lnTo>
                  <a:lnTo>
                    <a:pt x="308" y="7"/>
                  </a:lnTo>
                  <a:lnTo>
                    <a:pt x="265" y="122"/>
                  </a:lnTo>
                  <a:lnTo>
                    <a:pt x="265" y="122"/>
                  </a:lnTo>
                  <a:lnTo>
                    <a:pt x="264" y="126"/>
                  </a:lnTo>
                  <a:lnTo>
                    <a:pt x="265" y="129"/>
                  </a:lnTo>
                  <a:lnTo>
                    <a:pt x="266" y="132"/>
                  </a:lnTo>
                  <a:lnTo>
                    <a:pt x="268" y="134"/>
                  </a:lnTo>
                  <a:lnTo>
                    <a:pt x="331" y="157"/>
                  </a:lnTo>
                  <a:lnTo>
                    <a:pt x="331" y="157"/>
                  </a:lnTo>
                  <a:lnTo>
                    <a:pt x="334" y="157"/>
                  </a:lnTo>
                  <a:lnTo>
                    <a:pt x="335" y="157"/>
                  </a:lnTo>
                  <a:lnTo>
                    <a:pt x="335" y="157"/>
                  </a:lnTo>
                  <a:lnTo>
                    <a:pt x="337" y="180"/>
                  </a:lnTo>
                  <a:lnTo>
                    <a:pt x="337" y="180"/>
                  </a:lnTo>
                  <a:lnTo>
                    <a:pt x="321" y="174"/>
                  </a:lnTo>
                  <a:lnTo>
                    <a:pt x="304" y="170"/>
                  </a:lnTo>
                  <a:lnTo>
                    <a:pt x="304" y="170"/>
                  </a:lnTo>
                  <a:lnTo>
                    <a:pt x="289" y="165"/>
                  </a:lnTo>
                  <a:lnTo>
                    <a:pt x="278" y="161"/>
                  </a:lnTo>
                  <a:lnTo>
                    <a:pt x="262" y="154"/>
                  </a:lnTo>
                  <a:lnTo>
                    <a:pt x="254" y="148"/>
                  </a:lnTo>
                  <a:lnTo>
                    <a:pt x="251" y="145"/>
                  </a:lnTo>
                  <a:lnTo>
                    <a:pt x="251" y="145"/>
                  </a:lnTo>
                  <a:lnTo>
                    <a:pt x="249" y="171"/>
                  </a:lnTo>
                  <a:lnTo>
                    <a:pt x="246" y="195"/>
                  </a:lnTo>
                  <a:lnTo>
                    <a:pt x="242" y="218"/>
                  </a:lnTo>
                  <a:lnTo>
                    <a:pt x="238" y="240"/>
                  </a:lnTo>
                  <a:lnTo>
                    <a:pt x="229" y="272"/>
                  </a:lnTo>
                  <a:lnTo>
                    <a:pt x="225" y="283"/>
                  </a:lnTo>
                  <a:lnTo>
                    <a:pt x="225" y="283"/>
                  </a:lnTo>
                  <a:lnTo>
                    <a:pt x="221" y="253"/>
                  </a:lnTo>
                  <a:lnTo>
                    <a:pt x="216" y="224"/>
                  </a:lnTo>
                  <a:lnTo>
                    <a:pt x="209" y="197"/>
                  </a:lnTo>
                  <a:lnTo>
                    <a:pt x="223" y="177"/>
                  </a:lnTo>
                  <a:lnTo>
                    <a:pt x="198" y="155"/>
                  </a:lnTo>
                  <a:lnTo>
                    <a:pt x="198" y="154"/>
                  </a:lnTo>
                  <a:lnTo>
                    <a:pt x="198" y="155"/>
                  </a:lnTo>
                  <a:lnTo>
                    <a:pt x="198" y="154"/>
                  </a:lnTo>
                  <a:lnTo>
                    <a:pt x="198" y="155"/>
                  </a:lnTo>
                  <a:lnTo>
                    <a:pt x="172" y="177"/>
                  </a:lnTo>
                  <a:lnTo>
                    <a:pt x="186" y="197"/>
                  </a:lnTo>
                  <a:lnTo>
                    <a:pt x="186" y="197"/>
                  </a:lnTo>
                  <a:lnTo>
                    <a:pt x="180" y="224"/>
                  </a:lnTo>
                  <a:lnTo>
                    <a:pt x="175" y="253"/>
                  </a:lnTo>
                  <a:lnTo>
                    <a:pt x="170" y="283"/>
                  </a:lnTo>
                  <a:lnTo>
                    <a:pt x="170" y="283"/>
                  </a:lnTo>
                  <a:lnTo>
                    <a:pt x="168" y="272"/>
                  </a:lnTo>
                  <a:lnTo>
                    <a:pt x="159" y="240"/>
                  </a:lnTo>
                  <a:lnTo>
                    <a:pt x="153" y="218"/>
                  </a:lnTo>
                  <a:lnTo>
                    <a:pt x="149" y="195"/>
                  </a:lnTo>
                  <a:lnTo>
                    <a:pt x="146" y="171"/>
                  </a:lnTo>
                  <a:lnTo>
                    <a:pt x="145" y="145"/>
                  </a:lnTo>
                  <a:lnTo>
                    <a:pt x="145" y="145"/>
                  </a:lnTo>
                  <a:lnTo>
                    <a:pt x="142" y="148"/>
                  </a:lnTo>
                  <a:lnTo>
                    <a:pt x="133" y="154"/>
                  </a:lnTo>
                  <a:lnTo>
                    <a:pt x="117" y="161"/>
                  </a:lnTo>
                  <a:lnTo>
                    <a:pt x="106" y="165"/>
                  </a:lnTo>
                  <a:lnTo>
                    <a:pt x="92" y="170"/>
                  </a:lnTo>
                  <a:lnTo>
                    <a:pt x="92" y="170"/>
                  </a:lnTo>
                  <a:lnTo>
                    <a:pt x="79" y="172"/>
                  </a:lnTo>
                  <a:lnTo>
                    <a:pt x="66" y="178"/>
                  </a:lnTo>
                  <a:lnTo>
                    <a:pt x="54" y="183"/>
                  </a:lnTo>
                  <a:lnTo>
                    <a:pt x="44" y="190"/>
                  </a:lnTo>
                  <a:lnTo>
                    <a:pt x="36" y="195"/>
                  </a:lnTo>
                  <a:lnTo>
                    <a:pt x="29" y="201"/>
                  </a:lnTo>
                  <a:lnTo>
                    <a:pt x="24" y="207"/>
                  </a:lnTo>
                  <a:lnTo>
                    <a:pt x="21" y="211"/>
                  </a:lnTo>
                  <a:lnTo>
                    <a:pt x="21" y="211"/>
                  </a:lnTo>
                  <a:lnTo>
                    <a:pt x="19" y="218"/>
                  </a:lnTo>
                  <a:lnTo>
                    <a:pt x="17" y="226"/>
                  </a:lnTo>
                  <a:lnTo>
                    <a:pt x="16" y="236"/>
                  </a:lnTo>
                  <a:lnTo>
                    <a:pt x="14" y="254"/>
                  </a:lnTo>
                  <a:lnTo>
                    <a:pt x="14" y="254"/>
                  </a:lnTo>
                  <a:lnTo>
                    <a:pt x="4" y="388"/>
                  </a:lnTo>
                  <a:lnTo>
                    <a:pt x="0" y="483"/>
                  </a:lnTo>
                  <a:lnTo>
                    <a:pt x="0" y="525"/>
                  </a:lnTo>
                  <a:lnTo>
                    <a:pt x="0" y="558"/>
                  </a:lnTo>
                  <a:lnTo>
                    <a:pt x="0" y="558"/>
                  </a:lnTo>
                  <a:lnTo>
                    <a:pt x="1" y="569"/>
                  </a:lnTo>
                  <a:lnTo>
                    <a:pt x="4" y="575"/>
                  </a:lnTo>
                  <a:lnTo>
                    <a:pt x="7" y="580"/>
                  </a:lnTo>
                  <a:lnTo>
                    <a:pt x="11" y="585"/>
                  </a:lnTo>
                  <a:lnTo>
                    <a:pt x="17" y="590"/>
                  </a:lnTo>
                  <a:lnTo>
                    <a:pt x="26" y="593"/>
                  </a:lnTo>
                  <a:lnTo>
                    <a:pt x="36" y="593"/>
                  </a:lnTo>
                  <a:lnTo>
                    <a:pt x="36" y="593"/>
                  </a:lnTo>
                  <a:lnTo>
                    <a:pt x="46" y="593"/>
                  </a:lnTo>
                  <a:lnTo>
                    <a:pt x="54" y="591"/>
                  </a:lnTo>
                  <a:lnTo>
                    <a:pt x="66" y="587"/>
                  </a:lnTo>
                  <a:lnTo>
                    <a:pt x="73" y="584"/>
                  </a:lnTo>
                  <a:lnTo>
                    <a:pt x="74" y="582"/>
                  </a:lnTo>
                  <a:lnTo>
                    <a:pt x="74" y="582"/>
                  </a:lnTo>
                  <a:lnTo>
                    <a:pt x="76" y="580"/>
                  </a:lnTo>
                  <a:lnTo>
                    <a:pt x="79" y="574"/>
                  </a:lnTo>
                  <a:lnTo>
                    <a:pt x="82" y="561"/>
                  </a:lnTo>
                  <a:lnTo>
                    <a:pt x="85" y="541"/>
                  </a:lnTo>
                  <a:lnTo>
                    <a:pt x="85" y="541"/>
                  </a:lnTo>
                  <a:lnTo>
                    <a:pt x="85" y="418"/>
                  </a:lnTo>
                  <a:lnTo>
                    <a:pt x="85" y="319"/>
                  </a:lnTo>
                  <a:lnTo>
                    <a:pt x="90" y="319"/>
                  </a:lnTo>
                  <a:lnTo>
                    <a:pt x="93" y="581"/>
                  </a:lnTo>
                  <a:lnTo>
                    <a:pt x="93" y="581"/>
                  </a:lnTo>
                  <a:lnTo>
                    <a:pt x="92" y="641"/>
                  </a:lnTo>
                  <a:lnTo>
                    <a:pt x="89" y="782"/>
                  </a:lnTo>
                  <a:lnTo>
                    <a:pt x="89" y="866"/>
                  </a:lnTo>
                  <a:lnTo>
                    <a:pt x="89" y="948"/>
                  </a:lnTo>
                  <a:lnTo>
                    <a:pt x="90" y="1020"/>
                  </a:lnTo>
                  <a:lnTo>
                    <a:pt x="93" y="1077"/>
                  </a:lnTo>
                  <a:lnTo>
                    <a:pt x="93" y="1077"/>
                  </a:lnTo>
                  <a:lnTo>
                    <a:pt x="95" y="1090"/>
                  </a:lnTo>
                  <a:lnTo>
                    <a:pt x="97" y="1097"/>
                  </a:lnTo>
                  <a:lnTo>
                    <a:pt x="102" y="1105"/>
                  </a:lnTo>
                  <a:lnTo>
                    <a:pt x="109" y="1110"/>
                  </a:lnTo>
                  <a:lnTo>
                    <a:pt x="117" y="1115"/>
                  </a:lnTo>
                  <a:lnTo>
                    <a:pt x="129" y="1118"/>
                  </a:lnTo>
                  <a:lnTo>
                    <a:pt x="143" y="1119"/>
                  </a:lnTo>
                  <a:lnTo>
                    <a:pt x="143" y="1119"/>
                  </a:lnTo>
                  <a:lnTo>
                    <a:pt x="156" y="1118"/>
                  </a:lnTo>
                  <a:lnTo>
                    <a:pt x="168" y="1113"/>
                  </a:lnTo>
                  <a:lnTo>
                    <a:pt x="176" y="1107"/>
                  </a:lnTo>
                  <a:lnTo>
                    <a:pt x="182" y="1100"/>
                  </a:lnTo>
                  <a:lnTo>
                    <a:pt x="188" y="1092"/>
                  </a:lnTo>
                  <a:lnTo>
                    <a:pt x="191" y="1083"/>
                  </a:lnTo>
                  <a:lnTo>
                    <a:pt x="193" y="1073"/>
                  </a:lnTo>
                  <a:lnTo>
                    <a:pt x="193" y="1063"/>
                  </a:lnTo>
                  <a:lnTo>
                    <a:pt x="193" y="1063"/>
                  </a:lnTo>
                  <a:lnTo>
                    <a:pt x="193" y="562"/>
                  </a:lnTo>
                  <a:lnTo>
                    <a:pt x="196" y="562"/>
                  </a:lnTo>
                  <a:lnTo>
                    <a:pt x="198" y="562"/>
                  </a:lnTo>
                  <a:lnTo>
                    <a:pt x="202" y="562"/>
                  </a:lnTo>
                  <a:lnTo>
                    <a:pt x="202" y="562"/>
                  </a:lnTo>
                  <a:lnTo>
                    <a:pt x="202" y="1063"/>
                  </a:lnTo>
                  <a:lnTo>
                    <a:pt x="202" y="1063"/>
                  </a:lnTo>
                  <a:lnTo>
                    <a:pt x="203" y="1073"/>
                  </a:lnTo>
                  <a:lnTo>
                    <a:pt x="205" y="1083"/>
                  </a:lnTo>
                  <a:lnTo>
                    <a:pt x="208" y="1092"/>
                  </a:lnTo>
                  <a:lnTo>
                    <a:pt x="213" y="1100"/>
                  </a:lnTo>
                  <a:lnTo>
                    <a:pt x="221" y="1107"/>
                  </a:lnTo>
                  <a:lnTo>
                    <a:pt x="229" y="1113"/>
                  </a:lnTo>
                  <a:lnTo>
                    <a:pt x="239" y="1118"/>
                  </a:lnTo>
                  <a:lnTo>
                    <a:pt x="252" y="1119"/>
                  </a:lnTo>
                  <a:lnTo>
                    <a:pt x="252" y="1119"/>
                  </a:lnTo>
                  <a:lnTo>
                    <a:pt x="268" y="1118"/>
                  </a:lnTo>
                  <a:lnTo>
                    <a:pt x="279" y="1115"/>
                  </a:lnTo>
                  <a:lnTo>
                    <a:pt x="288" y="1110"/>
                  </a:lnTo>
                  <a:lnTo>
                    <a:pt x="294" y="1105"/>
                  </a:lnTo>
                  <a:lnTo>
                    <a:pt x="298" y="1097"/>
                  </a:lnTo>
                  <a:lnTo>
                    <a:pt x="301" y="1090"/>
                  </a:lnTo>
                  <a:lnTo>
                    <a:pt x="304" y="1077"/>
                  </a:lnTo>
                  <a:lnTo>
                    <a:pt x="304" y="1077"/>
                  </a:lnTo>
                  <a:lnTo>
                    <a:pt x="305" y="1020"/>
                  </a:lnTo>
                  <a:lnTo>
                    <a:pt x="307" y="948"/>
                  </a:lnTo>
                  <a:lnTo>
                    <a:pt x="308" y="866"/>
                  </a:lnTo>
                  <a:lnTo>
                    <a:pt x="307" y="782"/>
                  </a:lnTo>
                  <a:lnTo>
                    <a:pt x="305" y="641"/>
                  </a:lnTo>
                  <a:lnTo>
                    <a:pt x="304" y="581"/>
                  </a:lnTo>
                  <a:lnTo>
                    <a:pt x="305" y="319"/>
                  </a:lnTo>
                  <a:lnTo>
                    <a:pt x="305" y="319"/>
                  </a:lnTo>
                  <a:lnTo>
                    <a:pt x="327" y="365"/>
                  </a:lnTo>
                  <a:lnTo>
                    <a:pt x="327" y="365"/>
                  </a:lnTo>
                  <a:lnTo>
                    <a:pt x="335" y="385"/>
                  </a:lnTo>
                  <a:lnTo>
                    <a:pt x="341" y="394"/>
                  </a:lnTo>
                  <a:lnTo>
                    <a:pt x="345" y="400"/>
                  </a:lnTo>
                  <a:lnTo>
                    <a:pt x="352" y="405"/>
                  </a:lnTo>
                  <a:lnTo>
                    <a:pt x="360" y="410"/>
                  </a:lnTo>
                  <a:lnTo>
                    <a:pt x="368" y="413"/>
                  </a:lnTo>
                  <a:lnTo>
                    <a:pt x="378" y="413"/>
                  </a:lnTo>
                  <a:lnTo>
                    <a:pt x="378" y="413"/>
                  </a:lnTo>
                  <a:lnTo>
                    <a:pt x="388" y="413"/>
                  </a:lnTo>
                  <a:lnTo>
                    <a:pt x="397" y="410"/>
                  </a:lnTo>
                  <a:lnTo>
                    <a:pt x="403" y="404"/>
                  </a:lnTo>
                  <a:lnTo>
                    <a:pt x="407" y="397"/>
                  </a:lnTo>
                  <a:lnTo>
                    <a:pt x="411" y="388"/>
                  </a:lnTo>
                  <a:lnTo>
                    <a:pt x="413" y="378"/>
                  </a:lnTo>
                  <a:lnTo>
                    <a:pt x="414" y="365"/>
                  </a:lnTo>
                  <a:lnTo>
                    <a:pt x="414" y="351"/>
                  </a:lnTo>
                  <a:lnTo>
                    <a:pt x="414" y="351"/>
                  </a:lnTo>
                  <a:lnTo>
                    <a:pt x="414" y="136"/>
                  </a:lnTo>
                  <a:lnTo>
                    <a:pt x="414" y="136"/>
                  </a:lnTo>
                  <a:close/>
                  <a:moveTo>
                    <a:pt x="340" y="93"/>
                  </a:moveTo>
                  <a:lnTo>
                    <a:pt x="340" y="93"/>
                  </a:lnTo>
                  <a:lnTo>
                    <a:pt x="337" y="92"/>
                  </a:lnTo>
                  <a:lnTo>
                    <a:pt x="335" y="90"/>
                  </a:lnTo>
                  <a:lnTo>
                    <a:pt x="335" y="88"/>
                  </a:lnTo>
                  <a:lnTo>
                    <a:pt x="335" y="85"/>
                  </a:lnTo>
                  <a:lnTo>
                    <a:pt x="335" y="85"/>
                  </a:lnTo>
                  <a:lnTo>
                    <a:pt x="337" y="82"/>
                  </a:lnTo>
                  <a:lnTo>
                    <a:pt x="340" y="80"/>
                  </a:lnTo>
                  <a:lnTo>
                    <a:pt x="341" y="79"/>
                  </a:lnTo>
                  <a:lnTo>
                    <a:pt x="344" y="80"/>
                  </a:lnTo>
                  <a:lnTo>
                    <a:pt x="344" y="80"/>
                  </a:lnTo>
                  <a:lnTo>
                    <a:pt x="347" y="82"/>
                  </a:lnTo>
                  <a:lnTo>
                    <a:pt x="348" y="83"/>
                  </a:lnTo>
                  <a:lnTo>
                    <a:pt x="348" y="86"/>
                  </a:lnTo>
                  <a:lnTo>
                    <a:pt x="348" y="89"/>
                  </a:lnTo>
                  <a:lnTo>
                    <a:pt x="348" y="89"/>
                  </a:lnTo>
                  <a:lnTo>
                    <a:pt x="347" y="92"/>
                  </a:lnTo>
                  <a:lnTo>
                    <a:pt x="344" y="93"/>
                  </a:lnTo>
                  <a:lnTo>
                    <a:pt x="342" y="95"/>
                  </a:lnTo>
                  <a:lnTo>
                    <a:pt x="340" y="93"/>
                  </a:lnTo>
                  <a:lnTo>
                    <a:pt x="340" y="93"/>
                  </a:lnTo>
                  <a:close/>
                  <a:moveTo>
                    <a:pt x="309" y="46"/>
                  </a:moveTo>
                  <a:lnTo>
                    <a:pt x="317" y="24"/>
                  </a:lnTo>
                  <a:lnTo>
                    <a:pt x="317" y="24"/>
                  </a:lnTo>
                  <a:lnTo>
                    <a:pt x="318" y="23"/>
                  </a:lnTo>
                  <a:lnTo>
                    <a:pt x="321" y="21"/>
                  </a:lnTo>
                  <a:lnTo>
                    <a:pt x="364" y="39"/>
                  </a:lnTo>
                  <a:lnTo>
                    <a:pt x="364" y="39"/>
                  </a:lnTo>
                  <a:lnTo>
                    <a:pt x="365" y="40"/>
                  </a:lnTo>
                  <a:lnTo>
                    <a:pt x="365" y="43"/>
                  </a:lnTo>
                  <a:lnTo>
                    <a:pt x="358" y="65"/>
                  </a:lnTo>
                  <a:lnTo>
                    <a:pt x="358" y="65"/>
                  </a:lnTo>
                  <a:lnTo>
                    <a:pt x="355" y="66"/>
                  </a:lnTo>
                  <a:lnTo>
                    <a:pt x="354" y="66"/>
                  </a:lnTo>
                  <a:lnTo>
                    <a:pt x="311" y="50"/>
                  </a:lnTo>
                  <a:lnTo>
                    <a:pt x="311" y="50"/>
                  </a:lnTo>
                  <a:lnTo>
                    <a:pt x="309" y="49"/>
                  </a:lnTo>
                  <a:lnTo>
                    <a:pt x="309" y="46"/>
                  </a:lnTo>
                  <a:lnTo>
                    <a:pt x="309" y="46"/>
                  </a:lnTo>
                  <a:close/>
                  <a:moveTo>
                    <a:pt x="329" y="82"/>
                  </a:moveTo>
                  <a:lnTo>
                    <a:pt x="329" y="82"/>
                  </a:lnTo>
                  <a:lnTo>
                    <a:pt x="328" y="85"/>
                  </a:lnTo>
                  <a:lnTo>
                    <a:pt x="327" y="86"/>
                  </a:lnTo>
                  <a:lnTo>
                    <a:pt x="324" y="88"/>
                  </a:lnTo>
                  <a:lnTo>
                    <a:pt x="321" y="88"/>
                  </a:lnTo>
                  <a:lnTo>
                    <a:pt x="321" y="88"/>
                  </a:lnTo>
                  <a:lnTo>
                    <a:pt x="318" y="86"/>
                  </a:lnTo>
                  <a:lnTo>
                    <a:pt x="317" y="83"/>
                  </a:lnTo>
                  <a:lnTo>
                    <a:pt x="317" y="80"/>
                  </a:lnTo>
                  <a:lnTo>
                    <a:pt x="317" y="78"/>
                  </a:lnTo>
                  <a:lnTo>
                    <a:pt x="317" y="78"/>
                  </a:lnTo>
                  <a:lnTo>
                    <a:pt x="318" y="75"/>
                  </a:lnTo>
                  <a:lnTo>
                    <a:pt x="321" y="73"/>
                  </a:lnTo>
                  <a:lnTo>
                    <a:pt x="324" y="73"/>
                  </a:lnTo>
                  <a:lnTo>
                    <a:pt x="327" y="73"/>
                  </a:lnTo>
                  <a:lnTo>
                    <a:pt x="327" y="73"/>
                  </a:lnTo>
                  <a:lnTo>
                    <a:pt x="328" y="75"/>
                  </a:lnTo>
                  <a:lnTo>
                    <a:pt x="329" y="76"/>
                  </a:lnTo>
                  <a:lnTo>
                    <a:pt x="331" y="79"/>
                  </a:lnTo>
                  <a:lnTo>
                    <a:pt x="329" y="82"/>
                  </a:lnTo>
                  <a:lnTo>
                    <a:pt x="329" y="82"/>
                  </a:lnTo>
                  <a:close/>
                  <a:moveTo>
                    <a:pt x="299" y="70"/>
                  </a:moveTo>
                  <a:lnTo>
                    <a:pt x="299" y="70"/>
                  </a:lnTo>
                  <a:lnTo>
                    <a:pt x="301" y="67"/>
                  </a:lnTo>
                  <a:lnTo>
                    <a:pt x="302" y="66"/>
                  </a:lnTo>
                  <a:lnTo>
                    <a:pt x="305" y="66"/>
                  </a:lnTo>
                  <a:lnTo>
                    <a:pt x="308" y="66"/>
                  </a:lnTo>
                  <a:lnTo>
                    <a:pt x="308" y="66"/>
                  </a:lnTo>
                  <a:lnTo>
                    <a:pt x="311" y="67"/>
                  </a:lnTo>
                  <a:lnTo>
                    <a:pt x="312" y="70"/>
                  </a:lnTo>
                  <a:lnTo>
                    <a:pt x="312" y="73"/>
                  </a:lnTo>
                  <a:lnTo>
                    <a:pt x="312" y="76"/>
                  </a:lnTo>
                  <a:lnTo>
                    <a:pt x="312" y="76"/>
                  </a:lnTo>
                  <a:lnTo>
                    <a:pt x="311" y="78"/>
                  </a:lnTo>
                  <a:lnTo>
                    <a:pt x="308" y="80"/>
                  </a:lnTo>
                  <a:lnTo>
                    <a:pt x="305" y="80"/>
                  </a:lnTo>
                  <a:lnTo>
                    <a:pt x="302" y="80"/>
                  </a:lnTo>
                  <a:lnTo>
                    <a:pt x="302" y="80"/>
                  </a:lnTo>
                  <a:lnTo>
                    <a:pt x="301" y="79"/>
                  </a:lnTo>
                  <a:lnTo>
                    <a:pt x="299" y="76"/>
                  </a:lnTo>
                  <a:lnTo>
                    <a:pt x="298" y="73"/>
                  </a:lnTo>
                  <a:lnTo>
                    <a:pt x="299" y="70"/>
                  </a:lnTo>
                  <a:lnTo>
                    <a:pt x="299" y="70"/>
                  </a:lnTo>
                  <a:close/>
                  <a:moveTo>
                    <a:pt x="295" y="119"/>
                  </a:moveTo>
                  <a:lnTo>
                    <a:pt x="295" y="119"/>
                  </a:lnTo>
                  <a:lnTo>
                    <a:pt x="294" y="122"/>
                  </a:lnTo>
                  <a:lnTo>
                    <a:pt x="292" y="124"/>
                  </a:lnTo>
                  <a:lnTo>
                    <a:pt x="289" y="124"/>
                  </a:lnTo>
                  <a:lnTo>
                    <a:pt x="287" y="124"/>
                  </a:lnTo>
                  <a:lnTo>
                    <a:pt x="287" y="124"/>
                  </a:lnTo>
                  <a:lnTo>
                    <a:pt x="284" y="122"/>
                  </a:lnTo>
                  <a:lnTo>
                    <a:pt x="282" y="119"/>
                  </a:lnTo>
                  <a:lnTo>
                    <a:pt x="282" y="116"/>
                  </a:lnTo>
                  <a:lnTo>
                    <a:pt x="282" y="113"/>
                  </a:lnTo>
                  <a:lnTo>
                    <a:pt x="282" y="113"/>
                  </a:lnTo>
                  <a:lnTo>
                    <a:pt x="284" y="112"/>
                  </a:lnTo>
                  <a:lnTo>
                    <a:pt x="287" y="109"/>
                  </a:lnTo>
                  <a:lnTo>
                    <a:pt x="289" y="109"/>
                  </a:lnTo>
                  <a:lnTo>
                    <a:pt x="292" y="109"/>
                  </a:lnTo>
                  <a:lnTo>
                    <a:pt x="292" y="109"/>
                  </a:lnTo>
                  <a:lnTo>
                    <a:pt x="294" y="111"/>
                  </a:lnTo>
                  <a:lnTo>
                    <a:pt x="295" y="113"/>
                  </a:lnTo>
                  <a:lnTo>
                    <a:pt x="297" y="116"/>
                  </a:lnTo>
                  <a:lnTo>
                    <a:pt x="295" y="119"/>
                  </a:lnTo>
                  <a:lnTo>
                    <a:pt x="295" y="119"/>
                  </a:lnTo>
                  <a:close/>
                  <a:moveTo>
                    <a:pt x="295" y="102"/>
                  </a:moveTo>
                  <a:lnTo>
                    <a:pt x="295" y="102"/>
                  </a:lnTo>
                  <a:lnTo>
                    <a:pt x="292" y="101"/>
                  </a:lnTo>
                  <a:lnTo>
                    <a:pt x="291" y="98"/>
                  </a:lnTo>
                  <a:lnTo>
                    <a:pt x="289" y="95"/>
                  </a:lnTo>
                  <a:lnTo>
                    <a:pt x="291" y="92"/>
                  </a:lnTo>
                  <a:lnTo>
                    <a:pt x="291" y="92"/>
                  </a:lnTo>
                  <a:lnTo>
                    <a:pt x="292" y="90"/>
                  </a:lnTo>
                  <a:lnTo>
                    <a:pt x="294" y="88"/>
                  </a:lnTo>
                  <a:lnTo>
                    <a:pt x="297" y="88"/>
                  </a:lnTo>
                  <a:lnTo>
                    <a:pt x="299" y="88"/>
                  </a:lnTo>
                  <a:lnTo>
                    <a:pt x="299" y="88"/>
                  </a:lnTo>
                  <a:lnTo>
                    <a:pt x="302" y="89"/>
                  </a:lnTo>
                  <a:lnTo>
                    <a:pt x="304" y="92"/>
                  </a:lnTo>
                  <a:lnTo>
                    <a:pt x="304" y="95"/>
                  </a:lnTo>
                  <a:lnTo>
                    <a:pt x="304" y="98"/>
                  </a:lnTo>
                  <a:lnTo>
                    <a:pt x="304" y="98"/>
                  </a:lnTo>
                  <a:lnTo>
                    <a:pt x="302" y="99"/>
                  </a:lnTo>
                  <a:lnTo>
                    <a:pt x="299" y="102"/>
                  </a:lnTo>
                  <a:lnTo>
                    <a:pt x="298" y="102"/>
                  </a:lnTo>
                  <a:lnTo>
                    <a:pt x="295" y="102"/>
                  </a:lnTo>
                  <a:lnTo>
                    <a:pt x="295" y="102"/>
                  </a:lnTo>
                  <a:close/>
                  <a:moveTo>
                    <a:pt x="314" y="126"/>
                  </a:moveTo>
                  <a:lnTo>
                    <a:pt x="314" y="126"/>
                  </a:lnTo>
                  <a:lnTo>
                    <a:pt x="312" y="128"/>
                  </a:lnTo>
                  <a:lnTo>
                    <a:pt x="309" y="131"/>
                  </a:lnTo>
                  <a:lnTo>
                    <a:pt x="308" y="131"/>
                  </a:lnTo>
                  <a:lnTo>
                    <a:pt x="305" y="131"/>
                  </a:lnTo>
                  <a:lnTo>
                    <a:pt x="305" y="131"/>
                  </a:lnTo>
                  <a:lnTo>
                    <a:pt x="302" y="129"/>
                  </a:lnTo>
                  <a:lnTo>
                    <a:pt x="301" y="126"/>
                  </a:lnTo>
                  <a:lnTo>
                    <a:pt x="301" y="124"/>
                  </a:lnTo>
                  <a:lnTo>
                    <a:pt x="301" y="121"/>
                  </a:lnTo>
                  <a:lnTo>
                    <a:pt x="301" y="121"/>
                  </a:lnTo>
                  <a:lnTo>
                    <a:pt x="302" y="118"/>
                  </a:lnTo>
                  <a:lnTo>
                    <a:pt x="305" y="116"/>
                  </a:lnTo>
                  <a:lnTo>
                    <a:pt x="307" y="116"/>
                  </a:lnTo>
                  <a:lnTo>
                    <a:pt x="309" y="116"/>
                  </a:lnTo>
                  <a:lnTo>
                    <a:pt x="309" y="116"/>
                  </a:lnTo>
                  <a:lnTo>
                    <a:pt x="312" y="118"/>
                  </a:lnTo>
                  <a:lnTo>
                    <a:pt x="314" y="121"/>
                  </a:lnTo>
                  <a:lnTo>
                    <a:pt x="314" y="124"/>
                  </a:lnTo>
                  <a:lnTo>
                    <a:pt x="314" y="126"/>
                  </a:lnTo>
                  <a:lnTo>
                    <a:pt x="314" y="126"/>
                  </a:lnTo>
                  <a:close/>
                  <a:moveTo>
                    <a:pt x="312" y="109"/>
                  </a:moveTo>
                  <a:lnTo>
                    <a:pt x="312" y="109"/>
                  </a:lnTo>
                  <a:lnTo>
                    <a:pt x="311" y="108"/>
                  </a:lnTo>
                  <a:lnTo>
                    <a:pt x="309" y="105"/>
                  </a:lnTo>
                  <a:lnTo>
                    <a:pt x="308" y="102"/>
                  </a:lnTo>
                  <a:lnTo>
                    <a:pt x="309" y="99"/>
                  </a:lnTo>
                  <a:lnTo>
                    <a:pt x="309" y="99"/>
                  </a:lnTo>
                  <a:lnTo>
                    <a:pt x="311" y="96"/>
                  </a:lnTo>
                  <a:lnTo>
                    <a:pt x="312" y="95"/>
                  </a:lnTo>
                  <a:lnTo>
                    <a:pt x="315" y="95"/>
                  </a:lnTo>
                  <a:lnTo>
                    <a:pt x="318" y="95"/>
                  </a:lnTo>
                  <a:lnTo>
                    <a:pt x="318" y="95"/>
                  </a:lnTo>
                  <a:lnTo>
                    <a:pt x="321" y="96"/>
                  </a:lnTo>
                  <a:lnTo>
                    <a:pt x="322" y="99"/>
                  </a:lnTo>
                  <a:lnTo>
                    <a:pt x="322" y="101"/>
                  </a:lnTo>
                  <a:lnTo>
                    <a:pt x="322" y="103"/>
                  </a:lnTo>
                  <a:lnTo>
                    <a:pt x="322" y="103"/>
                  </a:lnTo>
                  <a:lnTo>
                    <a:pt x="321" y="106"/>
                  </a:lnTo>
                  <a:lnTo>
                    <a:pt x="318" y="108"/>
                  </a:lnTo>
                  <a:lnTo>
                    <a:pt x="315" y="109"/>
                  </a:lnTo>
                  <a:lnTo>
                    <a:pt x="312" y="109"/>
                  </a:lnTo>
                  <a:lnTo>
                    <a:pt x="312" y="109"/>
                  </a:lnTo>
                  <a:close/>
                  <a:moveTo>
                    <a:pt x="332" y="132"/>
                  </a:moveTo>
                  <a:lnTo>
                    <a:pt x="332" y="132"/>
                  </a:lnTo>
                  <a:lnTo>
                    <a:pt x="331" y="135"/>
                  </a:lnTo>
                  <a:lnTo>
                    <a:pt x="328" y="136"/>
                  </a:lnTo>
                  <a:lnTo>
                    <a:pt x="325" y="138"/>
                  </a:lnTo>
                  <a:lnTo>
                    <a:pt x="322" y="138"/>
                  </a:lnTo>
                  <a:lnTo>
                    <a:pt x="322" y="138"/>
                  </a:lnTo>
                  <a:lnTo>
                    <a:pt x="321" y="135"/>
                  </a:lnTo>
                  <a:lnTo>
                    <a:pt x="319" y="134"/>
                  </a:lnTo>
                  <a:lnTo>
                    <a:pt x="318" y="131"/>
                  </a:lnTo>
                  <a:lnTo>
                    <a:pt x="319" y="128"/>
                  </a:lnTo>
                  <a:lnTo>
                    <a:pt x="319" y="128"/>
                  </a:lnTo>
                  <a:lnTo>
                    <a:pt x="321" y="125"/>
                  </a:lnTo>
                  <a:lnTo>
                    <a:pt x="322" y="124"/>
                  </a:lnTo>
                  <a:lnTo>
                    <a:pt x="325" y="122"/>
                  </a:lnTo>
                  <a:lnTo>
                    <a:pt x="328" y="124"/>
                  </a:lnTo>
                  <a:lnTo>
                    <a:pt x="328" y="124"/>
                  </a:lnTo>
                  <a:lnTo>
                    <a:pt x="331" y="125"/>
                  </a:lnTo>
                  <a:lnTo>
                    <a:pt x="332" y="126"/>
                  </a:lnTo>
                  <a:lnTo>
                    <a:pt x="332" y="129"/>
                  </a:lnTo>
                  <a:lnTo>
                    <a:pt x="332" y="132"/>
                  </a:lnTo>
                  <a:lnTo>
                    <a:pt x="332" y="132"/>
                  </a:lnTo>
                  <a:close/>
                  <a:moveTo>
                    <a:pt x="331" y="115"/>
                  </a:moveTo>
                  <a:lnTo>
                    <a:pt x="331" y="115"/>
                  </a:lnTo>
                  <a:lnTo>
                    <a:pt x="328" y="113"/>
                  </a:lnTo>
                  <a:lnTo>
                    <a:pt x="327" y="112"/>
                  </a:lnTo>
                  <a:lnTo>
                    <a:pt x="327" y="109"/>
                  </a:lnTo>
                  <a:lnTo>
                    <a:pt x="327" y="106"/>
                  </a:lnTo>
                  <a:lnTo>
                    <a:pt x="327" y="106"/>
                  </a:lnTo>
                  <a:lnTo>
                    <a:pt x="328" y="103"/>
                  </a:lnTo>
                  <a:lnTo>
                    <a:pt x="331" y="102"/>
                  </a:lnTo>
                  <a:lnTo>
                    <a:pt x="334" y="101"/>
                  </a:lnTo>
                  <a:lnTo>
                    <a:pt x="337" y="102"/>
                  </a:lnTo>
                  <a:lnTo>
                    <a:pt x="337" y="102"/>
                  </a:lnTo>
                  <a:lnTo>
                    <a:pt x="338" y="103"/>
                  </a:lnTo>
                  <a:lnTo>
                    <a:pt x="340" y="105"/>
                  </a:lnTo>
                  <a:lnTo>
                    <a:pt x="341" y="108"/>
                  </a:lnTo>
                  <a:lnTo>
                    <a:pt x="340" y="111"/>
                  </a:lnTo>
                  <a:lnTo>
                    <a:pt x="340" y="111"/>
                  </a:lnTo>
                  <a:lnTo>
                    <a:pt x="338" y="113"/>
                  </a:lnTo>
                  <a:lnTo>
                    <a:pt x="337" y="115"/>
                  </a:lnTo>
                  <a:lnTo>
                    <a:pt x="334" y="116"/>
                  </a:lnTo>
                  <a:lnTo>
                    <a:pt x="331" y="115"/>
                  </a:lnTo>
                  <a:lnTo>
                    <a:pt x="331"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350" kern="0" dirty="0">
                <a:solidFill>
                  <a:sysClr val="windowText" lastClr="000000"/>
                </a:solidFill>
                <a:latin typeface="Arial"/>
                <a:ea typeface="ＭＳ Ｐゴシック" charset="0"/>
                <a:cs typeface="ＭＳ Ｐゴシック" charset="0"/>
              </a:endParaRPr>
            </a:p>
          </p:txBody>
        </p:sp>
      </p:grpSp>
      <p:grpSp>
        <p:nvGrpSpPr>
          <p:cNvPr id="141" name="Group 115"/>
          <p:cNvGrpSpPr/>
          <p:nvPr/>
        </p:nvGrpSpPr>
        <p:grpSpPr>
          <a:xfrm>
            <a:off x="2703909" y="2682634"/>
            <a:ext cx="105424" cy="294880"/>
            <a:chOff x="9819920" y="2244570"/>
            <a:chExt cx="219075" cy="612776"/>
          </a:xfrm>
          <a:solidFill>
            <a:srgbClr val="C00000"/>
          </a:solidFill>
        </p:grpSpPr>
        <p:sp>
          <p:nvSpPr>
            <p:cNvPr id="142" name="Freeform 141"/>
            <p:cNvSpPr>
              <a:spLocks/>
            </p:cNvSpPr>
            <p:nvPr/>
          </p:nvSpPr>
          <p:spPr bwMode="auto">
            <a:xfrm>
              <a:off x="9880245" y="2244570"/>
              <a:ext cx="87313" cy="87313"/>
            </a:xfrm>
            <a:custGeom>
              <a:avLst/>
              <a:gdLst>
                <a:gd name="T0" fmla="*/ 81 w 163"/>
                <a:gd name="T1" fmla="*/ 164 h 164"/>
                <a:gd name="T2" fmla="*/ 81 w 163"/>
                <a:gd name="T3" fmla="*/ 164 h 164"/>
                <a:gd name="T4" fmla="*/ 98 w 163"/>
                <a:gd name="T5" fmla="*/ 163 h 164"/>
                <a:gd name="T6" fmla="*/ 113 w 163"/>
                <a:gd name="T7" fmla="*/ 157 h 164"/>
                <a:gd name="T8" fmla="*/ 127 w 163"/>
                <a:gd name="T9" fmla="*/ 150 h 164"/>
                <a:gd name="T10" fmla="*/ 139 w 163"/>
                <a:gd name="T11" fmla="*/ 140 h 164"/>
                <a:gd name="T12" fmla="*/ 149 w 163"/>
                <a:gd name="T13" fmla="*/ 128 h 164"/>
                <a:gd name="T14" fmla="*/ 157 w 163"/>
                <a:gd name="T15" fmla="*/ 114 h 164"/>
                <a:gd name="T16" fmla="*/ 161 w 163"/>
                <a:gd name="T17" fmla="*/ 98 h 164"/>
                <a:gd name="T18" fmla="*/ 163 w 163"/>
                <a:gd name="T19" fmla="*/ 82 h 164"/>
                <a:gd name="T20" fmla="*/ 163 w 163"/>
                <a:gd name="T21" fmla="*/ 82 h 164"/>
                <a:gd name="T22" fmla="*/ 161 w 163"/>
                <a:gd name="T23" fmla="*/ 65 h 164"/>
                <a:gd name="T24" fmla="*/ 157 w 163"/>
                <a:gd name="T25" fmla="*/ 49 h 164"/>
                <a:gd name="T26" fmla="*/ 149 w 163"/>
                <a:gd name="T27" fmla="*/ 36 h 164"/>
                <a:gd name="T28" fmla="*/ 139 w 163"/>
                <a:gd name="T29" fmla="*/ 23 h 164"/>
                <a:gd name="T30" fmla="*/ 127 w 163"/>
                <a:gd name="T31" fmla="*/ 13 h 164"/>
                <a:gd name="T32" fmla="*/ 113 w 163"/>
                <a:gd name="T33" fmla="*/ 6 h 164"/>
                <a:gd name="T34" fmla="*/ 98 w 163"/>
                <a:gd name="T35" fmla="*/ 1 h 164"/>
                <a:gd name="T36" fmla="*/ 81 w 163"/>
                <a:gd name="T37" fmla="*/ 0 h 164"/>
                <a:gd name="T38" fmla="*/ 81 w 163"/>
                <a:gd name="T39" fmla="*/ 0 h 164"/>
                <a:gd name="T40" fmla="*/ 65 w 163"/>
                <a:gd name="T41" fmla="*/ 1 h 164"/>
                <a:gd name="T42" fmla="*/ 50 w 163"/>
                <a:gd name="T43" fmla="*/ 6 h 164"/>
                <a:gd name="T44" fmla="*/ 35 w 163"/>
                <a:gd name="T45" fmla="*/ 13 h 164"/>
                <a:gd name="T46" fmla="*/ 24 w 163"/>
                <a:gd name="T47" fmla="*/ 23 h 164"/>
                <a:gd name="T48" fmla="*/ 14 w 163"/>
                <a:gd name="T49" fmla="*/ 36 h 164"/>
                <a:gd name="T50" fmla="*/ 7 w 163"/>
                <a:gd name="T51" fmla="*/ 49 h 164"/>
                <a:gd name="T52" fmla="*/ 1 w 163"/>
                <a:gd name="T53" fmla="*/ 65 h 164"/>
                <a:gd name="T54" fmla="*/ 0 w 163"/>
                <a:gd name="T55" fmla="*/ 82 h 164"/>
                <a:gd name="T56" fmla="*/ 0 w 163"/>
                <a:gd name="T57" fmla="*/ 82 h 164"/>
                <a:gd name="T58" fmla="*/ 1 w 163"/>
                <a:gd name="T59" fmla="*/ 98 h 164"/>
                <a:gd name="T60" fmla="*/ 7 w 163"/>
                <a:gd name="T61" fmla="*/ 114 h 164"/>
                <a:gd name="T62" fmla="*/ 14 w 163"/>
                <a:gd name="T63" fmla="*/ 128 h 164"/>
                <a:gd name="T64" fmla="*/ 24 w 163"/>
                <a:gd name="T65" fmla="*/ 140 h 164"/>
                <a:gd name="T66" fmla="*/ 35 w 163"/>
                <a:gd name="T67" fmla="*/ 150 h 164"/>
                <a:gd name="T68" fmla="*/ 50 w 163"/>
                <a:gd name="T69" fmla="*/ 157 h 164"/>
                <a:gd name="T70" fmla="*/ 65 w 163"/>
                <a:gd name="T71" fmla="*/ 163 h 164"/>
                <a:gd name="T72" fmla="*/ 81 w 163"/>
                <a:gd name="T73" fmla="*/ 164 h 164"/>
                <a:gd name="T74" fmla="*/ 81 w 163"/>
                <a:gd name="T75"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164">
                  <a:moveTo>
                    <a:pt x="81" y="164"/>
                  </a:moveTo>
                  <a:lnTo>
                    <a:pt x="81" y="164"/>
                  </a:lnTo>
                  <a:lnTo>
                    <a:pt x="98" y="163"/>
                  </a:lnTo>
                  <a:lnTo>
                    <a:pt x="113" y="157"/>
                  </a:lnTo>
                  <a:lnTo>
                    <a:pt x="127" y="150"/>
                  </a:lnTo>
                  <a:lnTo>
                    <a:pt x="139" y="140"/>
                  </a:lnTo>
                  <a:lnTo>
                    <a:pt x="149" y="128"/>
                  </a:lnTo>
                  <a:lnTo>
                    <a:pt x="157" y="114"/>
                  </a:lnTo>
                  <a:lnTo>
                    <a:pt x="161" y="98"/>
                  </a:lnTo>
                  <a:lnTo>
                    <a:pt x="163" y="82"/>
                  </a:lnTo>
                  <a:lnTo>
                    <a:pt x="163" y="82"/>
                  </a:lnTo>
                  <a:lnTo>
                    <a:pt x="161" y="65"/>
                  </a:lnTo>
                  <a:lnTo>
                    <a:pt x="157" y="49"/>
                  </a:lnTo>
                  <a:lnTo>
                    <a:pt x="149" y="36"/>
                  </a:lnTo>
                  <a:lnTo>
                    <a:pt x="139" y="23"/>
                  </a:lnTo>
                  <a:lnTo>
                    <a:pt x="127" y="13"/>
                  </a:lnTo>
                  <a:lnTo>
                    <a:pt x="113" y="6"/>
                  </a:lnTo>
                  <a:lnTo>
                    <a:pt x="98" y="1"/>
                  </a:lnTo>
                  <a:lnTo>
                    <a:pt x="81" y="0"/>
                  </a:lnTo>
                  <a:lnTo>
                    <a:pt x="81" y="0"/>
                  </a:lnTo>
                  <a:lnTo>
                    <a:pt x="65" y="1"/>
                  </a:lnTo>
                  <a:lnTo>
                    <a:pt x="50" y="6"/>
                  </a:lnTo>
                  <a:lnTo>
                    <a:pt x="35" y="13"/>
                  </a:lnTo>
                  <a:lnTo>
                    <a:pt x="24" y="23"/>
                  </a:lnTo>
                  <a:lnTo>
                    <a:pt x="14" y="36"/>
                  </a:lnTo>
                  <a:lnTo>
                    <a:pt x="7" y="49"/>
                  </a:lnTo>
                  <a:lnTo>
                    <a:pt x="1" y="65"/>
                  </a:lnTo>
                  <a:lnTo>
                    <a:pt x="0" y="82"/>
                  </a:lnTo>
                  <a:lnTo>
                    <a:pt x="0" y="82"/>
                  </a:lnTo>
                  <a:lnTo>
                    <a:pt x="1" y="98"/>
                  </a:lnTo>
                  <a:lnTo>
                    <a:pt x="7" y="114"/>
                  </a:lnTo>
                  <a:lnTo>
                    <a:pt x="14" y="128"/>
                  </a:lnTo>
                  <a:lnTo>
                    <a:pt x="24" y="140"/>
                  </a:lnTo>
                  <a:lnTo>
                    <a:pt x="35" y="150"/>
                  </a:lnTo>
                  <a:lnTo>
                    <a:pt x="50" y="157"/>
                  </a:lnTo>
                  <a:lnTo>
                    <a:pt x="65" y="163"/>
                  </a:lnTo>
                  <a:lnTo>
                    <a:pt x="81" y="164"/>
                  </a:lnTo>
                  <a:lnTo>
                    <a:pt x="81"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350" kern="0" dirty="0">
                <a:solidFill>
                  <a:sysClr val="windowText" lastClr="000000"/>
                </a:solidFill>
                <a:latin typeface="Arial"/>
                <a:ea typeface="ＭＳ Ｐゴシック" charset="0"/>
                <a:cs typeface="ＭＳ Ｐゴシック" charset="0"/>
              </a:endParaRPr>
            </a:p>
          </p:txBody>
        </p:sp>
        <p:sp>
          <p:nvSpPr>
            <p:cNvPr id="143" name="Freeform 8"/>
            <p:cNvSpPr>
              <a:spLocks noEditPoints="1"/>
            </p:cNvSpPr>
            <p:nvPr/>
          </p:nvSpPr>
          <p:spPr bwMode="auto">
            <a:xfrm>
              <a:off x="9819920" y="2265208"/>
              <a:ext cx="219075" cy="592138"/>
            </a:xfrm>
            <a:custGeom>
              <a:avLst/>
              <a:gdLst>
                <a:gd name="T0" fmla="*/ 394 w 414"/>
                <a:gd name="T1" fmla="*/ 105 h 1119"/>
                <a:gd name="T2" fmla="*/ 384 w 414"/>
                <a:gd name="T3" fmla="*/ 34 h 1119"/>
                <a:gd name="T4" fmla="*/ 377 w 414"/>
                <a:gd name="T5" fmla="*/ 14 h 1119"/>
                <a:gd name="T6" fmla="*/ 354 w 414"/>
                <a:gd name="T7" fmla="*/ 14 h 1119"/>
                <a:gd name="T8" fmla="*/ 265 w 414"/>
                <a:gd name="T9" fmla="*/ 122 h 1119"/>
                <a:gd name="T10" fmla="*/ 331 w 414"/>
                <a:gd name="T11" fmla="*/ 157 h 1119"/>
                <a:gd name="T12" fmla="*/ 304 w 414"/>
                <a:gd name="T13" fmla="*/ 170 h 1119"/>
                <a:gd name="T14" fmla="*/ 251 w 414"/>
                <a:gd name="T15" fmla="*/ 145 h 1119"/>
                <a:gd name="T16" fmla="*/ 225 w 414"/>
                <a:gd name="T17" fmla="*/ 283 h 1119"/>
                <a:gd name="T18" fmla="*/ 198 w 414"/>
                <a:gd name="T19" fmla="*/ 155 h 1119"/>
                <a:gd name="T20" fmla="*/ 175 w 414"/>
                <a:gd name="T21" fmla="*/ 253 h 1119"/>
                <a:gd name="T22" fmla="*/ 146 w 414"/>
                <a:gd name="T23" fmla="*/ 171 h 1119"/>
                <a:gd name="T24" fmla="*/ 92 w 414"/>
                <a:gd name="T25" fmla="*/ 170 h 1119"/>
                <a:gd name="T26" fmla="*/ 29 w 414"/>
                <a:gd name="T27" fmla="*/ 201 h 1119"/>
                <a:gd name="T28" fmla="*/ 14 w 414"/>
                <a:gd name="T29" fmla="*/ 254 h 1119"/>
                <a:gd name="T30" fmla="*/ 1 w 414"/>
                <a:gd name="T31" fmla="*/ 569 h 1119"/>
                <a:gd name="T32" fmla="*/ 36 w 414"/>
                <a:gd name="T33" fmla="*/ 593 h 1119"/>
                <a:gd name="T34" fmla="*/ 76 w 414"/>
                <a:gd name="T35" fmla="*/ 580 h 1119"/>
                <a:gd name="T36" fmla="*/ 90 w 414"/>
                <a:gd name="T37" fmla="*/ 319 h 1119"/>
                <a:gd name="T38" fmla="*/ 90 w 414"/>
                <a:gd name="T39" fmla="*/ 1020 h 1119"/>
                <a:gd name="T40" fmla="*/ 117 w 414"/>
                <a:gd name="T41" fmla="*/ 1115 h 1119"/>
                <a:gd name="T42" fmla="*/ 182 w 414"/>
                <a:gd name="T43" fmla="*/ 1100 h 1119"/>
                <a:gd name="T44" fmla="*/ 196 w 414"/>
                <a:gd name="T45" fmla="*/ 562 h 1119"/>
                <a:gd name="T46" fmla="*/ 205 w 414"/>
                <a:gd name="T47" fmla="*/ 1083 h 1119"/>
                <a:gd name="T48" fmla="*/ 252 w 414"/>
                <a:gd name="T49" fmla="*/ 1119 h 1119"/>
                <a:gd name="T50" fmla="*/ 304 w 414"/>
                <a:gd name="T51" fmla="*/ 1077 h 1119"/>
                <a:gd name="T52" fmla="*/ 304 w 414"/>
                <a:gd name="T53" fmla="*/ 581 h 1119"/>
                <a:gd name="T54" fmla="*/ 345 w 414"/>
                <a:gd name="T55" fmla="*/ 400 h 1119"/>
                <a:gd name="T56" fmla="*/ 397 w 414"/>
                <a:gd name="T57" fmla="*/ 410 h 1119"/>
                <a:gd name="T58" fmla="*/ 414 w 414"/>
                <a:gd name="T59" fmla="*/ 351 h 1119"/>
                <a:gd name="T60" fmla="*/ 335 w 414"/>
                <a:gd name="T61" fmla="*/ 88 h 1119"/>
                <a:gd name="T62" fmla="*/ 344 w 414"/>
                <a:gd name="T63" fmla="*/ 80 h 1119"/>
                <a:gd name="T64" fmla="*/ 344 w 414"/>
                <a:gd name="T65" fmla="*/ 93 h 1119"/>
                <a:gd name="T66" fmla="*/ 318 w 414"/>
                <a:gd name="T67" fmla="*/ 23 h 1119"/>
                <a:gd name="T68" fmla="*/ 358 w 414"/>
                <a:gd name="T69" fmla="*/ 65 h 1119"/>
                <a:gd name="T70" fmla="*/ 309 w 414"/>
                <a:gd name="T71" fmla="*/ 46 h 1119"/>
                <a:gd name="T72" fmla="*/ 321 w 414"/>
                <a:gd name="T73" fmla="*/ 88 h 1119"/>
                <a:gd name="T74" fmla="*/ 321 w 414"/>
                <a:gd name="T75" fmla="*/ 73 h 1119"/>
                <a:gd name="T76" fmla="*/ 329 w 414"/>
                <a:gd name="T77" fmla="*/ 82 h 1119"/>
                <a:gd name="T78" fmla="*/ 308 w 414"/>
                <a:gd name="T79" fmla="*/ 66 h 1119"/>
                <a:gd name="T80" fmla="*/ 311 w 414"/>
                <a:gd name="T81" fmla="*/ 78 h 1119"/>
                <a:gd name="T82" fmla="*/ 298 w 414"/>
                <a:gd name="T83" fmla="*/ 73 h 1119"/>
                <a:gd name="T84" fmla="*/ 289 w 414"/>
                <a:gd name="T85" fmla="*/ 124 h 1119"/>
                <a:gd name="T86" fmla="*/ 282 w 414"/>
                <a:gd name="T87" fmla="*/ 113 h 1119"/>
                <a:gd name="T88" fmla="*/ 295 w 414"/>
                <a:gd name="T89" fmla="*/ 113 h 1119"/>
                <a:gd name="T90" fmla="*/ 291 w 414"/>
                <a:gd name="T91" fmla="*/ 98 h 1119"/>
                <a:gd name="T92" fmla="*/ 299 w 414"/>
                <a:gd name="T93" fmla="*/ 88 h 1119"/>
                <a:gd name="T94" fmla="*/ 302 w 414"/>
                <a:gd name="T95" fmla="*/ 99 h 1119"/>
                <a:gd name="T96" fmla="*/ 312 w 414"/>
                <a:gd name="T97" fmla="*/ 128 h 1119"/>
                <a:gd name="T98" fmla="*/ 301 w 414"/>
                <a:gd name="T99" fmla="*/ 124 h 1119"/>
                <a:gd name="T100" fmla="*/ 309 w 414"/>
                <a:gd name="T101" fmla="*/ 116 h 1119"/>
                <a:gd name="T102" fmla="*/ 312 w 414"/>
                <a:gd name="T103" fmla="*/ 109 h 1119"/>
                <a:gd name="T104" fmla="*/ 312 w 414"/>
                <a:gd name="T105" fmla="*/ 95 h 1119"/>
                <a:gd name="T106" fmla="*/ 322 w 414"/>
                <a:gd name="T107" fmla="*/ 103 h 1119"/>
                <a:gd name="T108" fmla="*/ 332 w 414"/>
                <a:gd name="T109" fmla="*/ 132 h 1119"/>
                <a:gd name="T110" fmla="*/ 321 w 414"/>
                <a:gd name="T111" fmla="*/ 135 h 1119"/>
                <a:gd name="T112" fmla="*/ 325 w 414"/>
                <a:gd name="T113" fmla="*/ 122 h 1119"/>
                <a:gd name="T114" fmla="*/ 332 w 414"/>
                <a:gd name="T115" fmla="*/ 132 h 1119"/>
                <a:gd name="T116" fmla="*/ 327 w 414"/>
                <a:gd name="T117" fmla="*/ 106 h 1119"/>
                <a:gd name="T118" fmla="*/ 340 w 414"/>
                <a:gd name="T119" fmla="*/ 105 h 1119"/>
                <a:gd name="T120" fmla="*/ 331 w 414"/>
                <a:gd name="T121" fmla="*/ 115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4" h="1119">
                  <a:moveTo>
                    <a:pt x="414" y="136"/>
                  </a:moveTo>
                  <a:lnTo>
                    <a:pt x="414" y="136"/>
                  </a:lnTo>
                  <a:lnTo>
                    <a:pt x="413" y="125"/>
                  </a:lnTo>
                  <a:lnTo>
                    <a:pt x="410" y="116"/>
                  </a:lnTo>
                  <a:lnTo>
                    <a:pt x="405" y="111"/>
                  </a:lnTo>
                  <a:lnTo>
                    <a:pt x="400" y="108"/>
                  </a:lnTo>
                  <a:lnTo>
                    <a:pt x="394" y="105"/>
                  </a:lnTo>
                  <a:lnTo>
                    <a:pt x="388" y="103"/>
                  </a:lnTo>
                  <a:lnTo>
                    <a:pt x="375" y="103"/>
                  </a:lnTo>
                  <a:lnTo>
                    <a:pt x="375" y="103"/>
                  </a:lnTo>
                  <a:lnTo>
                    <a:pt x="367" y="103"/>
                  </a:lnTo>
                  <a:lnTo>
                    <a:pt x="358" y="106"/>
                  </a:lnTo>
                  <a:lnTo>
                    <a:pt x="384" y="34"/>
                  </a:lnTo>
                  <a:lnTo>
                    <a:pt x="384" y="34"/>
                  </a:lnTo>
                  <a:lnTo>
                    <a:pt x="385" y="31"/>
                  </a:lnTo>
                  <a:lnTo>
                    <a:pt x="384" y="29"/>
                  </a:lnTo>
                  <a:lnTo>
                    <a:pt x="382" y="26"/>
                  </a:lnTo>
                  <a:lnTo>
                    <a:pt x="380" y="24"/>
                  </a:lnTo>
                  <a:lnTo>
                    <a:pt x="375" y="21"/>
                  </a:lnTo>
                  <a:lnTo>
                    <a:pt x="377" y="14"/>
                  </a:lnTo>
                  <a:lnTo>
                    <a:pt x="377" y="14"/>
                  </a:lnTo>
                  <a:lnTo>
                    <a:pt x="377" y="13"/>
                  </a:lnTo>
                  <a:lnTo>
                    <a:pt x="375" y="11"/>
                  </a:lnTo>
                  <a:lnTo>
                    <a:pt x="360" y="6"/>
                  </a:lnTo>
                  <a:lnTo>
                    <a:pt x="360" y="6"/>
                  </a:lnTo>
                  <a:lnTo>
                    <a:pt x="358" y="6"/>
                  </a:lnTo>
                  <a:lnTo>
                    <a:pt x="357" y="7"/>
                  </a:lnTo>
                  <a:lnTo>
                    <a:pt x="354" y="14"/>
                  </a:lnTo>
                  <a:lnTo>
                    <a:pt x="318" y="1"/>
                  </a:lnTo>
                  <a:lnTo>
                    <a:pt x="318" y="1"/>
                  </a:lnTo>
                  <a:lnTo>
                    <a:pt x="315" y="0"/>
                  </a:lnTo>
                  <a:lnTo>
                    <a:pt x="312" y="1"/>
                  </a:lnTo>
                  <a:lnTo>
                    <a:pt x="309" y="3"/>
                  </a:lnTo>
                  <a:lnTo>
                    <a:pt x="308" y="7"/>
                  </a:lnTo>
                  <a:lnTo>
                    <a:pt x="265" y="122"/>
                  </a:lnTo>
                  <a:lnTo>
                    <a:pt x="265" y="122"/>
                  </a:lnTo>
                  <a:lnTo>
                    <a:pt x="264" y="126"/>
                  </a:lnTo>
                  <a:lnTo>
                    <a:pt x="265" y="129"/>
                  </a:lnTo>
                  <a:lnTo>
                    <a:pt x="266" y="132"/>
                  </a:lnTo>
                  <a:lnTo>
                    <a:pt x="268" y="134"/>
                  </a:lnTo>
                  <a:lnTo>
                    <a:pt x="331" y="157"/>
                  </a:lnTo>
                  <a:lnTo>
                    <a:pt x="331" y="157"/>
                  </a:lnTo>
                  <a:lnTo>
                    <a:pt x="334" y="157"/>
                  </a:lnTo>
                  <a:lnTo>
                    <a:pt x="335" y="157"/>
                  </a:lnTo>
                  <a:lnTo>
                    <a:pt x="335" y="157"/>
                  </a:lnTo>
                  <a:lnTo>
                    <a:pt x="337" y="180"/>
                  </a:lnTo>
                  <a:lnTo>
                    <a:pt x="337" y="180"/>
                  </a:lnTo>
                  <a:lnTo>
                    <a:pt x="321" y="174"/>
                  </a:lnTo>
                  <a:lnTo>
                    <a:pt x="304" y="170"/>
                  </a:lnTo>
                  <a:lnTo>
                    <a:pt x="304" y="170"/>
                  </a:lnTo>
                  <a:lnTo>
                    <a:pt x="289" y="165"/>
                  </a:lnTo>
                  <a:lnTo>
                    <a:pt x="278" y="161"/>
                  </a:lnTo>
                  <a:lnTo>
                    <a:pt x="262" y="154"/>
                  </a:lnTo>
                  <a:lnTo>
                    <a:pt x="254" y="148"/>
                  </a:lnTo>
                  <a:lnTo>
                    <a:pt x="251" y="145"/>
                  </a:lnTo>
                  <a:lnTo>
                    <a:pt x="251" y="145"/>
                  </a:lnTo>
                  <a:lnTo>
                    <a:pt x="249" y="171"/>
                  </a:lnTo>
                  <a:lnTo>
                    <a:pt x="246" y="195"/>
                  </a:lnTo>
                  <a:lnTo>
                    <a:pt x="242" y="218"/>
                  </a:lnTo>
                  <a:lnTo>
                    <a:pt x="238" y="240"/>
                  </a:lnTo>
                  <a:lnTo>
                    <a:pt x="229" y="272"/>
                  </a:lnTo>
                  <a:lnTo>
                    <a:pt x="225" y="283"/>
                  </a:lnTo>
                  <a:lnTo>
                    <a:pt x="225" y="283"/>
                  </a:lnTo>
                  <a:lnTo>
                    <a:pt x="221" y="253"/>
                  </a:lnTo>
                  <a:lnTo>
                    <a:pt x="216" y="224"/>
                  </a:lnTo>
                  <a:lnTo>
                    <a:pt x="209" y="197"/>
                  </a:lnTo>
                  <a:lnTo>
                    <a:pt x="223" y="177"/>
                  </a:lnTo>
                  <a:lnTo>
                    <a:pt x="198" y="155"/>
                  </a:lnTo>
                  <a:lnTo>
                    <a:pt x="198" y="154"/>
                  </a:lnTo>
                  <a:lnTo>
                    <a:pt x="198" y="155"/>
                  </a:lnTo>
                  <a:lnTo>
                    <a:pt x="198" y="154"/>
                  </a:lnTo>
                  <a:lnTo>
                    <a:pt x="198" y="155"/>
                  </a:lnTo>
                  <a:lnTo>
                    <a:pt x="172" y="177"/>
                  </a:lnTo>
                  <a:lnTo>
                    <a:pt x="186" y="197"/>
                  </a:lnTo>
                  <a:lnTo>
                    <a:pt x="186" y="197"/>
                  </a:lnTo>
                  <a:lnTo>
                    <a:pt x="180" y="224"/>
                  </a:lnTo>
                  <a:lnTo>
                    <a:pt x="175" y="253"/>
                  </a:lnTo>
                  <a:lnTo>
                    <a:pt x="170" y="283"/>
                  </a:lnTo>
                  <a:lnTo>
                    <a:pt x="170" y="283"/>
                  </a:lnTo>
                  <a:lnTo>
                    <a:pt x="168" y="272"/>
                  </a:lnTo>
                  <a:lnTo>
                    <a:pt x="159" y="240"/>
                  </a:lnTo>
                  <a:lnTo>
                    <a:pt x="153" y="218"/>
                  </a:lnTo>
                  <a:lnTo>
                    <a:pt x="149" y="195"/>
                  </a:lnTo>
                  <a:lnTo>
                    <a:pt x="146" y="171"/>
                  </a:lnTo>
                  <a:lnTo>
                    <a:pt x="145" y="145"/>
                  </a:lnTo>
                  <a:lnTo>
                    <a:pt x="145" y="145"/>
                  </a:lnTo>
                  <a:lnTo>
                    <a:pt x="142" y="148"/>
                  </a:lnTo>
                  <a:lnTo>
                    <a:pt x="133" y="154"/>
                  </a:lnTo>
                  <a:lnTo>
                    <a:pt x="117" y="161"/>
                  </a:lnTo>
                  <a:lnTo>
                    <a:pt x="106" y="165"/>
                  </a:lnTo>
                  <a:lnTo>
                    <a:pt x="92" y="170"/>
                  </a:lnTo>
                  <a:lnTo>
                    <a:pt x="92" y="170"/>
                  </a:lnTo>
                  <a:lnTo>
                    <a:pt x="79" y="172"/>
                  </a:lnTo>
                  <a:lnTo>
                    <a:pt x="66" y="178"/>
                  </a:lnTo>
                  <a:lnTo>
                    <a:pt x="54" y="183"/>
                  </a:lnTo>
                  <a:lnTo>
                    <a:pt x="44" y="190"/>
                  </a:lnTo>
                  <a:lnTo>
                    <a:pt x="36" y="195"/>
                  </a:lnTo>
                  <a:lnTo>
                    <a:pt x="29" y="201"/>
                  </a:lnTo>
                  <a:lnTo>
                    <a:pt x="24" y="207"/>
                  </a:lnTo>
                  <a:lnTo>
                    <a:pt x="21" y="211"/>
                  </a:lnTo>
                  <a:lnTo>
                    <a:pt x="21" y="211"/>
                  </a:lnTo>
                  <a:lnTo>
                    <a:pt x="19" y="218"/>
                  </a:lnTo>
                  <a:lnTo>
                    <a:pt x="17" y="226"/>
                  </a:lnTo>
                  <a:lnTo>
                    <a:pt x="16" y="236"/>
                  </a:lnTo>
                  <a:lnTo>
                    <a:pt x="14" y="254"/>
                  </a:lnTo>
                  <a:lnTo>
                    <a:pt x="14" y="254"/>
                  </a:lnTo>
                  <a:lnTo>
                    <a:pt x="4" y="388"/>
                  </a:lnTo>
                  <a:lnTo>
                    <a:pt x="0" y="483"/>
                  </a:lnTo>
                  <a:lnTo>
                    <a:pt x="0" y="525"/>
                  </a:lnTo>
                  <a:lnTo>
                    <a:pt x="0" y="558"/>
                  </a:lnTo>
                  <a:lnTo>
                    <a:pt x="0" y="558"/>
                  </a:lnTo>
                  <a:lnTo>
                    <a:pt x="1" y="569"/>
                  </a:lnTo>
                  <a:lnTo>
                    <a:pt x="4" y="575"/>
                  </a:lnTo>
                  <a:lnTo>
                    <a:pt x="7" y="580"/>
                  </a:lnTo>
                  <a:lnTo>
                    <a:pt x="11" y="585"/>
                  </a:lnTo>
                  <a:lnTo>
                    <a:pt x="17" y="590"/>
                  </a:lnTo>
                  <a:lnTo>
                    <a:pt x="26" y="593"/>
                  </a:lnTo>
                  <a:lnTo>
                    <a:pt x="36" y="593"/>
                  </a:lnTo>
                  <a:lnTo>
                    <a:pt x="36" y="593"/>
                  </a:lnTo>
                  <a:lnTo>
                    <a:pt x="46" y="593"/>
                  </a:lnTo>
                  <a:lnTo>
                    <a:pt x="54" y="591"/>
                  </a:lnTo>
                  <a:lnTo>
                    <a:pt x="66" y="587"/>
                  </a:lnTo>
                  <a:lnTo>
                    <a:pt x="73" y="584"/>
                  </a:lnTo>
                  <a:lnTo>
                    <a:pt x="74" y="582"/>
                  </a:lnTo>
                  <a:lnTo>
                    <a:pt x="74" y="582"/>
                  </a:lnTo>
                  <a:lnTo>
                    <a:pt x="76" y="580"/>
                  </a:lnTo>
                  <a:lnTo>
                    <a:pt x="79" y="574"/>
                  </a:lnTo>
                  <a:lnTo>
                    <a:pt x="82" y="561"/>
                  </a:lnTo>
                  <a:lnTo>
                    <a:pt x="85" y="541"/>
                  </a:lnTo>
                  <a:lnTo>
                    <a:pt x="85" y="541"/>
                  </a:lnTo>
                  <a:lnTo>
                    <a:pt x="85" y="418"/>
                  </a:lnTo>
                  <a:lnTo>
                    <a:pt x="85" y="319"/>
                  </a:lnTo>
                  <a:lnTo>
                    <a:pt x="90" y="319"/>
                  </a:lnTo>
                  <a:lnTo>
                    <a:pt x="93" y="581"/>
                  </a:lnTo>
                  <a:lnTo>
                    <a:pt x="93" y="581"/>
                  </a:lnTo>
                  <a:lnTo>
                    <a:pt x="92" y="641"/>
                  </a:lnTo>
                  <a:lnTo>
                    <a:pt x="89" y="782"/>
                  </a:lnTo>
                  <a:lnTo>
                    <a:pt x="89" y="866"/>
                  </a:lnTo>
                  <a:lnTo>
                    <a:pt x="89" y="948"/>
                  </a:lnTo>
                  <a:lnTo>
                    <a:pt x="90" y="1020"/>
                  </a:lnTo>
                  <a:lnTo>
                    <a:pt x="93" y="1077"/>
                  </a:lnTo>
                  <a:lnTo>
                    <a:pt x="93" y="1077"/>
                  </a:lnTo>
                  <a:lnTo>
                    <a:pt x="95" y="1090"/>
                  </a:lnTo>
                  <a:lnTo>
                    <a:pt x="97" y="1097"/>
                  </a:lnTo>
                  <a:lnTo>
                    <a:pt x="102" y="1105"/>
                  </a:lnTo>
                  <a:lnTo>
                    <a:pt x="109" y="1110"/>
                  </a:lnTo>
                  <a:lnTo>
                    <a:pt x="117" y="1115"/>
                  </a:lnTo>
                  <a:lnTo>
                    <a:pt x="129" y="1118"/>
                  </a:lnTo>
                  <a:lnTo>
                    <a:pt x="143" y="1119"/>
                  </a:lnTo>
                  <a:lnTo>
                    <a:pt x="143" y="1119"/>
                  </a:lnTo>
                  <a:lnTo>
                    <a:pt x="156" y="1118"/>
                  </a:lnTo>
                  <a:lnTo>
                    <a:pt x="168" y="1113"/>
                  </a:lnTo>
                  <a:lnTo>
                    <a:pt x="176" y="1107"/>
                  </a:lnTo>
                  <a:lnTo>
                    <a:pt x="182" y="1100"/>
                  </a:lnTo>
                  <a:lnTo>
                    <a:pt x="188" y="1092"/>
                  </a:lnTo>
                  <a:lnTo>
                    <a:pt x="191" y="1083"/>
                  </a:lnTo>
                  <a:lnTo>
                    <a:pt x="193" y="1073"/>
                  </a:lnTo>
                  <a:lnTo>
                    <a:pt x="193" y="1063"/>
                  </a:lnTo>
                  <a:lnTo>
                    <a:pt x="193" y="1063"/>
                  </a:lnTo>
                  <a:lnTo>
                    <a:pt x="193" y="562"/>
                  </a:lnTo>
                  <a:lnTo>
                    <a:pt x="196" y="562"/>
                  </a:lnTo>
                  <a:lnTo>
                    <a:pt x="198" y="562"/>
                  </a:lnTo>
                  <a:lnTo>
                    <a:pt x="202" y="562"/>
                  </a:lnTo>
                  <a:lnTo>
                    <a:pt x="202" y="562"/>
                  </a:lnTo>
                  <a:lnTo>
                    <a:pt x="202" y="1063"/>
                  </a:lnTo>
                  <a:lnTo>
                    <a:pt x="202" y="1063"/>
                  </a:lnTo>
                  <a:lnTo>
                    <a:pt x="203" y="1073"/>
                  </a:lnTo>
                  <a:lnTo>
                    <a:pt x="205" y="1083"/>
                  </a:lnTo>
                  <a:lnTo>
                    <a:pt x="208" y="1092"/>
                  </a:lnTo>
                  <a:lnTo>
                    <a:pt x="213" y="1100"/>
                  </a:lnTo>
                  <a:lnTo>
                    <a:pt x="221" y="1107"/>
                  </a:lnTo>
                  <a:lnTo>
                    <a:pt x="229" y="1113"/>
                  </a:lnTo>
                  <a:lnTo>
                    <a:pt x="239" y="1118"/>
                  </a:lnTo>
                  <a:lnTo>
                    <a:pt x="252" y="1119"/>
                  </a:lnTo>
                  <a:lnTo>
                    <a:pt x="252" y="1119"/>
                  </a:lnTo>
                  <a:lnTo>
                    <a:pt x="268" y="1118"/>
                  </a:lnTo>
                  <a:lnTo>
                    <a:pt x="279" y="1115"/>
                  </a:lnTo>
                  <a:lnTo>
                    <a:pt x="288" y="1110"/>
                  </a:lnTo>
                  <a:lnTo>
                    <a:pt x="294" y="1105"/>
                  </a:lnTo>
                  <a:lnTo>
                    <a:pt x="298" y="1097"/>
                  </a:lnTo>
                  <a:lnTo>
                    <a:pt x="301" y="1090"/>
                  </a:lnTo>
                  <a:lnTo>
                    <a:pt x="304" y="1077"/>
                  </a:lnTo>
                  <a:lnTo>
                    <a:pt x="304" y="1077"/>
                  </a:lnTo>
                  <a:lnTo>
                    <a:pt x="305" y="1020"/>
                  </a:lnTo>
                  <a:lnTo>
                    <a:pt x="307" y="948"/>
                  </a:lnTo>
                  <a:lnTo>
                    <a:pt x="308" y="866"/>
                  </a:lnTo>
                  <a:lnTo>
                    <a:pt x="307" y="782"/>
                  </a:lnTo>
                  <a:lnTo>
                    <a:pt x="305" y="641"/>
                  </a:lnTo>
                  <a:lnTo>
                    <a:pt x="304" y="581"/>
                  </a:lnTo>
                  <a:lnTo>
                    <a:pt x="305" y="319"/>
                  </a:lnTo>
                  <a:lnTo>
                    <a:pt x="305" y="319"/>
                  </a:lnTo>
                  <a:lnTo>
                    <a:pt x="327" y="365"/>
                  </a:lnTo>
                  <a:lnTo>
                    <a:pt x="327" y="365"/>
                  </a:lnTo>
                  <a:lnTo>
                    <a:pt x="335" y="385"/>
                  </a:lnTo>
                  <a:lnTo>
                    <a:pt x="341" y="394"/>
                  </a:lnTo>
                  <a:lnTo>
                    <a:pt x="345" y="400"/>
                  </a:lnTo>
                  <a:lnTo>
                    <a:pt x="352" y="405"/>
                  </a:lnTo>
                  <a:lnTo>
                    <a:pt x="360" y="410"/>
                  </a:lnTo>
                  <a:lnTo>
                    <a:pt x="368" y="413"/>
                  </a:lnTo>
                  <a:lnTo>
                    <a:pt x="378" y="413"/>
                  </a:lnTo>
                  <a:lnTo>
                    <a:pt x="378" y="413"/>
                  </a:lnTo>
                  <a:lnTo>
                    <a:pt x="388" y="413"/>
                  </a:lnTo>
                  <a:lnTo>
                    <a:pt x="397" y="410"/>
                  </a:lnTo>
                  <a:lnTo>
                    <a:pt x="403" y="404"/>
                  </a:lnTo>
                  <a:lnTo>
                    <a:pt x="407" y="397"/>
                  </a:lnTo>
                  <a:lnTo>
                    <a:pt x="411" y="388"/>
                  </a:lnTo>
                  <a:lnTo>
                    <a:pt x="413" y="378"/>
                  </a:lnTo>
                  <a:lnTo>
                    <a:pt x="414" y="365"/>
                  </a:lnTo>
                  <a:lnTo>
                    <a:pt x="414" y="351"/>
                  </a:lnTo>
                  <a:lnTo>
                    <a:pt x="414" y="351"/>
                  </a:lnTo>
                  <a:lnTo>
                    <a:pt x="414" y="136"/>
                  </a:lnTo>
                  <a:lnTo>
                    <a:pt x="414" y="136"/>
                  </a:lnTo>
                  <a:close/>
                  <a:moveTo>
                    <a:pt x="340" y="93"/>
                  </a:moveTo>
                  <a:lnTo>
                    <a:pt x="340" y="93"/>
                  </a:lnTo>
                  <a:lnTo>
                    <a:pt x="337" y="92"/>
                  </a:lnTo>
                  <a:lnTo>
                    <a:pt x="335" y="90"/>
                  </a:lnTo>
                  <a:lnTo>
                    <a:pt x="335" y="88"/>
                  </a:lnTo>
                  <a:lnTo>
                    <a:pt x="335" y="85"/>
                  </a:lnTo>
                  <a:lnTo>
                    <a:pt x="335" y="85"/>
                  </a:lnTo>
                  <a:lnTo>
                    <a:pt x="337" y="82"/>
                  </a:lnTo>
                  <a:lnTo>
                    <a:pt x="340" y="80"/>
                  </a:lnTo>
                  <a:lnTo>
                    <a:pt x="341" y="79"/>
                  </a:lnTo>
                  <a:lnTo>
                    <a:pt x="344" y="80"/>
                  </a:lnTo>
                  <a:lnTo>
                    <a:pt x="344" y="80"/>
                  </a:lnTo>
                  <a:lnTo>
                    <a:pt x="347" y="82"/>
                  </a:lnTo>
                  <a:lnTo>
                    <a:pt x="348" y="83"/>
                  </a:lnTo>
                  <a:lnTo>
                    <a:pt x="348" y="86"/>
                  </a:lnTo>
                  <a:lnTo>
                    <a:pt x="348" y="89"/>
                  </a:lnTo>
                  <a:lnTo>
                    <a:pt x="348" y="89"/>
                  </a:lnTo>
                  <a:lnTo>
                    <a:pt x="347" y="92"/>
                  </a:lnTo>
                  <a:lnTo>
                    <a:pt x="344" y="93"/>
                  </a:lnTo>
                  <a:lnTo>
                    <a:pt x="342" y="95"/>
                  </a:lnTo>
                  <a:lnTo>
                    <a:pt x="340" y="93"/>
                  </a:lnTo>
                  <a:lnTo>
                    <a:pt x="340" y="93"/>
                  </a:lnTo>
                  <a:close/>
                  <a:moveTo>
                    <a:pt x="309" y="46"/>
                  </a:moveTo>
                  <a:lnTo>
                    <a:pt x="317" y="24"/>
                  </a:lnTo>
                  <a:lnTo>
                    <a:pt x="317" y="24"/>
                  </a:lnTo>
                  <a:lnTo>
                    <a:pt x="318" y="23"/>
                  </a:lnTo>
                  <a:lnTo>
                    <a:pt x="321" y="21"/>
                  </a:lnTo>
                  <a:lnTo>
                    <a:pt x="364" y="39"/>
                  </a:lnTo>
                  <a:lnTo>
                    <a:pt x="364" y="39"/>
                  </a:lnTo>
                  <a:lnTo>
                    <a:pt x="365" y="40"/>
                  </a:lnTo>
                  <a:lnTo>
                    <a:pt x="365" y="43"/>
                  </a:lnTo>
                  <a:lnTo>
                    <a:pt x="358" y="65"/>
                  </a:lnTo>
                  <a:lnTo>
                    <a:pt x="358" y="65"/>
                  </a:lnTo>
                  <a:lnTo>
                    <a:pt x="355" y="66"/>
                  </a:lnTo>
                  <a:lnTo>
                    <a:pt x="354" y="66"/>
                  </a:lnTo>
                  <a:lnTo>
                    <a:pt x="311" y="50"/>
                  </a:lnTo>
                  <a:lnTo>
                    <a:pt x="311" y="50"/>
                  </a:lnTo>
                  <a:lnTo>
                    <a:pt x="309" y="49"/>
                  </a:lnTo>
                  <a:lnTo>
                    <a:pt x="309" y="46"/>
                  </a:lnTo>
                  <a:lnTo>
                    <a:pt x="309" y="46"/>
                  </a:lnTo>
                  <a:close/>
                  <a:moveTo>
                    <a:pt x="329" y="82"/>
                  </a:moveTo>
                  <a:lnTo>
                    <a:pt x="329" y="82"/>
                  </a:lnTo>
                  <a:lnTo>
                    <a:pt x="328" y="85"/>
                  </a:lnTo>
                  <a:lnTo>
                    <a:pt x="327" y="86"/>
                  </a:lnTo>
                  <a:lnTo>
                    <a:pt x="324" y="88"/>
                  </a:lnTo>
                  <a:lnTo>
                    <a:pt x="321" y="88"/>
                  </a:lnTo>
                  <a:lnTo>
                    <a:pt x="321" y="88"/>
                  </a:lnTo>
                  <a:lnTo>
                    <a:pt x="318" y="86"/>
                  </a:lnTo>
                  <a:lnTo>
                    <a:pt x="317" y="83"/>
                  </a:lnTo>
                  <a:lnTo>
                    <a:pt x="317" y="80"/>
                  </a:lnTo>
                  <a:lnTo>
                    <a:pt x="317" y="78"/>
                  </a:lnTo>
                  <a:lnTo>
                    <a:pt x="317" y="78"/>
                  </a:lnTo>
                  <a:lnTo>
                    <a:pt x="318" y="75"/>
                  </a:lnTo>
                  <a:lnTo>
                    <a:pt x="321" y="73"/>
                  </a:lnTo>
                  <a:lnTo>
                    <a:pt x="324" y="73"/>
                  </a:lnTo>
                  <a:lnTo>
                    <a:pt x="327" y="73"/>
                  </a:lnTo>
                  <a:lnTo>
                    <a:pt x="327" y="73"/>
                  </a:lnTo>
                  <a:lnTo>
                    <a:pt x="328" y="75"/>
                  </a:lnTo>
                  <a:lnTo>
                    <a:pt x="329" y="76"/>
                  </a:lnTo>
                  <a:lnTo>
                    <a:pt x="331" y="79"/>
                  </a:lnTo>
                  <a:lnTo>
                    <a:pt x="329" y="82"/>
                  </a:lnTo>
                  <a:lnTo>
                    <a:pt x="329" y="82"/>
                  </a:lnTo>
                  <a:close/>
                  <a:moveTo>
                    <a:pt x="299" y="70"/>
                  </a:moveTo>
                  <a:lnTo>
                    <a:pt x="299" y="70"/>
                  </a:lnTo>
                  <a:lnTo>
                    <a:pt x="301" y="67"/>
                  </a:lnTo>
                  <a:lnTo>
                    <a:pt x="302" y="66"/>
                  </a:lnTo>
                  <a:lnTo>
                    <a:pt x="305" y="66"/>
                  </a:lnTo>
                  <a:lnTo>
                    <a:pt x="308" y="66"/>
                  </a:lnTo>
                  <a:lnTo>
                    <a:pt x="308" y="66"/>
                  </a:lnTo>
                  <a:lnTo>
                    <a:pt x="311" y="67"/>
                  </a:lnTo>
                  <a:lnTo>
                    <a:pt x="312" y="70"/>
                  </a:lnTo>
                  <a:lnTo>
                    <a:pt x="312" y="73"/>
                  </a:lnTo>
                  <a:lnTo>
                    <a:pt x="312" y="76"/>
                  </a:lnTo>
                  <a:lnTo>
                    <a:pt x="312" y="76"/>
                  </a:lnTo>
                  <a:lnTo>
                    <a:pt x="311" y="78"/>
                  </a:lnTo>
                  <a:lnTo>
                    <a:pt x="308" y="80"/>
                  </a:lnTo>
                  <a:lnTo>
                    <a:pt x="305" y="80"/>
                  </a:lnTo>
                  <a:lnTo>
                    <a:pt x="302" y="80"/>
                  </a:lnTo>
                  <a:lnTo>
                    <a:pt x="302" y="80"/>
                  </a:lnTo>
                  <a:lnTo>
                    <a:pt x="301" y="79"/>
                  </a:lnTo>
                  <a:lnTo>
                    <a:pt x="299" y="76"/>
                  </a:lnTo>
                  <a:lnTo>
                    <a:pt x="298" y="73"/>
                  </a:lnTo>
                  <a:lnTo>
                    <a:pt x="299" y="70"/>
                  </a:lnTo>
                  <a:lnTo>
                    <a:pt x="299" y="70"/>
                  </a:lnTo>
                  <a:close/>
                  <a:moveTo>
                    <a:pt x="295" y="119"/>
                  </a:moveTo>
                  <a:lnTo>
                    <a:pt x="295" y="119"/>
                  </a:lnTo>
                  <a:lnTo>
                    <a:pt x="294" y="122"/>
                  </a:lnTo>
                  <a:lnTo>
                    <a:pt x="292" y="124"/>
                  </a:lnTo>
                  <a:lnTo>
                    <a:pt x="289" y="124"/>
                  </a:lnTo>
                  <a:lnTo>
                    <a:pt x="287" y="124"/>
                  </a:lnTo>
                  <a:lnTo>
                    <a:pt x="287" y="124"/>
                  </a:lnTo>
                  <a:lnTo>
                    <a:pt x="284" y="122"/>
                  </a:lnTo>
                  <a:lnTo>
                    <a:pt x="282" y="119"/>
                  </a:lnTo>
                  <a:lnTo>
                    <a:pt x="282" y="116"/>
                  </a:lnTo>
                  <a:lnTo>
                    <a:pt x="282" y="113"/>
                  </a:lnTo>
                  <a:lnTo>
                    <a:pt x="282" y="113"/>
                  </a:lnTo>
                  <a:lnTo>
                    <a:pt x="284" y="112"/>
                  </a:lnTo>
                  <a:lnTo>
                    <a:pt x="287" y="109"/>
                  </a:lnTo>
                  <a:lnTo>
                    <a:pt x="289" y="109"/>
                  </a:lnTo>
                  <a:lnTo>
                    <a:pt x="292" y="109"/>
                  </a:lnTo>
                  <a:lnTo>
                    <a:pt x="292" y="109"/>
                  </a:lnTo>
                  <a:lnTo>
                    <a:pt x="294" y="111"/>
                  </a:lnTo>
                  <a:lnTo>
                    <a:pt x="295" y="113"/>
                  </a:lnTo>
                  <a:lnTo>
                    <a:pt x="297" y="116"/>
                  </a:lnTo>
                  <a:lnTo>
                    <a:pt x="295" y="119"/>
                  </a:lnTo>
                  <a:lnTo>
                    <a:pt x="295" y="119"/>
                  </a:lnTo>
                  <a:close/>
                  <a:moveTo>
                    <a:pt x="295" y="102"/>
                  </a:moveTo>
                  <a:lnTo>
                    <a:pt x="295" y="102"/>
                  </a:lnTo>
                  <a:lnTo>
                    <a:pt x="292" y="101"/>
                  </a:lnTo>
                  <a:lnTo>
                    <a:pt x="291" y="98"/>
                  </a:lnTo>
                  <a:lnTo>
                    <a:pt x="289" y="95"/>
                  </a:lnTo>
                  <a:lnTo>
                    <a:pt x="291" y="92"/>
                  </a:lnTo>
                  <a:lnTo>
                    <a:pt x="291" y="92"/>
                  </a:lnTo>
                  <a:lnTo>
                    <a:pt x="292" y="90"/>
                  </a:lnTo>
                  <a:lnTo>
                    <a:pt x="294" y="88"/>
                  </a:lnTo>
                  <a:lnTo>
                    <a:pt x="297" y="88"/>
                  </a:lnTo>
                  <a:lnTo>
                    <a:pt x="299" y="88"/>
                  </a:lnTo>
                  <a:lnTo>
                    <a:pt x="299" y="88"/>
                  </a:lnTo>
                  <a:lnTo>
                    <a:pt x="302" y="89"/>
                  </a:lnTo>
                  <a:lnTo>
                    <a:pt x="304" y="92"/>
                  </a:lnTo>
                  <a:lnTo>
                    <a:pt x="304" y="95"/>
                  </a:lnTo>
                  <a:lnTo>
                    <a:pt x="304" y="98"/>
                  </a:lnTo>
                  <a:lnTo>
                    <a:pt x="304" y="98"/>
                  </a:lnTo>
                  <a:lnTo>
                    <a:pt x="302" y="99"/>
                  </a:lnTo>
                  <a:lnTo>
                    <a:pt x="299" y="102"/>
                  </a:lnTo>
                  <a:lnTo>
                    <a:pt x="298" y="102"/>
                  </a:lnTo>
                  <a:lnTo>
                    <a:pt x="295" y="102"/>
                  </a:lnTo>
                  <a:lnTo>
                    <a:pt x="295" y="102"/>
                  </a:lnTo>
                  <a:close/>
                  <a:moveTo>
                    <a:pt x="314" y="126"/>
                  </a:moveTo>
                  <a:lnTo>
                    <a:pt x="314" y="126"/>
                  </a:lnTo>
                  <a:lnTo>
                    <a:pt x="312" y="128"/>
                  </a:lnTo>
                  <a:lnTo>
                    <a:pt x="309" y="131"/>
                  </a:lnTo>
                  <a:lnTo>
                    <a:pt x="308" y="131"/>
                  </a:lnTo>
                  <a:lnTo>
                    <a:pt x="305" y="131"/>
                  </a:lnTo>
                  <a:lnTo>
                    <a:pt x="305" y="131"/>
                  </a:lnTo>
                  <a:lnTo>
                    <a:pt x="302" y="129"/>
                  </a:lnTo>
                  <a:lnTo>
                    <a:pt x="301" y="126"/>
                  </a:lnTo>
                  <a:lnTo>
                    <a:pt x="301" y="124"/>
                  </a:lnTo>
                  <a:lnTo>
                    <a:pt x="301" y="121"/>
                  </a:lnTo>
                  <a:lnTo>
                    <a:pt x="301" y="121"/>
                  </a:lnTo>
                  <a:lnTo>
                    <a:pt x="302" y="118"/>
                  </a:lnTo>
                  <a:lnTo>
                    <a:pt x="305" y="116"/>
                  </a:lnTo>
                  <a:lnTo>
                    <a:pt x="307" y="116"/>
                  </a:lnTo>
                  <a:lnTo>
                    <a:pt x="309" y="116"/>
                  </a:lnTo>
                  <a:lnTo>
                    <a:pt x="309" y="116"/>
                  </a:lnTo>
                  <a:lnTo>
                    <a:pt x="312" y="118"/>
                  </a:lnTo>
                  <a:lnTo>
                    <a:pt x="314" y="121"/>
                  </a:lnTo>
                  <a:lnTo>
                    <a:pt x="314" y="124"/>
                  </a:lnTo>
                  <a:lnTo>
                    <a:pt x="314" y="126"/>
                  </a:lnTo>
                  <a:lnTo>
                    <a:pt x="314" y="126"/>
                  </a:lnTo>
                  <a:close/>
                  <a:moveTo>
                    <a:pt x="312" y="109"/>
                  </a:moveTo>
                  <a:lnTo>
                    <a:pt x="312" y="109"/>
                  </a:lnTo>
                  <a:lnTo>
                    <a:pt x="311" y="108"/>
                  </a:lnTo>
                  <a:lnTo>
                    <a:pt x="309" y="105"/>
                  </a:lnTo>
                  <a:lnTo>
                    <a:pt x="308" y="102"/>
                  </a:lnTo>
                  <a:lnTo>
                    <a:pt x="309" y="99"/>
                  </a:lnTo>
                  <a:lnTo>
                    <a:pt x="309" y="99"/>
                  </a:lnTo>
                  <a:lnTo>
                    <a:pt x="311" y="96"/>
                  </a:lnTo>
                  <a:lnTo>
                    <a:pt x="312" y="95"/>
                  </a:lnTo>
                  <a:lnTo>
                    <a:pt x="315" y="95"/>
                  </a:lnTo>
                  <a:lnTo>
                    <a:pt x="318" y="95"/>
                  </a:lnTo>
                  <a:lnTo>
                    <a:pt x="318" y="95"/>
                  </a:lnTo>
                  <a:lnTo>
                    <a:pt x="321" y="96"/>
                  </a:lnTo>
                  <a:lnTo>
                    <a:pt x="322" y="99"/>
                  </a:lnTo>
                  <a:lnTo>
                    <a:pt x="322" y="101"/>
                  </a:lnTo>
                  <a:lnTo>
                    <a:pt x="322" y="103"/>
                  </a:lnTo>
                  <a:lnTo>
                    <a:pt x="322" y="103"/>
                  </a:lnTo>
                  <a:lnTo>
                    <a:pt x="321" y="106"/>
                  </a:lnTo>
                  <a:lnTo>
                    <a:pt x="318" y="108"/>
                  </a:lnTo>
                  <a:lnTo>
                    <a:pt x="315" y="109"/>
                  </a:lnTo>
                  <a:lnTo>
                    <a:pt x="312" y="109"/>
                  </a:lnTo>
                  <a:lnTo>
                    <a:pt x="312" y="109"/>
                  </a:lnTo>
                  <a:close/>
                  <a:moveTo>
                    <a:pt x="332" y="132"/>
                  </a:moveTo>
                  <a:lnTo>
                    <a:pt x="332" y="132"/>
                  </a:lnTo>
                  <a:lnTo>
                    <a:pt x="331" y="135"/>
                  </a:lnTo>
                  <a:lnTo>
                    <a:pt x="328" y="136"/>
                  </a:lnTo>
                  <a:lnTo>
                    <a:pt x="325" y="138"/>
                  </a:lnTo>
                  <a:lnTo>
                    <a:pt x="322" y="138"/>
                  </a:lnTo>
                  <a:lnTo>
                    <a:pt x="322" y="138"/>
                  </a:lnTo>
                  <a:lnTo>
                    <a:pt x="321" y="135"/>
                  </a:lnTo>
                  <a:lnTo>
                    <a:pt x="319" y="134"/>
                  </a:lnTo>
                  <a:lnTo>
                    <a:pt x="318" y="131"/>
                  </a:lnTo>
                  <a:lnTo>
                    <a:pt x="319" y="128"/>
                  </a:lnTo>
                  <a:lnTo>
                    <a:pt x="319" y="128"/>
                  </a:lnTo>
                  <a:lnTo>
                    <a:pt x="321" y="125"/>
                  </a:lnTo>
                  <a:lnTo>
                    <a:pt x="322" y="124"/>
                  </a:lnTo>
                  <a:lnTo>
                    <a:pt x="325" y="122"/>
                  </a:lnTo>
                  <a:lnTo>
                    <a:pt x="328" y="124"/>
                  </a:lnTo>
                  <a:lnTo>
                    <a:pt x="328" y="124"/>
                  </a:lnTo>
                  <a:lnTo>
                    <a:pt x="331" y="125"/>
                  </a:lnTo>
                  <a:lnTo>
                    <a:pt x="332" y="126"/>
                  </a:lnTo>
                  <a:lnTo>
                    <a:pt x="332" y="129"/>
                  </a:lnTo>
                  <a:lnTo>
                    <a:pt x="332" y="132"/>
                  </a:lnTo>
                  <a:lnTo>
                    <a:pt x="332" y="132"/>
                  </a:lnTo>
                  <a:close/>
                  <a:moveTo>
                    <a:pt x="331" y="115"/>
                  </a:moveTo>
                  <a:lnTo>
                    <a:pt x="331" y="115"/>
                  </a:lnTo>
                  <a:lnTo>
                    <a:pt x="328" y="113"/>
                  </a:lnTo>
                  <a:lnTo>
                    <a:pt x="327" y="112"/>
                  </a:lnTo>
                  <a:lnTo>
                    <a:pt x="327" y="109"/>
                  </a:lnTo>
                  <a:lnTo>
                    <a:pt x="327" y="106"/>
                  </a:lnTo>
                  <a:lnTo>
                    <a:pt x="327" y="106"/>
                  </a:lnTo>
                  <a:lnTo>
                    <a:pt x="328" y="103"/>
                  </a:lnTo>
                  <a:lnTo>
                    <a:pt x="331" y="102"/>
                  </a:lnTo>
                  <a:lnTo>
                    <a:pt x="334" y="101"/>
                  </a:lnTo>
                  <a:lnTo>
                    <a:pt x="337" y="102"/>
                  </a:lnTo>
                  <a:lnTo>
                    <a:pt x="337" y="102"/>
                  </a:lnTo>
                  <a:lnTo>
                    <a:pt x="338" y="103"/>
                  </a:lnTo>
                  <a:lnTo>
                    <a:pt x="340" y="105"/>
                  </a:lnTo>
                  <a:lnTo>
                    <a:pt x="341" y="108"/>
                  </a:lnTo>
                  <a:lnTo>
                    <a:pt x="340" y="111"/>
                  </a:lnTo>
                  <a:lnTo>
                    <a:pt x="340" y="111"/>
                  </a:lnTo>
                  <a:lnTo>
                    <a:pt x="338" y="113"/>
                  </a:lnTo>
                  <a:lnTo>
                    <a:pt x="337" y="115"/>
                  </a:lnTo>
                  <a:lnTo>
                    <a:pt x="334" y="116"/>
                  </a:lnTo>
                  <a:lnTo>
                    <a:pt x="331" y="115"/>
                  </a:lnTo>
                  <a:lnTo>
                    <a:pt x="331"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350" kern="0" dirty="0">
                <a:solidFill>
                  <a:sysClr val="windowText" lastClr="000000"/>
                </a:solidFill>
                <a:latin typeface="Arial"/>
                <a:ea typeface="ＭＳ Ｐゴシック" charset="0"/>
                <a:cs typeface="ＭＳ Ｐゴシック" charset="0"/>
              </a:endParaRPr>
            </a:p>
          </p:txBody>
        </p:sp>
      </p:grpSp>
      <p:grpSp>
        <p:nvGrpSpPr>
          <p:cNvPr id="144" name="Group 143"/>
          <p:cNvGrpSpPr/>
          <p:nvPr/>
        </p:nvGrpSpPr>
        <p:grpSpPr>
          <a:xfrm>
            <a:off x="2565415" y="2682634"/>
            <a:ext cx="126131" cy="275661"/>
            <a:chOff x="1095375" y="2432050"/>
            <a:chExt cx="547687" cy="1196975"/>
          </a:xfrm>
          <a:solidFill>
            <a:srgbClr val="292929"/>
          </a:solidFill>
        </p:grpSpPr>
        <p:sp>
          <p:nvSpPr>
            <p:cNvPr id="145" name="Freeform 10"/>
            <p:cNvSpPr>
              <a:spLocks/>
            </p:cNvSpPr>
            <p:nvPr/>
          </p:nvSpPr>
          <p:spPr bwMode="auto">
            <a:xfrm>
              <a:off x="1168400" y="2432050"/>
              <a:ext cx="203200" cy="203200"/>
            </a:xfrm>
            <a:custGeom>
              <a:avLst/>
              <a:gdLst>
                <a:gd name="T0" fmla="*/ 129 w 256"/>
                <a:gd name="T1" fmla="*/ 256 h 256"/>
                <a:gd name="T2" fmla="*/ 153 w 256"/>
                <a:gd name="T3" fmla="*/ 252 h 256"/>
                <a:gd name="T4" fmla="*/ 178 w 256"/>
                <a:gd name="T5" fmla="*/ 244 h 256"/>
                <a:gd name="T6" fmla="*/ 199 w 256"/>
                <a:gd name="T7" fmla="*/ 233 h 256"/>
                <a:gd name="T8" fmla="*/ 218 w 256"/>
                <a:gd name="T9" fmla="*/ 218 h 256"/>
                <a:gd name="T10" fmla="*/ 233 w 256"/>
                <a:gd name="T11" fmla="*/ 199 h 256"/>
                <a:gd name="T12" fmla="*/ 246 w 256"/>
                <a:gd name="T13" fmla="*/ 178 h 256"/>
                <a:gd name="T14" fmla="*/ 254 w 256"/>
                <a:gd name="T15" fmla="*/ 153 h 256"/>
                <a:gd name="T16" fmla="*/ 256 w 256"/>
                <a:gd name="T17" fmla="*/ 127 h 256"/>
                <a:gd name="T18" fmla="*/ 256 w 256"/>
                <a:gd name="T19" fmla="*/ 113 h 256"/>
                <a:gd name="T20" fmla="*/ 250 w 256"/>
                <a:gd name="T21" fmla="*/ 89 h 256"/>
                <a:gd name="T22" fmla="*/ 241 w 256"/>
                <a:gd name="T23" fmla="*/ 66 h 256"/>
                <a:gd name="T24" fmla="*/ 227 w 256"/>
                <a:gd name="T25" fmla="*/ 45 h 256"/>
                <a:gd name="T26" fmla="*/ 208 w 256"/>
                <a:gd name="T27" fmla="*/ 28 h 256"/>
                <a:gd name="T28" fmla="*/ 189 w 256"/>
                <a:gd name="T29" fmla="*/ 15 h 256"/>
                <a:gd name="T30" fmla="*/ 167 w 256"/>
                <a:gd name="T31" fmla="*/ 5 h 256"/>
                <a:gd name="T32" fmla="*/ 140 w 256"/>
                <a:gd name="T33" fmla="*/ 0 h 256"/>
                <a:gd name="T34" fmla="*/ 129 w 256"/>
                <a:gd name="T35" fmla="*/ 0 h 256"/>
                <a:gd name="T36" fmla="*/ 102 w 256"/>
                <a:gd name="T37" fmla="*/ 1 h 256"/>
                <a:gd name="T38" fmla="*/ 78 w 256"/>
                <a:gd name="T39" fmla="*/ 9 h 256"/>
                <a:gd name="T40" fmla="*/ 57 w 256"/>
                <a:gd name="T41" fmla="*/ 20 h 256"/>
                <a:gd name="T42" fmla="*/ 38 w 256"/>
                <a:gd name="T43" fmla="*/ 37 h 256"/>
                <a:gd name="T44" fmla="*/ 23 w 256"/>
                <a:gd name="T45" fmla="*/ 56 h 256"/>
                <a:gd name="T46" fmla="*/ 9 w 256"/>
                <a:gd name="T47" fmla="*/ 77 h 256"/>
                <a:gd name="T48" fmla="*/ 4 w 256"/>
                <a:gd name="T49" fmla="*/ 102 h 256"/>
                <a:gd name="T50" fmla="*/ 0 w 256"/>
                <a:gd name="T51" fmla="*/ 127 h 256"/>
                <a:gd name="T52" fmla="*/ 2 w 256"/>
                <a:gd name="T53" fmla="*/ 140 h 256"/>
                <a:gd name="T54" fmla="*/ 5 w 256"/>
                <a:gd name="T55" fmla="*/ 165 h 256"/>
                <a:gd name="T56" fmla="*/ 15 w 256"/>
                <a:gd name="T57" fmla="*/ 187 h 256"/>
                <a:gd name="T58" fmla="*/ 30 w 256"/>
                <a:gd name="T59" fmla="*/ 208 h 256"/>
                <a:gd name="T60" fmla="*/ 47 w 256"/>
                <a:gd name="T61" fmla="*/ 225 h 256"/>
                <a:gd name="T62" fmla="*/ 66 w 256"/>
                <a:gd name="T63" fmla="*/ 240 h 256"/>
                <a:gd name="T64" fmla="*/ 91 w 256"/>
                <a:gd name="T65" fmla="*/ 250 h 256"/>
                <a:gd name="T66" fmla="*/ 116 w 256"/>
                <a:gd name="T67" fmla="*/ 254 h 256"/>
                <a:gd name="T68" fmla="*/ 129 w 256"/>
                <a:gd name="T6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256">
                  <a:moveTo>
                    <a:pt x="129" y="256"/>
                  </a:moveTo>
                  <a:lnTo>
                    <a:pt x="129" y="256"/>
                  </a:lnTo>
                  <a:lnTo>
                    <a:pt x="140" y="254"/>
                  </a:lnTo>
                  <a:lnTo>
                    <a:pt x="153" y="252"/>
                  </a:lnTo>
                  <a:lnTo>
                    <a:pt x="167" y="250"/>
                  </a:lnTo>
                  <a:lnTo>
                    <a:pt x="178" y="244"/>
                  </a:lnTo>
                  <a:lnTo>
                    <a:pt x="189" y="240"/>
                  </a:lnTo>
                  <a:lnTo>
                    <a:pt x="199" y="233"/>
                  </a:lnTo>
                  <a:lnTo>
                    <a:pt x="208" y="225"/>
                  </a:lnTo>
                  <a:lnTo>
                    <a:pt x="218" y="218"/>
                  </a:lnTo>
                  <a:lnTo>
                    <a:pt x="227" y="208"/>
                  </a:lnTo>
                  <a:lnTo>
                    <a:pt x="233" y="199"/>
                  </a:lnTo>
                  <a:lnTo>
                    <a:pt x="241" y="187"/>
                  </a:lnTo>
                  <a:lnTo>
                    <a:pt x="246" y="178"/>
                  </a:lnTo>
                  <a:lnTo>
                    <a:pt x="250" y="165"/>
                  </a:lnTo>
                  <a:lnTo>
                    <a:pt x="254" y="153"/>
                  </a:lnTo>
                  <a:lnTo>
                    <a:pt x="256" y="140"/>
                  </a:lnTo>
                  <a:lnTo>
                    <a:pt x="256" y="127"/>
                  </a:lnTo>
                  <a:lnTo>
                    <a:pt x="256" y="127"/>
                  </a:lnTo>
                  <a:lnTo>
                    <a:pt x="256" y="113"/>
                  </a:lnTo>
                  <a:lnTo>
                    <a:pt x="254" y="102"/>
                  </a:lnTo>
                  <a:lnTo>
                    <a:pt x="250" y="89"/>
                  </a:lnTo>
                  <a:lnTo>
                    <a:pt x="246" y="77"/>
                  </a:lnTo>
                  <a:lnTo>
                    <a:pt x="241" y="66"/>
                  </a:lnTo>
                  <a:lnTo>
                    <a:pt x="233" y="56"/>
                  </a:lnTo>
                  <a:lnTo>
                    <a:pt x="227" y="45"/>
                  </a:lnTo>
                  <a:lnTo>
                    <a:pt x="218" y="37"/>
                  </a:lnTo>
                  <a:lnTo>
                    <a:pt x="208" y="28"/>
                  </a:lnTo>
                  <a:lnTo>
                    <a:pt x="199" y="20"/>
                  </a:lnTo>
                  <a:lnTo>
                    <a:pt x="189" y="15"/>
                  </a:lnTo>
                  <a:lnTo>
                    <a:pt x="178" y="9"/>
                  </a:lnTo>
                  <a:lnTo>
                    <a:pt x="167" y="5"/>
                  </a:lnTo>
                  <a:lnTo>
                    <a:pt x="153" y="1"/>
                  </a:lnTo>
                  <a:lnTo>
                    <a:pt x="140" y="0"/>
                  </a:lnTo>
                  <a:lnTo>
                    <a:pt x="129" y="0"/>
                  </a:lnTo>
                  <a:lnTo>
                    <a:pt x="129" y="0"/>
                  </a:lnTo>
                  <a:lnTo>
                    <a:pt x="116" y="0"/>
                  </a:lnTo>
                  <a:lnTo>
                    <a:pt x="102" y="1"/>
                  </a:lnTo>
                  <a:lnTo>
                    <a:pt x="91" y="5"/>
                  </a:lnTo>
                  <a:lnTo>
                    <a:pt x="78" y="9"/>
                  </a:lnTo>
                  <a:lnTo>
                    <a:pt x="66" y="15"/>
                  </a:lnTo>
                  <a:lnTo>
                    <a:pt x="57" y="20"/>
                  </a:lnTo>
                  <a:lnTo>
                    <a:pt x="47" y="28"/>
                  </a:lnTo>
                  <a:lnTo>
                    <a:pt x="38" y="37"/>
                  </a:lnTo>
                  <a:lnTo>
                    <a:pt x="30" y="45"/>
                  </a:lnTo>
                  <a:lnTo>
                    <a:pt x="23" y="56"/>
                  </a:lnTo>
                  <a:lnTo>
                    <a:pt x="15" y="66"/>
                  </a:lnTo>
                  <a:lnTo>
                    <a:pt x="9" y="77"/>
                  </a:lnTo>
                  <a:lnTo>
                    <a:pt x="5" y="89"/>
                  </a:lnTo>
                  <a:lnTo>
                    <a:pt x="4" y="102"/>
                  </a:lnTo>
                  <a:lnTo>
                    <a:pt x="2" y="113"/>
                  </a:lnTo>
                  <a:lnTo>
                    <a:pt x="0" y="127"/>
                  </a:lnTo>
                  <a:lnTo>
                    <a:pt x="0" y="127"/>
                  </a:lnTo>
                  <a:lnTo>
                    <a:pt x="2" y="140"/>
                  </a:lnTo>
                  <a:lnTo>
                    <a:pt x="4" y="153"/>
                  </a:lnTo>
                  <a:lnTo>
                    <a:pt x="5" y="165"/>
                  </a:lnTo>
                  <a:lnTo>
                    <a:pt x="9" y="178"/>
                  </a:lnTo>
                  <a:lnTo>
                    <a:pt x="15" y="187"/>
                  </a:lnTo>
                  <a:lnTo>
                    <a:pt x="23" y="199"/>
                  </a:lnTo>
                  <a:lnTo>
                    <a:pt x="30" y="208"/>
                  </a:lnTo>
                  <a:lnTo>
                    <a:pt x="38" y="218"/>
                  </a:lnTo>
                  <a:lnTo>
                    <a:pt x="47" y="225"/>
                  </a:lnTo>
                  <a:lnTo>
                    <a:pt x="57" y="233"/>
                  </a:lnTo>
                  <a:lnTo>
                    <a:pt x="66" y="240"/>
                  </a:lnTo>
                  <a:lnTo>
                    <a:pt x="78" y="244"/>
                  </a:lnTo>
                  <a:lnTo>
                    <a:pt x="91" y="250"/>
                  </a:lnTo>
                  <a:lnTo>
                    <a:pt x="102" y="252"/>
                  </a:lnTo>
                  <a:lnTo>
                    <a:pt x="116" y="254"/>
                  </a:lnTo>
                  <a:lnTo>
                    <a:pt x="129" y="256"/>
                  </a:lnTo>
                  <a:lnTo>
                    <a:pt x="12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350" kern="0" dirty="0">
                <a:solidFill>
                  <a:srgbClr val="333333"/>
                </a:solidFill>
                <a:latin typeface="Arial"/>
                <a:ea typeface="ＭＳ Ｐゴシック" charset="0"/>
                <a:cs typeface="ＭＳ Ｐゴシック" charset="0"/>
              </a:endParaRPr>
            </a:p>
          </p:txBody>
        </p:sp>
        <p:sp>
          <p:nvSpPr>
            <p:cNvPr id="146" name="Freeform 11"/>
            <p:cNvSpPr>
              <a:spLocks/>
            </p:cNvSpPr>
            <p:nvPr/>
          </p:nvSpPr>
          <p:spPr bwMode="auto">
            <a:xfrm>
              <a:off x="1325562" y="2703513"/>
              <a:ext cx="188913" cy="125412"/>
            </a:xfrm>
            <a:custGeom>
              <a:avLst/>
              <a:gdLst>
                <a:gd name="T0" fmla="*/ 42 w 237"/>
                <a:gd name="T1" fmla="*/ 157 h 157"/>
                <a:gd name="T2" fmla="*/ 42 w 237"/>
                <a:gd name="T3" fmla="*/ 157 h 157"/>
                <a:gd name="T4" fmla="*/ 38 w 237"/>
                <a:gd name="T5" fmla="*/ 144 h 157"/>
                <a:gd name="T6" fmla="*/ 36 w 237"/>
                <a:gd name="T7" fmla="*/ 133 h 157"/>
                <a:gd name="T8" fmla="*/ 36 w 237"/>
                <a:gd name="T9" fmla="*/ 123 h 157"/>
                <a:gd name="T10" fmla="*/ 38 w 237"/>
                <a:gd name="T11" fmla="*/ 114 h 157"/>
                <a:gd name="T12" fmla="*/ 40 w 237"/>
                <a:gd name="T13" fmla="*/ 106 h 157"/>
                <a:gd name="T14" fmla="*/ 44 w 237"/>
                <a:gd name="T15" fmla="*/ 99 h 157"/>
                <a:gd name="T16" fmla="*/ 55 w 237"/>
                <a:gd name="T17" fmla="*/ 89 h 157"/>
                <a:gd name="T18" fmla="*/ 66 w 237"/>
                <a:gd name="T19" fmla="*/ 81 h 157"/>
                <a:gd name="T20" fmla="*/ 76 w 237"/>
                <a:gd name="T21" fmla="*/ 78 h 157"/>
                <a:gd name="T22" fmla="*/ 87 w 237"/>
                <a:gd name="T23" fmla="*/ 74 h 157"/>
                <a:gd name="T24" fmla="*/ 237 w 237"/>
                <a:gd name="T25" fmla="*/ 74 h 157"/>
                <a:gd name="T26" fmla="*/ 237 w 237"/>
                <a:gd name="T27" fmla="*/ 74 h 157"/>
                <a:gd name="T28" fmla="*/ 235 w 237"/>
                <a:gd name="T29" fmla="*/ 59 h 157"/>
                <a:gd name="T30" fmla="*/ 233 w 237"/>
                <a:gd name="T31" fmla="*/ 44 h 157"/>
                <a:gd name="T32" fmla="*/ 228 w 237"/>
                <a:gd name="T33" fmla="*/ 32 h 157"/>
                <a:gd name="T34" fmla="*/ 222 w 237"/>
                <a:gd name="T35" fmla="*/ 23 h 157"/>
                <a:gd name="T36" fmla="*/ 216 w 237"/>
                <a:gd name="T37" fmla="*/ 15 h 157"/>
                <a:gd name="T38" fmla="*/ 209 w 237"/>
                <a:gd name="T39" fmla="*/ 9 h 157"/>
                <a:gd name="T40" fmla="*/ 201 w 237"/>
                <a:gd name="T41" fmla="*/ 6 h 157"/>
                <a:gd name="T42" fmla="*/ 194 w 237"/>
                <a:gd name="T43" fmla="*/ 4 h 157"/>
                <a:gd name="T44" fmla="*/ 176 w 237"/>
                <a:gd name="T45" fmla="*/ 0 h 157"/>
                <a:gd name="T46" fmla="*/ 163 w 237"/>
                <a:gd name="T47" fmla="*/ 0 h 157"/>
                <a:gd name="T48" fmla="*/ 150 w 237"/>
                <a:gd name="T49" fmla="*/ 4 h 157"/>
                <a:gd name="T50" fmla="*/ 0 w 237"/>
                <a:gd name="T51" fmla="*/ 78 h 157"/>
                <a:gd name="T52" fmla="*/ 42 w 237"/>
                <a:gd name="T53"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7" h="157">
                  <a:moveTo>
                    <a:pt x="42" y="157"/>
                  </a:moveTo>
                  <a:lnTo>
                    <a:pt x="42" y="157"/>
                  </a:lnTo>
                  <a:lnTo>
                    <a:pt x="38" y="144"/>
                  </a:lnTo>
                  <a:lnTo>
                    <a:pt x="36" y="133"/>
                  </a:lnTo>
                  <a:lnTo>
                    <a:pt x="36" y="123"/>
                  </a:lnTo>
                  <a:lnTo>
                    <a:pt x="38" y="114"/>
                  </a:lnTo>
                  <a:lnTo>
                    <a:pt x="40" y="106"/>
                  </a:lnTo>
                  <a:lnTo>
                    <a:pt x="44" y="99"/>
                  </a:lnTo>
                  <a:lnTo>
                    <a:pt x="55" y="89"/>
                  </a:lnTo>
                  <a:lnTo>
                    <a:pt x="66" y="81"/>
                  </a:lnTo>
                  <a:lnTo>
                    <a:pt x="76" y="78"/>
                  </a:lnTo>
                  <a:lnTo>
                    <a:pt x="87" y="74"/>
                  </a:lnTo>
                  <a:lnTo>
                    <a:pt x="237" y="74"/>
                  </a:lnTo>
                  <a:lnTo>
                    <a:pt x="237" y="74"/>
                  </a:lnTo>
                  <a:lnTo>
                    <a:pt x="235" y="59"/>
                  </a:lnTo>
                  <a:lnTo>
                    <a:pt x="233" y="44"/>
                  </a:lnTo>
                  <a:lnTo>
                    <a:pt x="228" y="32"/>
                  </a:lnTo>
                  <a:lnTo>
                    <a:pt x="222" y="23"/>
                  </a:lnTo>
                  <a:lnTo>
                    <a:pt x="216" y="15"/>
                  </a:lnTo>
                  <a:lnTo>
                    <a:pt x="209" y="9"/>
                  </a:lnTo>
                  <a:lnTo>
                    <a:pt x="201" y="6"/>
                  </a:lnTo>
                  <a:lnTo>
                    <a:pt x="194" y="4"/>
                  </a:lnTo>
                  <a:lnTo>
                    <a:pt x="176" y="0"/>
                  </a:lnTo>
                  <a:lnTo>
                    <a:pt x="163" y="0"/>
                  </a:lnTo>
                  <a:lnTo>
                    <a:pt x="150" y="4"/>
                  </a:lnTo>
                  <a:lnTo>
                    <a:pt x="0" y="78"/>
                  </a:lnTo>
                  <a:lnTo>
                    <a:pt x="42"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350" kern="0" dirty="0">
                <a:solidFill>
                  <a:srgbClr val="333333"/>
                </a:solidFill>
                <a:latin typeface="Arial"/>
                <a:ea typeface="ＭＳ Ｐゴシック" charset="0"/>
                <a:cs typeface="ＭＳ Ｐゴシック" charset="0"/>
              </a:endParaRPr>
            </a:p>
          </p:txBody>
        </p:sp>
        <p:sp>
          <p:nvSpPr>
            <p:cNvPr id="147" name="Freeform 12"/>
            <p:cNvSpPr>
              <a:spLocks/>
            </p:cNvSpPr>
            <p:nvPr/>
          </p:nvSpPr>
          <p:spPr bwMode="auto">
            <a:xfrm>
              <a:off x="1376362" y="2592388"/>
              <a:ext cx="266700" cy="236537"/>
            </a:xfrm>
            <a:custGeom>
              <a:avLst/>
              <a:gdLst>
                <a:gd name="T0" fmla="*/ 316 w 335"/>
                <a:gd name="T1" fmla="*/ 0 h 297"/>
                <a:gd name="T2" fmla="*/ 316 w 335"/>
                <a:gd name="T3" fmla="*/ 0 h 297"/>
                <a:gd name="T4" fmla="*/ 311 w 335"/>
                <a:gd name="T5" fmla="*/ 0 h 297"/>
                <a:gd name="T6" fmla="*/ 305 w 335"/>
                <a:gd name="T7" fmla="*/ 1 h 297"/>
                <a:gd name="T8" fmla="*/ 299 w 335"/>
                <a:gd name="T9" fmla="*/ 3 h 297"/>
                <a:gd name="T10" fmla="*/ 295 w 335"/>
                <a:gd name="T11" fmla="*/ 7 h 297"/>
                <a:gd name="T12" fmla="*/ 290 w 335"/>
                <a:gd name="T13" fmla="*/ 15 h 297"/>
                <a:gd name="T14" fmla="*/ 288 w 335"/>
                <a:gd name="T15" fmla="*/ 17 h 297"/>
                <a:gd name="T16" fmla="*/ 231 w 335"/>
                <a:gd name="T17" fmla="*/ 242 h 297"/>
                <a:gd name="T18" fmla="*/ 22 w 335"/>
                <a:gd name="T19" fmla="*/ 242 h 297"/>
                <a:gd name="T20" fmla="*/ 22 w 335"/>
                <a:gd name="T21" fmla="*/ 242 h 297"/>
                <a:gd name="T22" fmla="*/ 15 w 335"/>
                <a:gd name="T23" fmla="*/ 246 h 297"/>
                <a:gd name="T24" fmla="*/ 9 w 335"/>
                <a:gd name="T25" fmla="*/ 252 h 297"/>
                <a:gd name="T26" fmla="*/ 3 w 335"/>
                <a:gd name="T27" fmla="*/ 258 h 297"/>
                <a:gd name="T28" fmla="*/ 0 w 335"/>
                <a:gd name="T29" fmla="*/ 265 h 297"/>
                <a:gd name="T30" fmla="*/ 0 w 335"/>
                <a:gd name="T31" fmla="*/ 269 h 297"/>
                <a:gd name="T32" fmla="*/ 0 w 335"/>
                <a:gd name="T33" fmla="*/ 275 h 297"/>
                <a:gd name="T34" fmla="*/ 3 w 335"/>
                <a:gd name="T35" fmla="*/ 280 h 297"/>
                <a:gd name="T36" fmla="*/ 7 w 335"/>
                <a:gd name="T37" fmla="*/ 286 h 297"/>
                <a:gd name="T38" fmla="*/ 13 w 335"/>
                <a:gd name="T39" fmla="*/ 292 h 297"/>
                <a:gd name="T40" fmla="*/ 20 w 335"/>
                <a:gd name="T41" fmla="*/ 297 h 297"/>
                <a:gd name="T42" fmla="*/ 250 w 335"/>
                <a:gd name="T43" fmla="*/ 297 h 297"/>
                <a:gd name="T44" fmla="*/ 250 w 335"/>
                <a:gd name="T45" fmla="*/ 297 h 297"/>
                <a:gd name="T46" fmla="*/ 254 w 335"/>
                <a:gd name="T47" fmla="*/ 297 h 297"/>
                <a:gd name="T48" fmla="*/ 261 w 335"/>
                <a:gd name="T49" fmla="*/ 294 h 297"/>
                <a:gd name="T50" fmla="*/ 267 w 335"/>
                <a:gd name="T51" fmla="*/ 290 h 297"/>
                <a:gd name="T52" fmla="*/ 271 w 335"/>
                <a:gd name="T53" fmla="*/ 284 h 297"/>
                <a:gd name="T54" fmla="*/ 275 w 335"/>
                <a:gd name="T55" fmla="*/ 276 h 297"/>
                <a:gd name="T56" fmla="*/ 278 w 335"/>
                <a:gd name="T57" fmla="*/ 265 h 297"/>
                <a:gd name="T58" fmla="*/ 278 w 335"/>
                <a:gd name="T59" fmla="*/ 265 h 297"/>
                <a:gd name="T60" fmla="*/ 311 w 335"/>
                <a:gd name="T61" fmla="*/ 136 h 297"/>
                <a:gd name="T62" fmla="*/ 335 w 335"/>
                <a:gd name="T63" fmla="*/ 32 h 297"/>
                <a:gd name="T64" fmla="*/ 335 w 335"/>
                <a:gd name="T65" fmla="*/ 32 h 297"/>
                <a:gd name="T66" fmla="*/ 335 w 335"/>
                <a:gd name="T67" fmla="*/ 28 h 297"/>
                <a:gd name="T68" fmla="*/ 333 w 335"/>
                <a:gd name="T69" fmla="*/ 19 h 297"/>
                <a:gd name="T70" fmla="*/ 332 w 335"/>
                <a:gd name="T71" fmla="*/ 13 h 297"/>
                <a:gd name="T72" fmla="*/ 328 w 335"/>
                <a:gd name="T73" fmla="*/ 7 h 297"/>
                <a:gd name="T74" fmla="*/ 324 w 335"/>
                <a:gd name="T75" fmla="*/ 3 h 297"/>
                <a:gd name="T76" fmla="*/ 316 w 335"/>
                <a:gd name="T77" fmla="*/ 0 h 297"/>
                <a:gd name="T78" fmla="*/ 316 w 335"/>
                <a:gd name="T7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5" h="297">
                  <a:moveTo>
                    <a:pt x="316" y="0"/>
                  </a:moveTo>
                  <a:lnTo>
                    <a:pt x="316" y="0"/>
                  </a:lnTo>
                  <a:lnTo>
                    <a:pt x="311" y="0"/>
                  </a:lnTo>
                  <a:lnTo>
                    <a:pt x="305" y="1"/>
                  </a:lnTo>
                  <a:lnTo>
                    <a:pt x="299" y="3"/>
                  </a:lnTo>
                  <a:lnTo>
                    <a:pt x="295" y="7"/>
                  </a:lnTo>
                  <a:lnTo>
                    <a:pt x="290" y="15"/>
                  </a:lnTo>
                  <a:lnTo>
                    <a:pt x="288" y="17"/>
                  </a:lnTo>
                  <a:lnTo>
                    <a:pt x="231" y="242"/>
                  </a:lnTo>
                  <a:lnTo>
                    <a:pt x="22" y="242"/>
                  </a:lnTo>
                  <a:lnTo>
                    <a:pt x="22" y="242"/>
                  </a:lnTo>
                  <a:lnTo>
                    <a:pt x="15" y="246"/>
                  </a:lnTo>
                  <a:lnTo>
                    <a:pt x="9" y="252"/>
                  </a:lnTo>
                  <a:lnTo>
                    <a:pt x="3" y="258"/>
                  </a:lnTo>
                  <a:lnTo>
                    <a:pt x="0" y="265"/>
                  </a:lnTo>
                  <a:lnTo>
                    <a:pt x="0" y="269"/>
                  </a:lnTo>
                  <a:lnTo>
                    <a:pt x="0" y="275"/>
                  </a:lnTo>
                  <a:lnTo>
                    <a:pt x="3" y="280"/>
                  </a:lnTo>
                  <a:lnTo>
                    <a:pt x="7" y="286"/>
                  </a:lnTo>
                  <a:lnTo>
                    <a:pt x="13" y="292"/>
                  </a:lnTo>
                  <a:lnTo>
                    <a:pt x="20" y="297"/>
                  </a:lnTo>
                  <a:lnTo>
                    <a:pt x="250" y="297"/>
                  </a:lnTo>
                  <a:lnTo>
                    <a:pt x="250" y="297"/>
                  </a:lnTo>
                  <a:lnTo>
                    <a:pt x="254" y="297"/>
                  </a:lnTo>
                  <a:lnTo>
                    <a:pt x="261" y="294"/>
                  </a:lnTo>
                  <a:lnTo>
                    <a:pt x="267" y="290"/>
                  </a:lnTo>
                  <a:lnTo>
                    <a:pt x="271" y="284"/>
                  </a:lnTo>
                  <a:lnTo>
                    <a:pt x="275" y="276"/>
                  </a:lnTo>
                  <a:lnTo>
                    <a:pt x="278" y="265"/>
                  </a:lnTo>
                  <a:lnTo>
                    <a:pt x="278" y="265"/>
                  </a:lnTo>
                  <a:lnTo>
                    <a:pt x="311" y="136"/>
                  </a:lnTo>
                  <a:lnTo>
                    <a:pt x="335" y="32"/>
                  </a:lnTo>
                  <a:lnTo>
                    <a:pt x="335" y="32"/>
                  </a:lnTo>
                  <a:lnTo>
                    <a:pt x="335" y="28"/>
                  </a:lnTo>
                  <a:lnTo>
                    <a:pt x="333" y="19"/>
                  </a:lnTo>
                  <a:lnTo>
                    <a:pt x="332" y="13"/>
                  </a:lnTo>
                  <a:lnTo>
                    <a:pt x="328" y="7"/>
                  </a:lnTo>
                  <a:lnTo>
                    <a:pt x="324" y="3"/>
                  </a:lnTo>
                  <a:lnTo>
                    <a:pt x="316" y="0"/>
                  </a:lnTo>
                  <a:lnTo>
                    <a:pt x="3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350" kern="0" dirty="0">
                <a:solidFill>
                  <a:srgbClr val="333333"/>
                </a:solidFill>
                <a:latin typeface="Arial"/>
                <a:ea typeface="ＭＳ Ｐゴシック" charset="0"/>
                <a:cs typeface="ＭＳ Ｐゴシック" charset="0"/>
              </a:endParaRPr>
            </a:p>
          </p:txBody>
        </p:sp>
        <p:sp>
          <p:nvSpPr>
            <p:cNvPr id="148" name="Freeform 13"/>
            <p:cNvSpPr>
              <a:spLocks noEditPoints="1"/>
            </p:cNvSpPr>
            <p:nvPr/>
          </p:nvSpPr>
          <p:spPr bwMode="auto">
            <a:xfrm>
              <a:off x="1095375" y="2655888"/>
              <a:ext cx="482600" cy="973137"/>
            </a:xfrm>
            <a:custGeom>
              <a:avLst/>
              <a:gdLst>
                <a:gd name="T0" fmla="*/ 320 w 609"/>
                <a:gd name="T1" fmla="*/ 249 h 1227"/>
                <a:gd name="T2" fmla="*/ 313 w 609"/>
                <a:gd name="T3" fmla="*/ 247 h 1227"/>
                <a:gd name="T4" fmla="*/ 203 w 609"/>
                <a:gd name="T5" fmla="*/ 31 h 1227"/>
                <a:gd name="T6" fmla="*/ 176 w 609"/>
                <a:gd name="T7" fmla="*/ 10 h 1227"/>
                <a:gd name="T8" fmla="*/ 123 w 609"/>
                <a:gd name="T9" fmla="*/ 0 h 1227"/>
                <a:gd name="T10" fmla="*/ 98 w 609"/>
                <a:gd name="T11" fmla="*/ 6 h 1227"/>
                <a:gd name="T12" fmla="*/ 64 w 609"/>
                <a:gd name="T13" fmla="*/ 25 h 1227"/>
                <a:gd name="T14" fmla="*/ 43 w 609"/>
                <a:gd name="T15" fmla="*/ 55 h 1227"/>
                <a:gd name="T16" fmla="*/ 26 w 609"/>
                <a:gd name="T17" fmla="*/ 112 h 1227"/>
                <a:gd name="T18" fmla="*/ 17 w 609"/>
                <a:gd name="T19" fmla="*/ 279 h 1227"/>
                <a:gd name="T20" fmla="*/ 6 w 609"/>
                <a:gd name="T21" fmla="*/ 507 h 1227"/>
                <a:gd name="T22" fmla="*/ 4 w 609"/>
                <a:gd name="T23" fmla="*/ 558 h 1227"/>
                <a:gd name="T24" fmla="*/ 4 w 609"/>
                <a:gd name="T25" fmla="*/ 1104 h 1227"/>
                <a:gd name="T26" fmla="*/ 0 w 609"/>
                <a:gd name="T27" fmla="*/ 1133 h 1227"/>
                <a:gd name="T28" fmla="*/ 9 w 609"/>
                <a:gd name="T29" fmla="*/ 1188 h 1227"/>
                <a:gd name="T30" fmla="*/ 25 w 609"/>
                <a:gd name="T31" fmla="*/ 1210 h 1227"/>
                <a:gd name="T32" fmla="*/ 47 w 609"/>
                <a:gd name="T33" fmla="*/ 1222 h 1227"/>
                <a:gd name="T34" fmla="*/ 89 w 609"/>
                <a:gd name="T35" fmla="*/ 1227 h 1227"/>
                <a:gd name="T36" fmla="*/ 114 w 609"/>
                <a:gd name="T37" fmla="*/ 1218 h 1227"/>
                <a:gd name="T38" fmla="*/ 129 w 609"/>
                <a:gd name="T39" fmla="*/ 1205 h 1227"/>
                <a:gd name="T40" fmla="*/ 146 w 609"/>
                <a:gd name="T41" fmla="*/ 1174 h 1227"/>
                <a:gd name="T42" fmla="*/ 157 w 609"/>
                <a:gd name="T43" fmla="*/ 1191 h 1227"/>
                <a:gd name="T44" fmla="*/ 186 w 609"/>
                <a:gd name="T45" fmla="*/ 1222 h 1227"/>
                <a:gd name="T46" fmla="*/ 214 w 609"/>
                <a:gd name="T47" fmla="*/ 1227 h 1227"/>
                <a:gd name="T48" fmla="*/ 254 w 609"/>
                <a:gd name="T49" fmla="*/ 1220 h 1227"/>
                <a:gd name="T50" fmla="*/ 281 w 609"/>
                <a:gd name="T51" fmla="*/ 1201 h 1227"/>
                <a:gd name="T52" fmla="*/ 290 w 609"/>
                <a:gd name="T53" fmla="*/ 1176 h 1227"/>
                <a:gd name="T54" fmla="*/ 347 w 609"/>
                <a:gd name="T55" fmla="*/ 858 h 1227"/>
                <a:gd name="T56" fmla="*/ 341 w 609"/>
                <a:gd name="T57" fmla="*/ 814 h 1227"/>
                <a:gd name="T58" fmla="*/ 262 w 609"/>
                <a:gd name="T59" fmla="*/ 649 h 1227"/>
                <a:gd name="T60" fmla="*/ 241 w 609"/>
                <a:gd name="T61" fmla="*/ 601 h 1227"/>
                <a:gd name="T62" fmla="*/ 233 w 609"/>
                <a:gd name="T63" fmla="*/ 581 h 1227"/>
                <a:gd name="T64" fmla="*/ 229 w 609"/>
                <a:gd name="T65" fmla="*/ 545 h 1227"/>
                <a:gd name="T66" fmla="*/ 239 w 609"/>
                <a:gd name="T67" fmla="*/ 400 h 1227"/>
                <a:gd name="T68" fmla="*/ 214 w 609"/>
                <a:gd name="T69" fmla="*/ 389 h 1227"/>
                <a:gd name="T70" fmla="*/ 184 w 609"/>
                <a:gd name="T71" fmla="*/ 349 h 1227"/>
                <a:gd name="T72" fmla="*/ 127 w 609"/>
                <a:gd name="T73" fmla="*/ 173 h 1227"/>
                <a:gd name="T74" fmla="*/ 207 w 609"/>
                <a:gd name="T75" fmla="*/ 334 h 1227"/>
                <a:gd name="T76" fmla="*/ 243 w 609"/>
                <a:gd name="T77" fmla="*/ 372 h 1227"/>
                <a:gd name="T78" fmla="*/ 273 w 609"/>
                <a:gd name="T79" fmla="*/ 380 h 1227"/>
                <a:gd name="T80" fmla="*/ 542 w 609"/>
                <a:gd name="T81" fmla="*/ 380 h 1227"/>
                <a:gd name="T82" fmla="*/ 567 w 609"/>
                <a:gd name="T83" fmla="*/ 376 h 1227"/>
                <a:gd name="T84" fmla="*/ 590 w 609"/>
                <a:gd name="T85" fmla="*/ 364 h 1227"/>
                <a:gd name="T86" fmla="*/ 607 w 609"/>
                <a:gd name="T87" fmla="*/ 332 h 1227"/>
                <a:gd name="T88" fmla="*/ 609 w 609"/>
                <a:gd name="T89" fmla="*/ 311 h 1227"/>
                <a:gd name="T90" fmla="*/ 601 w 609"/>
                <a:gd name="T91" fmla="*/ 279 h 1227"/>
                <a:gd name="T92" fmla="*/ 575 w 609"/>
                <a:gd name="T93" fmla="*/ 254 h 1227"/>
                <a:gd name="T94" fmla="*/ 558 w 609"/>
                <a:gd name="T95" fmla="*/ 249 h 1227"/>
                <a:gd name="T96" fmla="*/ 150 w 609"/>
                <a:gd name="T97" fmla="*/ 755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09" h="1227">
                  <a:moveTo>
                    <a:pt x="558" y="249"/>
                  </a:moveTo>
                  <a:lnTo>
                    <a:pt x="558" y="249"/>
                  </a:lnTo>
                  <a:lnTo>
                    <a:pt x="320" y="249"/>
                  </a:lnTo>
                  <a:lnTo>
                    <a:pt x="320" y="249"/>
                  </a:lnTo>
                  <a:lnTo>
                    <a:pt x="317" y="247"/>
                  </a:lnTo>
                  <a:lnTo>
                    <a:pt x="313" y="247"/>
                  </a:lnTo>
                  <a:lnTo>
                    <a:pt x="311" y="245"/>
                  </a:lnTo>
                  <a:lnTo>
                    <a:pt x="203" y="31"/>
                  </a:lnTo>
                  <a:lnTo>
                    <a:pt x="203" y="31"/>
                  </a:lnTo>
                  <a:lnTo>
                    <a:pt x="195" y="23"/>
                  </a:lnTo>
                  <a:lnTo>
                    <a:pt x="188" y="17"/>
                  </a:lnTo>
                  <a:lnTo>
                    <a:pt x="176" y="10"/>
                  </a:lnTo>
                  <a:lnTo>
                    <a:pt x="161" y="4"/>
                  </a:lnTo>
                  <a:lnTo>
                    <a:pt x="144" y="0"/>
                  </a:lnTo>
                  <a:lnTo>
                    <a:pt x="123" y="0"/>
                  </a:lnTo>
                  <a:lnTo>
                    <a:pt x="112" y="2"/>
                  </a:lnTo>
                  <a:lnTo>
                    <a:pt x="98" y="6"/>
                  </a:lnTo>
                  <a:lnTo>
                    <a:pt x="98" y="6"/>
                  </a:lnTo>
                  <a:lnTo>
                    <a:pt x="85" y="12"/>
                  </a:lnTo>
                  <a:lnTo>
                    <a:pt x="76" y="17"/>
                  </a:lnTo>
                  <a:lnTo>
                    <a:pt x="64" y="25"/>
                  </a:lnTo>
                  <a:lnTo>
                    <a:pt x="57" y="34"/>
                  </a:lnTo>
                  <a:lnTo>
                    <a:pt x="49" y="44"/>
                  </a:lnTo>
                  <a:lnTo>
                    <a:pt x="43" y="55"/>
                  </a:lnTo>
                  <a:lnTo>
                    <a:pt x="34" y="76"/>
                  </a:lnTo>
                  <a:lnTo>
                    <a:pt x="28" y="95"/>
                  </a:lnTo>
                  <a:lnTo>
                    <a:pt x="26" y="112"/>
                  </a:lnTo>
                  <a:lnTo>
                    <a:pt x="25" y="129"/>
                  </a:lnTo>
                  <a:lnTo>
                    <a:pt x="25" y="129"/>
                  </a:lnTo>
                  <a:lnTo>
                    <a:pt x="17" y="279"/>
                  </a:lnTo>
                  <a:lnTo>
                    <a:pt x="7" y="469"/>
                  </a:lnTo>
                  <a:lnTo>
                    <a:pt x="7" y="469"/>
                  </a:lnTo>
                  <a:lnTo>
                    <a:pt x="6" y="507"/>
                  </a:lnTo>
                  <a:lnTo>
                    <a:pt x="4" y="554"/>
                  </a:lnTo>
                  <a:lnTo>
                    <a:pt x="4" y="558"/>
                  </a:lnTo>
                  <a:lnTo>
                    <a:pt x="4" y="558"/>
                  </a:lnTo>
                  <a:lnTo>
                    <a:pt x="2" y="738"/>
                  </a:lnTo>
                  <a:lnTo>
                    <a:pt x="2" y="738"/>
                  </a:lnTo>
                  <a:lnTo>
                    <a:pt x="4" y="1104"/>
                  </a:lnTo>
                  <a:lnTo>
                    <a:pt x="4" y="1104"/>
                  </a:lnTo>
                  <a:lnTo>
                    <a:pt x="2" y="1117"/>
                  </a:lnTo>
                  <a:lnTo>
                    <a:pt x="0" y="1133"/>
                  </a:lnTo>
                  <a:lnTo>
                    <a:pt x="2" y="1152"/>
                  </a:lnTo>
                  <a:lnTo>
                    <a:pt x="4" y="1169"/>
                  </a:lnTo>
                  <a:lnTo>
                    <a:pt x="9" y="1188"/>
                  </a:lnTo>
                  <a:lnTo>
                    <a:pt x="13" y="1195"/>
                  </a:lnTo>
                  <a:lnTo>
                    <a:pt x="19" y="1203"/>
                  </a:lnTo>
                  <a:lnTo>
                    <a:pt x="25" y="1210"/>
                  </a:lnTo>
                  <a:lnTo>
                    <a:pt x="32" y="1214"/>
                  </a:lnTo>
                  <a:lnTo>
                    <a:pt x="32" y="1214"/>
                  </a:lnTo>
                  <a:lnTo>
                    <a:pt x="47" y="1222"/>
                  </a:lnTo>
                  <a:lnTo>
                    <a:pt x="62" y="1225"/>
                  </a:lnTo>
                  <a:lnTo>
                    <a:pt x="76" y="1227"/>
                  </a:lnTo>
                  <a:lnTo>
                    <a:pt x="89" y="1227"/>
                  </a:lnTo>
                  <a:lnTo>
                    <a:pt x="98" y="1225"/>
                  </a:lnTo>
                  <a:lnTo>
                    <a:pt x="108" y="1222"/>
                  </a:lnTo>
                  <a:lnTo>
                    <a:pt x="114" y="1218"/>
                  </a:lnTo>
                  <a:lnTo>
                    <a:pt x="119" y="1214"/>
                  </a:lnTo>
                  <a:lnTo>
                    <a:pt x="119" y="1214"/>
                  </a:lnTo>
                  <a:lnTo>
                    <a:pt x="129" y="1205"/>
                  </a:lnTo>
                  <a:lnTo>
                    <a:pt x="136" y="1195"/>
                  </a:lnTo>
                  <a:lnTo>
                    <a:pt x="142" y="1184"/>
                  </a:lnTo>
                  <a:lnTo>
                    <a:pt x="146" y="1174"/>
                  </a:lnTo>
                  <a:lnTo>
                    <a:pt x="146" y="1174"/>
                  </a:lnTo>
                  <a:lnTo>
                    <a:pt x="152" y="1184"/>
                  </a:lnTo>
                  <a:lnTo>
                    <a:pt x="157" y="1191"/>
                  </a:lnTo>
                  <a:lnTo>
                    <a:pt x="165" y="1203"/>
                  </a:lnTo>
                  <a:lnTo>
                    <a:pt x="174" y="1212"/>
                  </a:lnTo>
                  <a:lnTo>
                    <a:pt x="186" y="1222"/>
                  </a:lnTo>
                  <a:lnTo>
                    <a:pt x="199" y="1227"/>
                  </a:lnTo>
                  <a:lnTo>
                    <a:pt x="207" y="1227"/>
                  </a:lnTo>
                  <a:lnTo>
                    <a:pt x="214" y="1227"/>
                  </a:lnTo>
                  <a:lnTo>
                    <a:pt x="214" y="1227"/>
                  </a:lnTo>
                  <a:lnTo>
                    <a:pt x="241" y="1224"/>
                  </a:lnTo>
                  <a:lnTo>
                    <a:pt x="254" y="1220"/>
                  </a:lnTo>
                  <a:lnTo>
                    <a:pt x="264" y="1216"/>
                  </a:lnTo>
                  <a:lnTo>
                    <a:pt x="273" y="1210"/>
                  </a:lnTo>
                  <a:lnTo>
                    <a:pt x="281" y="1201"/>
                  </a:lnTo>
                  <a:lnTo>
                    <a:pt x="286" y="1191"/>
                  </a:lnTo>
                  <a:lnTo>
                    <a:pt x="290" y="1176"/>
                  </a:lnTo>
                  <a:lnTo>
                    <a:pt x="290" y="1176"/>
                  </a:lnTo>
                  <a:lnTo>
                    <a:pt x="320" y="1007"/>
                  </a:lnTo>
                  <a:lnTo>
                    <a:pt x="347" y="858"/>
                  </a:lnTo>
                  <a:lnTo>
                    <a:pt x="347" y="858"/>
                  </a:lnTo>
                  <a:lnTo>
                    <a:pt x="347" y="840"/>
                  </a:lnTo>
                  <a:lnTo>
                    <a:pt x="343" y="823"/>
                  </a:lnTo>
                  <a:lnTo>
                    <a:pt x="341" y="814"/>
                  </a:lnTo>
                  <a:lnTo>
                    <a:pt x="338" y="806"/>
                  </a:lnTo>
                  <a:lnTo>
                    <a:pt x="338" y="806"/>
                  </a:lnTo>
                  <a:lnTo>
                    <a:pt x="262" y="649"/>
                  </a:lnTo>
                  <a:lnTo>
                    <a:pt x="262" y="649"/>
                  </a:lnTo>
                  <a:lnTo>
                    <a:pt x="252" y="626"/>
                  </a:lnTo>
                  <a:lnTo>
                    <a:pt x="241" y="601"/>
                  </a:lnTo>
                  <a:lnTo>
                    <a:pt x="241" y="601"/>
                  </a:lnTo>
                  <a:lnTo>
                    <a:pt x="237" y="590"/>
                  </a:lnTo>
                  <a:lnTo>
                    <a:pt x="233" y="581"/>
                  </a:lnTo>
                  <a:lnTo>
                    <a:pt x="233" y="581"/>
                  </a:lnTo>
                  <a:lnTo>
                    <a:pt x="231" y="564"/>
                  </a:lnTo>
                  <a:lnTo>
                    <a:pt x="229" y="545"/>
                  </a:lnTo>
                  <a:lnTo>
                    <a:pt x="229" y="545"/>
                  </a:lnTo>
                  <a:lnTo>
                    <a:pt x="229" y="545"/>
                  </a:lnTo>
                  <a:lnTo>
                    <a:pt x="239" y="400"/>
                  </a:lnTo>
                  <a:lnTo>
                    <a:pt x="239" y="400"/>
                  </a:lnTo>
                  <a:lnTo>
                    <a:pt x="226" y="397"/>
                  </a:lnTo>
                  <a:lnTo>
                    <a:pt x="214" y="389"/>
                  </a:lnTo>
                  <a:lnTo>
                    <a:pt x="205" y="378"/>
                  </a:lnTo>
                  <a:lnTo>
                    <a:pt x="195" y="368"/>
                  </a:lnTo>
                  <a:lnTo>
                    <a:pt x="184" y="349"/>
                  </a:lnTo>
                  <a:lnTo>
                    <a:pt x="180" y="342"/>
                  </a:lnTo>
                  <a:lnTo>
                    <a:pt x="93" y="173"/>
                  </a:lnTo>
                  <a:lnTo>
                    <a:pt x="127" y="173"/>
                  </a:lnTo>
                  <a:lnTo>
                    <a:pt x="127" y="173"/>
                  </a:lnTo>
                  <a:lnTo>
                    <a:pt x="207" y="334"/>
                  </a:lnTo>
                  <a:lnTo>
                    <a:pt x="207" y="334"/>
                  </a:lnTo>
                  <a:lnTo>
                    <a:pt x="218" y="351"/>
                  </a:lnTo>
                  <a:lnTo>
                    <a:pt x="229" y="363"/>
                  </a:lnTo>
                  <a:lnTo>
                    <a:pt x="243" y="372"/>
                  </a:lnTo>
                  <a:lnTo>
                    <a:pt x="254" y="376"/>
                  </a:lnTo>
                  <a:lnTo>
                    <a:pt x="265" y="380"/>
                  </a:lnTo>
                  <a:lnTo>
                    <a:pt x="273" y="380"/>
                  </a:lnTo>
                  <a:lnTo>
                    <a:pt x="281" y="380"/>
                  </a:lnTo>
                  <a:lnTo>
                    <a:pt x="281" y="380"/>
                  </a:lnTo>
                  <a:lnTo>
                    <a:pt x="542" y="380"/>
                  </a:lnTo>
                  <a:lnTo>
                    <a:pt x="542" y="380"/>
                  </a:lnTo>
                  <a:lnTo>
                    <a:pt x="556" y="380"/>
                  </a:lnTo>
                  <a:lnTo>
                    <a:pt x="567" y="376"/>
                  </a:lnTo>
                  <a:lnTo>
                    <a:pt x="577" y="374"/>
                  </a:lnTo>
                  <a:lnTo>
                    <a:pt x="584" y="368"/>
                  </a:lnTo>
                  <a:lnTo>
                    <a:pt x="590" y="364"/>
                  </a:lnTo>
                  <a:lnTo>
                    <a:pt x="595" y="357"/>
                  </a:lnTo>
                  <a:lnTo>
                    <a:pt x="603" y="345"/>
                  </a:lnTo>
                  <a:lnTo>
                    <a:pt x="607" y="332"/>
                  </a:lnTo>
                  <a:lnTo>
                    <a:pt x="609" y="321"/>
                  </a:lnTo>
                  <a:lnTo>
                    <a:pt x="609" y="311"/>
                  </a:lnTo>
                  <a:lnTo>
                    <a:pt x="609" y="311"/>
                  </a:lnTo>
                  <a:lnTo>
                    <a:pt x="609" y="302"/>
                  </a:lnTo>
                  <a:lnTo>
                    <a:pt x="607" y="294"/>
                  </a:lnTo>
                  <a:lnTo>
                    <a:pt x="601" y="279"/>
                  </a:lnTo>
                  <a:lnTo>
                    <a:pt x="594" y="270"/>
                  </a:lnTo>
                  <a:lnTo>
                    <a:pt x="584" y="260"/>
                  </a:lnTo>
                  <a:lnTo>
                    <a:pt x="575" y="254"/>
                  </a:lnTo>
                  <a:lnTo>
                    <a:pt x="565" y="251"/>
                  </a:lnTo>
                  <a:lnTo>
                    <a:pt x="558" y="249"/>
                  </a:lnTo>
                  <a:lnTo>
                    <a:pt x="558" y="249"/>
                  </a:lnTo>
                  <a:close/>
                  <a:moveTo>
                    <a:pt x="199" y="856"/>
                  </a:moveTo>
                  <a:lnTo>
                    <a:pt x="150" y="1121"/>
                  </a:lnTo>
                  <a:lnTo>
                    <a:pt x="150" y="755"/>
                  </a:lnTo>
                  <a:lnTo>
                    <a:pt x="199" y="8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350" kern="0" dirty="0">
                <a:solidFill>
                  <a:srgbClr val="333333"/>
                </a:solidFill>
                <a:latin typeface="Arial"/>
                <a:ea typeface="ＭＳ Ｐゴシック" charset="0"/>
                <a:cs typeface="ＭＳ Ｐゴシック" charset="0"/>
              </a:endParaRPr>
            </a:p>
          </p:txBody>
        </p:sp>
      </p:grpSp>
      <p:grpSp>
        <p:nvGrpSpPr>
          <p:cNvPr id="149" name="Group 115"/>
          <p:cNvGrpSpPr/>
          <p:nvPr/>
        </p:nvGrpSpPr>
        <p:grpSpPr>
          <a:xfrm>
            <a:off x="2186453" y="2678726"/>
            <a:ext cx="105424" cy="294880"/>
            <a:chOff x="9819920" y="2244570"/>
            <a:chExt cx="219075" cy="612776"/>
          </a:xfrm>
          <a:solidFill>
            <a:srgbClr val="0F1E27"/>
          </a:solidFill>
        </p:grpSpPr>
        <p:sp>
          <p:nvSpPr>
            <p:cNvPr id="150" name="Freeform 149"/>
            <p:cNvSpPr>
              <a:spLocks/>
            </p:cNvSpPr>
            <p:nvPr/>
          </p:nvSpPr>
          <p:spPr bwMode="auto">
            <a:xfrm>
              <a:off x="9880245" y="2244570"/>
              <a:ext cx="87313" cy="87313"/>
            </a:xfrm>
            <a:custGeom>
              <a:avLst/>
              <a:gdLst>
                <a:gd name="T0" fmla="*/ 81 w 163"/>
                <a:gd name="T1" fmla="*/ 164 h 164"/>
                <a:gd name="T2" fmla="*/ 81 w 163"/>
                <a:gd name="T3" fmla="*/ 164 h 164"/>
                <a:gd name="T4" fmla="*/ 98 w 163"/>
                <a:gd name="T5" fmla="*/ 163 h 164"/>
                <a:gd name="T6" fmla="*/ 113 w 163"/>
                <a:gd name="T7" fmla="*/ 157 h 164"/>
                <a:gd name="T8" fmla="*/ 127 w 163"/>
                <a:gd name="T9" fmla="*/ 150 h 164"/>
                <a:gd name="T10" fmla="*/ 139 w 163"/>
                <a:gd name="T11" fmla="*/ 140 h 164"/>
                <a:gd name="T12" fmla="*/ 149 w 163"/>
                <a:gd name="T13" fmla="*/ 128 h 164"/>
                <a:gd name="T14" fmla="*/ 157 w 163"/>
                <a:gd name="T15" fmla="*/ 114 h 164"/>
                <a:gd name="T16" fmla="*/ 161 w 163"/>
                <a:gd name="T17" fmla="*/ 98 h 164"/>
                <a:gd name="T18" fmla="*/ 163 w 163"/>
                <a:gd name="T19" fmla="*/ 82 h 164"/>
                <a:gd name="T20" fmla="*/ 163 w 163"/>
                <a:gd name="T21" fmla="*/ 82 h 164"/>
                <a:gd name="T22" fmla="*/ 161 w 163"/>
                <a:gd name="T23" fmla="*/ 65 h 164"/>
                <a:gd name="T24" fmla="*/ 157 w 163"/>
                <a:gd name="T25" fmla="*/ 49 h 164"/>
                <a:gd name="T26" fmla="*/ 149 w 163"/>
                <a:gd name="T27" fmla="*/ 36 h 164"/>
                <a:gd name="T28" fmla="*/ 139 w 163"/>
                <a:gd name="T29" fmla="*/ 23 h 164"/>
                <a:gd name="T30" fmla="*/ 127 w 163"/>
                <a:gd name="T31" fmla="*/ 13 h 164"/>
                <a:gd name="T32" fmla="*/ 113 w 163"/>
                <a:gd name="T33" fmla="*/ 6 h 164"/>
                <a:gd name="T34" fmla="*/ 98 w 163"/>
                <a:gd name="T35" fmla="*/ 1 h 164"/>
                <a:gd name="T36" fmla="*/ 81 w 163"/>
                <a:gd name="T37" fmla="*/ 0 h 164"/>
                <a:gd name="T38" fmla="*/ 81 w 163"/>
                <a:gd name="T39" fmla="*/ 0 h 164"/>
                <a:gd name="T40" fmla="*/ 65 w 163"/>
                <a:gd name="T41" fmla="*/ 1 h 164"/>
                <a:gd name="T42" fmla="*/ 50 w 163"/>
                <a:gd name="T43" fmla="*/ 6 h 164"/>
                <a:gd name="T44" fmla="*/ 35 w 163"/>
                <a:gd name="T45" fmla="*/ 13 h 164"/>
                <a:gd name="T46" fmla="*/ 24 w 163"/>
                <a:gd name="T47" fmla="*/ 23 h 164"/>
                <a:gd name="T48" fmla="*/ 14 w 163"/>
                <a:gd name="T49" fmla="*/ 36 h 164"/>
                <a:gd name="T50" fmla="*/ 7 w 163"/>
                <a:gd name="T51" fmla="*/ 49 h 164"/>
                <a:gd name="T52" fmla="*/ 1 w 163"/>
                <a:gd name="T53" fmla="*/ 65 h 164"/>
                <a:gd name="T54" fmla="*/ 0 w 163"/>
                <a:gd name="T55" fmla="*/ 82 h 164"/>
                <a:gd name="T56" fmla="*/ 0 w 163"/>
                <a:gd name="T57" fmla="*/ 82 h 164"/>
                <a:gd name="T58" fmla="*/ 1 w 163"/>
                <a:gd name="T59" fmla="*/ 98 h 164"/>
                <a:gd name="T60" fmla="*/ 7 w 163"/>
                <a:gd name="T61" fmla="*/ 114 h 164"/>
                <a:gd name="T62" fmla="*/ 14 w 163"/>
                <a:gd name="T63" fmla="*/ 128 h 164"/>
                <a:gd name="T64" fmla="*/ 24 w 163"/>
                <a:gd name="T65" fmla="*/ 140 h 164"/>
                <a:gd name="T66" fmla="*/ 35 w 163"/>
                <a:gd name="T67" fmla="*/ 150 h 164"/>
                <a:gd name="T68" fmla="*/ 50 w 163"/>
                <a:gd name="T69" fmla="*/ 157 h 164"/>
                <a:gd name="T70" fmla="*/ 65 w 163"/>
                <a:gd name="T71" fmla="*/ 163 h 164"/>
                <a:gd name="T72" fmla="*/ 81 w 163"/>
                <a:gd name="T73" fmla="*/ 164 h 164"/>
                <a:gd name="T74" fmla="*/ 81 w 163"/>
                <a:gd name="T75"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164">
                  <a:moveTo>
                    <a:pt x="81" y="164"/>
                  </a:moveTo>
                  <a:lnTo>
                    <a:pt x="81" y="164"/>
                  </a:lnTo>
                  <a:lnTo>
                    <a:pt x="98" y="163"/>
                  </a:lnTo>
                  <a:lnTo>
                    <a:pt x="113" y="157"/>
                  </a:lnTo>
                  <a:lnTo>
                    <a:pt x="127" y="150"/>
                  </a:lnTo>
                  <a:lnTo>
                    <a:pt x="139" y="140"/>
                  </a:lnTo>
                  <a:lnTo>
                    <a:pt x="149" y="128"/>
                  </a:lnTo>
                  <a:lnTo>
                    <a:pt x="157" y="114"/>
                  </a:lnTo>
                  <a:lnTo>
                    <a:pt x="161" y="98"/>
                  </a:lnTo>
                  <a:lnTo>
                    <a:pt x="163" y="82"/>
                  </a:lnTo>
                  <a:lnTo>
                    <a:pt x="163" y="82"/>
                  </a:lnTo>
                  <a:lnTo>
                    <a:pt x="161" y="65"/>
                  </a:lnTo>
                  <a:lnTo>
                    <a:pt x="157" y="49"/>
                  </a:lnTo>
                  <a:lnTo>
                    <a:pt x="149" y="36"/>
                  </a:lnTo>
                  <a:lnTo>
                    <a:pt x="139" y="23"/>
                  </a:lnTo>
                  <a:lnTo>
                    <a:pt x="127" y="13"/>
                  </a:lnTo>
                  <a:lnTo>
                    <a:pt x="113" y="6"/>
                  </a:lnTo>
                  <a:lnTo>
                    <a:pt x="98" y="1"/>
                  </a:lnTo>
                  <a:lnTo>
                    <a:pt x="81" y="0"/>
                  </a:lnTo>
                  <a:lnTo>
                    <a:pt x="81" y="0"/>
                  </a:lnTo>
                  <a:lnTo>
                    <a:pt x="65" y="1"/>
                  </a:lnTo>
                  <a:lnTo>
                    <a:pt x="50" y="6"/>
                  </a:lnTo>
                  <a:lnTo>
                    <a:pt x="35" y="13"/>
                  </a:lnTo>
                  <a:lnTo>
                    <a:pt x="24" y="23"/>
                  </a:lnTo>
                  <a:lnTo>
                    <a:pt x="14" y="36"/>
                  </a:lnTo>
                  <a:lnTo>
                    <a:pt x="7" y="49"/>
                  </a:lnTo>
                  <a:lnTo>
                    <a:pt x="1" y="65"/>
                  </a:lnTo>
                  <a:lnTo>
                    <a:pt x="0" y="82"/>
                  </a:lnTo>
                  <a:lnTo>
                    <a:pt x="0" y="82"/>
                  </a:lnTo>
                  <a:lnTo>
                    <a:pt x="1" y="98"/>
                  </a:lnTo>
                  <a:lnTo>
                    <a:pt x="7" y="114"/>
                  </a:lnTo>
                  <a:lnTo>
                    <a:pt x="14" y="128"/>
                  </a:lnTo>
                  <a:lnTo>
                    <a:pt x="24" y="140"/>
                  </a:lnTo>
                  <a:lnTo>
                    <a:pt x="35" y="150"/>
                  </a:lnTo>
                  <a:lnTo>
                    <a:pt x="50" y="157"/>
                  </a:lnTo>
                  <a:lnTo>
                    <a:pt x="65" y="163"/>
                  </a:lnTo>
                  <a:lnTo>
                    <a:pt x="81" y="164"/>
                  </a:lnTo>
                  <a:lnTo>
                    <a:pt x="81"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350" kern="0" dirty="0">
                <a:solidFill>
                  <a:sysClr val="windowText" lastClr="000000"/>
                </a:solidFill>
                <a:latin typeface="Arial"/>
                <a:ea typeface="ＭＳ Ｐゴシック" charset="0"/>
                <a:cs typeface="ＭＳ Ｐゴシック" charset="0"/>
              </a:endParaRPr>
            </a:p>
          </p:txBody>
        </p:sp>
        <p:sp>
          <p:nvSpPr>
            <p:cNvPr id="151" name="Freeform 8"/>
            <p:cNvSpPr>
              <a:spLocks noEditPoints="1"/>
            </p:cNvSpPr>
            <p:nvPr/>
          </p:nvSpPr>
          <p:spPr bwMode="auto">
            <a:xfrm>
              <a:off x="9819920" y="2265208"/>
              <a:ext cx="219075" cy="592138"/>
            </a:xfrm>
            <a:custGeom>
              <a:avLst/>
              <a:gdLst>
                <a:gd name="T0" fmla="*/ 394 w 414"/>
                <a:gd name="T1" fmla="*/ 105 h 1119"/>
                <a:gd name="T2" fmla="*/ 384 w 414"/>
                <a:gd name="T3" fmla="*/ 34 h 1119"/>
                <a:gd name="T4" fmla="*/ 377 w 414"/>
                <a:gd name="T5" fmla="*/ 14 h 1119"/>
                <a:gd name="T6" fmla="*/ 354 w 414"/>
                <a:gd name="T7" fmla="*/ 14 h 1119"/>
                <a:gd name="T8" fmla="*/ 265 w 414"/>
                <a:gd name="T9" fmla="*/ 122 h 1119"/>
                <a:gd name="T10" fmla="*/ 331 w 414"/>
                <a:gd name="T11" fmla="*/ 157 h 1119"/>
                <a:gd name="T12" fmla="*/ 304 w 414"/>
                <a:gd name="T13" fmla="*/ 170 h 1119"/>
                <a:gd name="T14" fmla="*/ 251 w 414"/>
                <a:gd name="T15" fmla="*/ 145 h 1119"/>
                <a:gd name="T16" fmla="*/ 225 w 414"/>
                <a:gd name="T17" fmla="*/ 283 h 1119"/>
                <a:gd name="T18" fmla="*/ 198 w 414"/>
                <a:gd name="T19" fmla="*/ 155 h 1119"/>
                <a:gd name="T20" fmla="*/ 175 w 414"/>
                <a:gd name="T21" fmla="*/ 253 h 1119"/>
                <a:gd name="T22" fmla="*/ 146 w 414"/>
                <a:gd name="T23" fmla="*/ 171 h 1119"/>
                <a:gd name="T24" fmla="*/ 92 w 414"/>
                <a:gd name="T25" fmla="*/ 170 h 1119"/>
                <a:gd name="T26" fmla="*/ 29 w 414"/>
                <a:gd name="T27" fmla="*/ 201 h 1119"/>
                <a:gd name="T28" fmla="*/ 14 w 414"/>
                <a:gd name="T29" fmla="*/ 254 h 1119"/>
                <a:gd name="T30" fmla="*/ 1 w 414"/>
                <a:gd name="T31" fmla="*/ 569 h 1119"/>
                <a:gd name="T32" fmla="*/ 36 w 414"/>
                <a:gd name="T33" fmla="*/ 593 h 1119"/>
                <a:gd name="T34" fmla="*/ 76 w 414"/>
                <a:gd name="T35" fmla="*/ 580 h 1119"/>
                <a:gd name="T36" fmla="*/ 90 w 414"/>
                <a:gd name="T37" fmla="*/ 319 h 1119"/>
                <a:gd name="T38" fmla="*/ 90 w 414"/>
                <a:gd name="T39" fmla="*/ 1020 h 1119"/>
                <a:gd name="T40" fmla="*/ 117 w 414"/>
                <a:gd name="T41" fmla="*/ 1115 h 1119"/>
                <a:gd name="T42" fmla="*/ 182 w 414"/>
                <a:gd name="T43" fmla="*/ 1100 h 1119"/>
                <a:gd name="T44" fmla="*/ 196 w 414"/>
                <a:gd name="T45" fmla="*/ 562 h 1119"/>
                <a:gd name="T46" fmla="*/ 205 w 414"/>
                <a:gd name="T47" fmla="*/ 1083 h 1119"/>
                <a:gd name="T48" fmla="*/ 252 w 414"/>
                <a:gd name="T49" fmla="*/ 1119 h 1119"/>
                <a:gd name="T50" fmla="*/ 304 w 414"/>
                <a:gd name="T51" fmla="*/ 1077 h 1119"/>
                <a:gd name="T52" fmla="*/ 304 w 414"/>
                <a:gd name="T53" fmla="*/ 581 h 1119"/>
                <a:gd name="T54" fmla="*/ 345 w 414"/>
                <a:gd name="T55" fmla="*/ 400 h 1119"/>
                <a:gd name="T56" fmla="*/ 397 w 414"/>
                <a:gd name="T57" fmla="*/ 410 h 1119"/>
                <a:gd name="T58" fmla="*/ 414 w 414"/>
                <a:gd name="T59" fmla="*/ 351 h 1119"/>
                <a:gd name="T60" fmla="*/ 335 w 414"/>
                <a:gd name="T61" fmla="*/ 88 h 1119"/>
                <a:gd name="T62" fmla="*/ 344 w 414"/>
                <a:gd name="T63" fmla="*/ 80 h 1119"/>
                <a:gd name="T64" fmla="*/ 344 w 414"/>
                <a:gd name="T65" fmla="*/ 93 h 1119"/>
                <a:gd name="T66" fmla="*/ 318 w 414"/>
                <a:gd name="T67" fmla="*/ 23 h 1119"/>
                <a:gd name="T68" fmla="*/ 358 w 414"/>
                <a:gd name="T69" fmla="*/ 65 h 1119"/>
                <a:gd name="T70" fmla="*/ 309 w 414"/>
                <a:gd name="T71" fmla="*/ 46 h 1119"/>
                <a:gd name="T72" fmla="*/ 321 w 414"/>
                <a:gd name="T73" fmla="*/ 88 h 1119"/>
                <a:gd name="T74" fmla="*/ 321 w 414"/>
                <a:gd name="T75" fmla="*/ 73 h 1119"/>
                <a:gd name="T76" fmla="*/ 329 w 414"/>
                <a:gd name="T77" fmla="*/ 82 h 1119"/>
                <a:gd name="T78" fmla="*/ 308 w 414"/>
                <a:gd name="T79" fmla="*/ 66 h 1119"/>
                <a:gd name="T80" fmla="*/ 311 w 414"/>
                <a:gd name="T81" fmla="*/ 78 h 1119"/>
                <a:gd name="T82" fmla="*/ 298 w 414"/>
                <a:gd name="T83" fmla="*/ 73 h 1119"/>
                <a:gd name="T84" fmla="*/ 289 w 414"/>
                <a:gd name="T85" fmla="*/ 124 h 1119"/>
                <a:gd name="T86" fmla="*/ 282 w 414"/>
                <a:gd name="T87" fmla="*/ 113 h 1119"/>
                <a:gd name="T88" fmla="*/ 295 w 414"/>
                <a:gd name="T89" fmla="*/ 113 h 1119"/>
                <a:gd name="T90" fmla="*/ 291 w 414"/>
                <a:gd name="T91" fmla="*/ 98 h 1119"/>
                <a:gd name="T92" fmla="*/ 299 w 414"/>
                <a:gd name="T93" fmla="*/ 88 h 1119"/>
                <a:gd name="T94" fmla="*/ 302 w 414"/>
                <a:gd name="T95" fmla="*/ 99 h 1119"/>
                <a:gd name="T96" fmla="*/ 312 w 414"/>
                <a:gd name="T97" fmla="*/ 128 h 1119"/>
                <a:gd name="T98" fmla="*/ 301 w 414"/>
                <a:gd name="T99" fmla="*/ 124 h 1119"/>
                <a:gd name="T100" fmla="*/ 309 w 414"/>
                <a:gd name="T101" fmla="*/ 116 h 1119"/>
                <a:gd name="T102" fmla="*/ 312 w 414"/>
                <a:gd name="T103" fmla="*/ 109 h 1119"/>
                <a:gd name="T104" fmla="*/ 312 w 414"/>
                <a:gd name="T105" fmla="*/ 95 h 1119"/>
                <a:gd name="T106" fmla="*/ 322 w 414"/>
                <a:gd name="T107" fmla="*/ 103 h 1119"/>
                <a:gd name="T108" fmla="*/ 332 w 414"/>
                <a:gd name="T109" fmla="*/ 132 h 1119"/>
                <a:gd name="T110" fmla="*/ 321 w 414"/>
                <a:gd name="T111" fmla="*/ 135 h 1119"/>
                <a:gd name="T112" fmla="*/ 325 w 414"/>
                <a:gd name="T113" fmla="*/ 122 h 1119"/>
                <a:gd name="T114" fmla="*/ 332 w 414"/>
                <a:gd name="T115" fmla="*/ 132 h 1119"/>
                <a:gd name="T116" fmla="*/ 327 w 414"/>
                <a:gd name="T117" fmla="*/ 106 h 1119"/>
                <a:gd name="T118" fmla="*/ 340 w 414"/>
                <a:gd name="T119" fmla="*/ 105 h 1119"/>
                <a:gd name="T120" fmla="*/ 331 w 414"/>
                <a:gd name="T121" fmla="*/ 115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4" h="1119">
                  <a:moveTo>
                    <a:pt x="414" y="136"/>
                  </a:moveTo>
                  <a:lnTo>
                    <a:pt x="414" y="136"/>
                  </a:lnTo>
                  <a:lnTo>
                    <a:pt x="413" y="125"/>
                  </a:lnTo>
                  <a:lnTo>
                    <a:pt x="410" y="116"/>
                  </a:lnTo>
                  <a:lnTo>
                    <a:pt x="405" y="111"/>
                  </a:lnTo>
                  <a:lnTo>
                    <a:pt x="400" y="108"/>
                  </a:lnTo>
                  <a:lnTo>
                    <a:pt x="394" y="105"/>
                  </a:lnTo>
                  <a:lnTo>
                    <a:pt x="388" y="103"/>
                  </a:lnTo>
                  <a:lnTo>
                    <a:pt x="375" y="103"/>
                  </a:lnTo>
                  <a:lnTo>
                    <a:pt x="375" y="103"/>
                  </a:lnTo>
                  <a:lnTo>
                    <a:pt x="367" y="103"/>
                  </a:lnTo>
                  <a:lnTo>
                    <a:pt x="358" y="106"/>
                  </a:lnTo>
                  <a:lnTo>
                    <a:pt x="384" y="34"/>
                  </a:lnTo>
                  <a:lnTo>
                    <a:pt x="384" y="34"/>
                  </a:lnTo>
                  <a:lnTo>
                    <a:pt x="385" y="31"/>
                  </a:lnTo>
                  <a:lnTo>
                    <a:pt x="384" y="29"/>
                  </a:lnTo>
                  <a:lnTo>
                    <a:pt x="382" y="26"/>
                  </a:lnTo>
                  <a:lnTo>
                    <a:pt x="380" y="24"/>
                  </a:lnTo>
                  <a:lnTo>
                    <a:pt x="375" y="21"/>
                  </a:lnTo>
                  <a:lnTo>
                    <a:pt x="377" y="14"/>
                  </a:lnTo>
                  <a:lnTo>
                    <a:pt x="377" y="14"/>
                  </a:lnTo>
                  <a:lnTo>
                    <a:pt x="377" y="13"/>
                  </a:lnTo>
                  <a:lnTo>
                    <a:pt x="375" y="11"/>
                  </a:lnTo>
                  <a:lnTo>
                    <a:pt x="360" y="6"/>
                  </a:lnTo>
                  <a:lnTo>
                    <a:pt x="360" y="6"/>
                  </a:lnTo>
                  <a:lnTo>
                    <a:pt x="358" y="6"/>
                  </a:lnTo>
                  <a:lnTo>
                    <a:pt x="357" y="7"/>
                  </a:lnTo>
                  <a:lnTo>
                    <a:pt x="354" y="14"/>
                  </a:lnTo>
                  <a:lnTo>
                    <a:pt x="318" y="1"/>
                  </a:lnTo>
                  <a:lnTo>
                    <a:pt x="318" y="1"/>
                  </a:lnTo>
                  <a:lnTo>
                    <a:pt x="315" y="0"/>
                  </a:lnTo>
                  <a:lnTo>
                    <a:pt x="312" y="1"/>
                  </a:lnTo>
                  <a:lnTo>
                    <a:pt x="309" y="3"/>
                  </a:lnTo>
                  <a:lnTo>
                    <a:pt x="308" y="7"/>
                  </a:lnTo>
                  <a:lnTo>
                    <a:pt x="265" y="122"/>
                  </a:lnTo>
                  <a:lnTo>
                    <a:pt x="265" y="122"/>
                  </a:lnTo>
                  <a:lnTo>
                    <a:pt x="264" y="126"/>
                  </a:lnTo>
                  <a:lnTo>
                    <a:pt x="265" y="129"/>
                  </a:lnTo>
                  <a:lnTo>
                    <a:pt x="266" y="132"/>
                  </a:lnTo>
                  <a:lnTo>
                    <a:pt x="268" y="134"/>
                  </a:lnTo>
                  <a:lnTo>
                    <a:pt x="331" y="157"/>
                  </a:lnTo>
                  <a:lnTo>
                    <a:pt x="331" y="157"/>
                  </a:lnTo>
                  <a:lnTo>
                    <a:pt x="334" y="157"/>
                  </a:lnTo>
                  <a:lnTo>
                    <a:pt x="335" y="157"/>
                  </a:lnTo>
                  <a:lnTo>
                    <a:pt x="335" y="157"/>
                  </a:lnTo>
                  <a:lnTo>
                    <a:pt x="337" y="180"/>
                  </a:lnTo>
                  <a:lnTo>
                    <a:pt x="337" y="180"/>
                  </a:lnTo>
                  <a:lnTo>
                    <a:pt x="321" y="174"/>
                  </a:lnTo>
                  <a:lnTo>
                    <a:pt x="304" y="170"/>
                  </a:lnTo>
                  <a:lnTo>
                    <a:pt x="304" y="170"/>
                  </a:lnTo>
                  <a:lnTo>
                    <a:pt x="289" y="165"/>
                  </a:lnTo>
                  <a:lnTo>
                    <a:pt x="278" y="161"/>
                  </a:lnTo>
                  <a:lnTo>
                    <a:pt x="262" y="154"/>
                  </a:lnTo>
                  <a:lnTo>
                    <a:pt x="254" y="148"/>
                  </a:lnTo>
                  <a:lnTo>
                    <a:pt x="251" y="145"/>
                  </a:lnTo>
                  <a:lnTo>
                    <a:pt x="251" y="145"/>
                  </a:lnTo>
                  <a:lnTo>
                    <a:pt x="249" y="171"/>
                  </a:lnTo>
                  <a:lnTo>
                    <a:pt x="246" y="195"/>
                  </a:lnTo>
                  <a:lnTo>
                    <a:pt x="242" y="218"/>
                  </a:lnTo>
                  <a:lnTo>
                    <a:pt x="238" y="240"/>
                  </a:lnTo>
                  <a:lnTo>
                    <a:pt x="229" y="272"/>
                  </a:lnTo>
                  <a:lnTo>
                    <a:pt x="225" y="283"/>
                  </a:lnTo>
                  <a:lnTo>
                    <a:pt x="225" y="283"/>
                  </a:lnTo>
                  <a:lnTo>
                    <a:pt x="221" y="253"/>
                  </a:lnTo>
                  <a:lnTo>
                    <a:pt x="216" y="224"/>
                  </a:lnTo>
                  <a:lnTo>
                    <a:pt x="209" y="197"/>
                  </a:lnTo>
                  <a:lnTo>
                    <a:pt x="223" y="177"/>
                  </a:lnTo>
                  <a:lnTo>
                    <a:pt x="198" y="155"/>
                  </a:lnTo>
                  <a:lnTo>
                    <a:pt x="198" y="154"/>
                  </a:lnTo>
                  <a:lnTo>
                    <a:pt x="198" y="155"/>
                  </a:lnTo>
                  <a:lnTo>
                    <a:pt x="198" y="154"/>
                  </a:lnTo>
                  <a:lnTo>
                    <a:pt x="198" y="155"/>
                  </a:lnTo>
                  <a:lnTo>
                    <a:pt x="172" y="177"/>
                  </a:lnTo>
                  <a:lnTo>
                    <a:pt x="186" y="197"/>
                  </a:lnTo>
                  <a:lnTo>
                    <a:pt x="186" y="197"/>
                  </a:lnTo>
                  <a:lnTo>
                    <a:pt x="180" y="224"/>
                  </a:lnTo>
                  <a:lnTo>
                    <a:pt x="175" y="253"/>
                  </a:lnTo>
                  <a:lnTo>
                    <a:pt x="170" y="283"/>
                  </a:lnTo>
                  <a:lnTo>
                    <a:pt x="170" y="283"/>
                  </a:lnTo>
                  <a:lnTo>
                    <a:pt x="168" y="272"/>
                  </a:lnTo>
                  <a:lnTo>
                    <a:pt x="159" y="240"/>
                  </a:lnTo>
                  <a:lnTo>
                    <a:pt x="153" y="218"/>
                  </a:lnTo>
                  <a:lnTo>
                    <a:pt x="149" y="195"/>
                  </a:lnTo>
                  <a:lnTo>
                    <a:pt x="146" y="171"/>
                  </a:lnTo>
                  <a:lnTo>
                    <a:pt x="145" y="145"/>
                  </a:lnTo>
                  <a:lnTo>
                    <a:pt x="145" y="145"/>
                  </a:lnTo>
                  <a:lnTo>
                    <a:pt x="142" y="148"/>
                  </a:lnTo>
                  <a:lnTo>
                    <a:pt x="133" y="154"/>
                  </a:lnTo>
                  <a:lnTo>
                    <a:pt x="117" y="161"/>
                  </a:lnTo>
                  <a:lnTo>
                    <a:pt x="106" y="165"/>
                  </a:lnTo>
                  <a:lnTo>
                    <a:pt x="92" y="170"/>
                  </a:lnTo>
                  <a:lnTo>
                    <a:pt x="92" y="170"/>
                  </a:lnTo>
                  <a:lnTo>
                    <a:pt x="79" y="172"/>
                  </a:lnTo>
                  <a:lnTo>
                    <a:pt x="66" y="178"/>
                  </a:lnTo>
                  <a:lnTo>
                    <a:pt x="54" y="183"/>
                  </a:lnTo>
                  <a:lnTo>
                    <a:pt x="44" y="190"/>
                  </a:lnTo>
                  <a:lnTo>
                    <a:pt x="36" y="195"/>
                  </a:lnTo>
                  <a:lnTo>
                    <a:pt x="29" y="201"/>
                  </a:lnTo>
                  <a:lnTo>
                    <a:pt x="24" y="207"/>
                  </a:lnTo>
                  <a:lnTo>
                    <a:pt x="21" y="211"/>
                  </a:lnTo>
                  <a:lnTo>
                    <a:pt x="21" y="211"/>
                  </a:lnTo>
                  <a:lnTo>
                    <a:pt x="19" y="218"/>
                  </a:lnTo>
                  <a:lnTo>
                    <a:pt x="17" y="226"/>
                  </a:lnTo>
                  <a:lnTo>
                    <a:pt x="16" y="236"/>
                  </a:lnTo>
                  <a:lnTo>
                    <a:pt x="14" y="254"/>
                  </a:lnTo>
                  <a:lnTo>
                    <a:pt x="14" y="254"/>
                  </a:lnTo>
                  <a:lnTo>
                    <a:pt x="4" y="388"/>
                  </a:lnTo>
                  <a:lnTo>
                    <a:pt x="0" y="483"/>
                  </a:lnTo>
                  <a:lnTo>
                    <a:pt x="0" y="525"/>
                  </a:lnTo>
                  <a:lnTo>
                    <a:pt x="0" y="558"/>
                  </a:lnTo>
                  <a:lnTo>
                    <a:pt x="0" y="558"/>
                  </a:lnTo>
                  <a:lnTo>
                    <a:pt x="1" y="569"/>
                  </a:lnTo>
                  <a:lnTo>
                    <a:pt x="4" y="575"/>
                  </a:lnTo>
                  <a:lnTo>
                    <a:pt x="7" y="580"/>
                  </a:lnTo>
                  <a:lnTo>
                    <a:pt x="11" y="585"/>
                  </a:lnTo>
                  <a:lnTo>
                    <a:pt x="17" y="590"/>
                  </a:lnTo>
                  <a:lnTo>
                    <a:pt x="26" y="593"/>
                  </a:lnTo>
                  <a:lnTo>
                    <a:pt x="36" y="593"/>
                  </a:lnTo>
                  <a:lnTo>
                    <a:pt x="36" y="593"/>
                  </a:lnTo>
                  <a:lnTo>
                    <a:pt x="46" y="593"/>
                  </a:lnTo>
                  <a:lnTo>
                    <a:pt x="54" y="591"/>
                  </a:lnTo>
                  <a:lnTo>
                    <a:pt x="66" y="587"/>
                  </a:lnTo>
                  <a:lnTo>
                    <a:pt x="73" y="584"/>
                  </a:lnTo>
                  <a:lnTo>
                    <a:pt x="74" y="582"/>
                  </a:lnTo>
                  <a:lnTo>
                    <a:pt x="74" y="582"/>
                  </a:lnTo>
                  <a:lnTo>
                    <a:pt x="76" y="580"/>
                  </a:lnTo>
                  <a:lnTo>
                    <a:pt x="79" y="574"/>
                  </a:lnTo>
                  <a:lnTo>
                    <a:pt x="82" y="561"/>
                  </a:lnTo>
                  <a:lnTo>
                    <a:pt x="85" y="541"/>
                  </a:lnTo>
                  <a:lnTo>
                    <a:pt x="85" y="541"/>
                  </a:lnTo>
                  <a:lnTo>
                    <a:pt x="85" y="418"/>
                  </a:lnTo>
                  <a:lnTo>
                    <a:pt x="85" y="319"/>
                  </a:lnTo>
                  <a:lnTo>
                    <a:pt x="90" y="319"/>
                  </a:lnTo>
                  <a:lnTo>
                    <a:pt x="93" y="581"/>
                  </a:lnTo>
                  <a:lnTo>
                    <a:pt x="93" y="581"/>
                  </a:lnTo>
                  <a:lnTo>
                    <a:pt x="92" y="641"/>
                  </a:lnTo>
                  <a:lnTo>
                    <a:pt x="89" y="782"/>
                  </a:lnTo>
                  <a:lnTo>
                    <a:pt x="89" y="866"/>
                  </a:lnTo>
                  <a:lnTo>
                    <a:pt x="89" y="948"/>
                  </a:lnTo>
                  <a:lnTo>
                    <a:pt x="90" y="1020"/>
                  </a:lnTo>
                  <a:lnTo>
                    <a:pt x="93" y="1077"/>
                  </a:lnTo>
                  <a:lnTo>
                    <a:pt x="93" y="1077"/>
                  </a:lnTo>
                  <a:lnTo>
                    <a:pt x="95" y="1090"/>
                  </a:lnTo>
                  <a:lnTo>
                    <a:pt x="97" y="1097"/>
                  </a:lnTo>
                  <a:lnTo>
                    <a:pt x="102" y="1105"/>
                  </a:lnTo>
                  <a:lnTo>
                    <a:pt x="109" y="1110"/>
                  </a:lnTo>
                  <a:lnTo>
                    <a:pt x="117" y="1115"/>
                  </a:lnTo>
                  <a:lnTo>
                    <a:pt x="129" y="1118"/>
                  </a:lnTo>
                  <a:lnTo>
                    <a:pt x="143" y="1119"/>
                  </a:lnTo>
                  <a:lnTo>
                    <a:pt x="143" y="1119"/>
                  </a:lnTo>
                  <a:lnTo>
                    <a:pt x="156" y="1118"/>
                  </a:lnTo>
                  <a:lnTo>
                    <a:pt x="168" y="1113"/>
                  </a:lnTo>
                  <a:lnTo>
                    <a:pt x="176" y="1107"/>
                  </a:lnTo>
                  <a:lnTo>
                    <a:pt x="182" y="1100"/>
                  </a:lnTo>
                  <a:lnTo>
                    <a:pt x="188" y="1092"/>
                  </a:lnTo>
                  <a:lnTo>
                    <a:pt x="191" y="1083"/>
                  </a:lnTo>
                  <a:lnTo>
                    <a:pt x="193" y="1073"/>
                  </a:lnTo>
                  <a:lnTo>
                    <a:pt x="193" y="1063"/>
                  </a:lnTo>
                  <a:lnTo>
                    <a:pt x="193" y="1063"/>
                  </a:lnTo>
                  <a:lnTo>
                    <a:pt x="193" y="562"/>
                  </a:lnTo>
                  <a:lnTo>
                    <a:pt x="196" y="562"/>
                  </a:lnTo>
                  <a:lnTo>
                    <a:pt x="198" y="562"/>
                  </a:lnTo>
                  <a:lnTo>
                    <a:pt x="202" y="562"/>
                  </a:lnTo>
                  <a:lnTo>
                    <a:pt x="202" y="562"/>
                  </a:lnTo>
                  <a:lnTo>
                    <a:pt x="202" y="1063"/>
                  </a:lnTo>
                  <a:lnTo>
                    <a:pt x="202" y="1063"/>
                  </a:lnTo>
                  <a:lnTo>
                    <a:pt x="203" y="1073"/>
                  </a:lnTo>
                  <a:lnTo>
                    <a:pt x="205" y="1083"/>
                  </a:lnTo>
                  <a:lnTo>
                    <a:pt x="208" y="1092"/>
                  </a:lnTo>
                  <a:lnTo>
                    <a:pt x="213" y="1100"/>
                  </a:lnTo>
                  <a:lnTo>
                    <a:pt x="221" y="1107"/>
                  </a:lnTo>
                  <a:lnTo>
                    <a:pt x="229" y="1113"/>
                  </a:lnTo>
                  <a:lnTo>
                    <a:pt x="239" y="1118"/>
                  </a:lnTo>
                  <a:lnTo>
                    <a:pt x="252" y="1119"/>
                  </a:lnTo>
                  <a:lnTo>
                    <a:pt x="252" y="1119"/>
                  </a:lnTo>
                  <a:lnTo>
                    <a:pt x="268" y="1118"/>
                  </a:lnTo>
                  <a:lnTo>
                    <a:pt x="279" y="1115"/>
                  </a:lnTo>
                  <a:lnTo>
                    <a:pt x="288" y="1110"/>
                  </a:lnTo>
                  <a:lnTo>
                    <a:pt x="294" y="1105"/>
                  </a:lnTo>
                  <a:lnTo>
                    <a:pt x="298" y="1097"/>
                  </a:lnTo>
                  <a:lnTo>
                    <a:pt x="301" y="1090"/>
                  </a:lnTo>
                  <a:lnTo>
                    <a:pt x="304" y="1077"/>
                  </a:lnTo>
                  <a:lnTo>
                    <a:pt x="304" y="1077"/>
                  </a:lnTo>
                  <a:lnTo>
                    <a:pt x="305" y="1020"/>
                  </a:lnTo>
                  <a:lnTo>
                    <a:pt x="307" y="948"/>
                  </a:lnTo>
                  <a:lnTo>
                    <a:pt x="308" y="866"/>
                  </a:lnTo>
                  <a:lnTo>
                    <a:pt x="307" y="782"/>
                  </a:lnTo>
                  <a:lnTo>
                    <a:pt x="305" y="641"/>
                  </a:lnTo>
                  <a:lnTo>
                    <a:pt x="304" y="581"/>
                  </a:lnTo>
                  <a:lnTo>
                    <a:pt x="305" y="319"/>
                  </a:lnTo>
                  <a:lnTo>
                    <a:pt x="305" y="319"/>
                  </a:lnTo>
                  <a:lnTo>
                    <a:pt x="327" y="365"/>
                  </a:lnTo>
                  <a:lnTo>
                    <a:pt x="327" y="365"/>
                  </a:lnTo>
                  <a:lnTo>
                    <a:pt x="335" y="385"/>
                  </a:lnTo>
                  <a:lnTo>
                    <a:pt x="341" y="394"/>
                  </a:lnTo>
                  <a:lnTo>
                    <a:pt x="345" y="400"/>
                  </a:lnTo>
                  <a:lnTo>
                    <a:pt x="352" y="405"/>
                  </a:lnTo>
                  <a:lnTo>
                    <a:pt x="360" y="410"/>
                  </a:lnTo>
                  <a:lnTo>
                    <a:pt x="368" y="413"/>
                  </a:lnTo>
                  <a:lnTo>
                    <a:pt x="378" y="413"/>
                  </a:lnTo>
                  <a:lnTo>
                    <a:pt x="378" y="413"/>
                  </a:lnTo>
                  <a:lnTo>
                    <a:pt x="388" y="413"/>
                  </a:lnTo>
                  <a:lnTo>
                    <a:pt x="397" y="410"/>
                  </a:lnTo>
                  <a:lnTo>
                    <a:pt x="403" y="404"/>
                  </a:lnTo>
                  <a:lnTo>
                    <a:pt x="407" y="397"/>
                  </a:lnTo>
                  <a:lnTo>
                    <a:pt x="411" y="388"/>
                  </a:lnTo>
                  <a:lnTo>
                    <a:pt x="413" y="378"/>
                  </a:lnTo>
                  <a:lnTo>
                    <a:pt x="414" y="365"/>
                  </a:lnTo>
                  <a:lnTo>
                    <a:pt x="414" y="351"/>
                  </a:lnTo>
                  <a:lnTo>
                    <a:pt x="414" y="351"/>
                  </a:lnTo>
                  <a:lnTo>
                    <a:pt x="414" y="136"/>
                  </a:lnTo>
                  <a:lnTo>
                    <a:pt x="414" y="136"/>
                  </a:lnTo>
                  <a:close/>
                  <a:moveTo>
                    <a:pt x="340" y="93"/>
                  </a:moveTo>
                  <a:lnTo>
                    <a:pt x="340" y="93"/>
                  </a:lnTo>
                  <a:lnTo>
                    <a:pt x="337" y="92"/>
                  </a:lnTo>
                  <a:lnTo>
                    <a:pt x="335" y="90"/>
                  </a:lnTo>
                  <a:lnTo>
                    <a:pt x="335" y="88"/>
                  </a:lnTo>
                  <a:lnTo>
                    <a:pt x="335" y="85"/>
                  </a:lnTo>
                  <a:lnTo>
                    <a:pt x="335" y="85"/>
                  </a:lnTo>
                  <a:lnTo>
                    <a:pt x="337" y="82"/>
                  </a:lnTo>
                  <a:lnTo>
                    <a:pt x="340" y="80"/>
                  </a:lnTo>
                  <a:lnTo>
                    <a:pt x="341" y="79"/>
                  </a:lnTo>
                  <a:lnTo>
                    <a:pt x="344" y="80"/>
                  </a:lnTo>
                  <a:lnTo>
                    <a:pt x="344" y="80"/>
                  </a:lnTo>
                  <a:lnTo>
                    <a:pt x="347" y="82"/>
                  </a:lnTo>
                  <a:lnTo>
                    <a:pt x="348" y="83"/>
                  </a:lnTo>
                  <a:lnTo>
                    <a:pt x="348" y="86"/>
                  </a:lnTo>
                  <a:lnTo>
                    <a:pt x="348" y="89"/>
                  </a:lnTo>
                  <a:lnTo>
                    <a:pt x="348" y="89"/>
                  </a:lnTo>
                  <a:lnTo>
                    <a:pt x="347" y="92"/>
                  </a:lnTo>
                  <a:lnTo>
                    <a:pt x="344" y="93"/>
                  </a:lnTo>
                  <a:lnTo>
                    <a:pt x="342" y="95"/>
                  </a:lnTo>
                  <a:lnTo>
                    <a:pt x="340" y="93"/>
                  </a:lnTo>
                  <a:lnTo>
                    <a:pt x="340" y="93"/>
                  </a:lnTo>
                  <a:close/>
                  <a:moveTo>
                    <a:pt x="309" y="46"/>
                  </a:moveTo>
                  <a:lnTo>
                    <a:pt x="317" y="24"/>
                  </a:lnTo>
                  <a:lnTo>
                    <a:pt x="317" y="24"/>
                  </a:lnTo>
                  <a:lnTo>
                    <a:pt x="318" y="23"/>
                  </a:lnTo>
                  <a:lnTo>
                    <a:pt x="321" y="21"/>
                  </a:lnTo>
                  <a:lnTo>
                    <a:pt x="364" y="39"/>
                  </a:lnTo>
                  <a:lnTo>
                    <a:pt x="364" y="39"/>
                  </a:lnTo>
                  <a:lnTo>
                    <a:pt x="365" y="40"/>
                  </a:lnTo>
                  <a:lnTo>
                    <a:pt x="365" y="43"/>
                  </a:lnTo>
                  <a:lnTo>
                    <a:pt x="358" y="65"/>
                  </a:lnTo>
                  <a:lnTo>
                    <a:pt x="358" y="65"/>
                  </a:lnTo>
                  <a:lnTo>
                    <a:pt x="355" y="66"/>
                  </a:lnTo>
                  <a:lnTo>
                    <a:pt x="354" y="66"/>
                  </a:lnTo>
                  <a:lnTo>
                    <a:pt x="311" y="50"/>
                  </a:lnTo>
                  <a:lnTo>
                    <a:pt x="311" y="50"/>
                  </a:lnTo>
                  <a:lnTo>
                    <a:pt x="309" y="49"/>
                  </a:lnTo>
                  <a:lnTo>
                    <a:pt x="309" y="46"/>
                  </a:lnTo>
                  <a:lnTo>
                    <a:pt x="309" y="46"/>
                  </a:lnTo>
                  <a:close/>
                  <a:moveTo>
                    <a:pt x="329" y="82"/>
                  </a:moveTo>
                  <a:lnTo>
                    <a:pt x="329" y="82"/>
                  </a:lnTo>
                  <a:lnTo>
                    <a:pt x="328" y="85"/>
                  </a:lnTo>
                  <a:lnTo>
                    <a:pt x="327" y="86"/>
                  </a:lnTo>
                  <a:lnTo>
                    <a:pt x="324" y="88"/>
                  </a:lnTo>
                  <a:lnTo>
                    <a:pt x="321" y="88"/>
                  </a:lnTo>
                  <a:lnTo>
                    <a:pt x="321" y="88"/>
                  </a:lnTo>
                  <a:lnTo>
                    <a:pt x="318" y="86"/>
                  </a:lnTo>
                  <a:lnTo>
                    <a:pt x="317" y="83"/>
                  </a:lnTo>
                  <a:lnTo>
                    <a:pt x="317" y="80"/>
                  </a:lnTo>
                  <a:lnTo>
                    <a:pt x="317" y="78"/>
                  </a:lnTo>
                  <a:lnTo>
                    <a:pt x="317" y="78"/>
                  </a:lnTo>
                  <a:lnTo>
                    <a:pt x="318" y="75"/>
                  </a:lnTo>
                  <a:lnTo>
                    <a:pt x="321" y="73"/>
                  </a:lnTo>
                  <a:lnTo>
                    <a:pt x="324" y="73"/>
                  </a:lnTo>
                  <a:lnTo>
                    <a:pt x="327" y="73"/>
                  </a:lnTo>
                  <a:lnTo>
                    <a:pt x="327" y="73"/>
                  </a:lnTo>
                  <a:lnTo>
                    <a:pt x="328" y="75"/>
                  </a:lnTo>
                  <a:lnTo>
                    <a:pt x="329" y="76"/>
                  </a:lnTo>
                  <a:lnTo>
                    <a:pt x="331" y="79"/>
                  </a:lnTo>
                  <a:lnTo>
                    <a:pt x="329" y="82"/>
                  </a:lnTo>
                  <a:lnTo>
                    <a:pt x="329" y="82"/>
                  </a:lnTo>
                  <a:close/>
                  <a:moveTo>
                    <a:pt x="299" y="70"/>
                  </a:moveTo>
                  <a:lnTo>
                    <a:pt x="299" y="70"/>
                  </a:lnTo>
                  <a:lnTo>
                    <a:pt x="301" y="67"/>
                  </a:lnTo>
                  <a:lnTo>
                    <a:pt x="302" y="66"/>
                  </a:lnTo>
                  <a:lnTo>
                    <a:pt x="305" y="66"/>
                  </a:lnTo>
                  <a:lnTo>
                    <a:pt x="308" y="66"/>
                  </a:lnTo>
                  <a:lnTo>
                    <a:pt x="308" y="66"/>
                  </a:lnTo>
                  <a:lnTo>
                    <a:pt x="311" y="67"/>
                  </a:lnTo>
                  <a:lnTo>
                    <a:pt x="312" y="70"/>
                  </a:lnTo>
                  <a:lnTo>
                    <a:pt x="312" y="73"/>
                  </a:lnTo>
                  <a:lnTo>
                    <a:pt x="312" y="76"/>
                  </a:lnTo>
                  <a:lnTo>
                    <a:pt x="312" y="76"/>
                  </a:lnTo>
                  <a:lnTo>
                    <a:pt x="311" y="78"/>
                  </a:lnTo>
                  <a:lnTo>
                    <a:pt x="308" y="80"/>
                  </a:lnTo>
                  <a:lnTo>
                    <a:pt x="305" y="80"/>
                  </a:lnTo>
                  <a:lnTo>
                    <a:pt x="302" y="80"/>
                  </a:lnTo>
                  <a:lnTo>
                    <a:pt x="302" y="80"/>
                  </a:lnTo>
                  <a:lnTo>
                    <a:pt x="301" y="79"/>
                  </a:lnTo>
                  <a:lnTo>
                    <a:pt x="299" y="76"/>
                  </a:lnTo>
                  <a:lnTo>
                    <a:pt x="298" y="73"/>
                  </a:lnTo>
                  <a:lnTo>
                    <a:pt x="299" y="70"/>
                  </a:lnTo>
                  <a:lnTo>
                    <a:pt x="299" y="70"/>
                  </a:lnTo>
                  <a:close/>
                  <a:moveTo>
                    <a:pt x="295" y="119"/>
                  </a:moveTo>
                  <a:lnTo>
                    <a:pt x="295" y="119"/>
                  </a:lnTo>
                  <a:lnTo>
                    <a:pt x="294" y="122"/>
                  </a:lnTo>
                  <a:lnTo>
                    <a:pt x="292" y="124"/>
                  </a:lnTo>
                  <a:lnTo>
                    <a:pt x="289" y="124"/>
                  </a:lnTo>
                  <a:lnTo>
                    <a:pt x="287" y="124"/>
                  </a:lnTo>
                  <a:lnTo>
                    <a:pt x="287" y="124"/>
                  </a:lnTo>
                  <a:lnTo>
                    <a:pt x="284" y="122"/>
                  </a:lnTo>
                  <a:lnTo>
                    <a:pt x="282" y="119"/>
                  </a:lnTo>
                  <a:lnTo>
                    <a:pt x="282" y="116"/>
                  </a:lnTo>
                  <a:lnTo>
                    <a:pt x="282" y="113"/>
                  </a:lnTo>
                  <a:lnTo>
                    <a:pt x="282" y="113"/>
                  </a:lnTo>
                  <a:lnTo>
                    <a:pt x="284" y="112"/>
                  </a:lnTo>
                  <a:lnTo>
                    <a:pt x="287" y="109"/>
                  </a:lnTo>
                  <a:lnTo>
                    <a:pt x="289" y="109"/>
                  </a:lnTo>
                  <a:lnTo>
                    <a:pt x="292" y="109"/>
                  </a:lnTo>
                  <a:lnTo>
                    <a:pt x="292" y="109"/>
                  </a:lnTo>
                  <a:lnTo>
                    <a:pt x="294" y="111"/>
                  </a:lnTo>
                  <a:lnTo>
                    <a:pt x="295" y="113"/>
                  </a:lnTo>
                  <a:lnTo>
                    <a:pt x="297" y="116"/>
                  </a:lnTo>
                  <a:lnTo>
                    <a:pt x="295" y="119"/>
                  </a:lnTo>
                  <a:lnTo>
                    <a:pt x="295" y="119"/>
                  </a:lnTo>
                  <a:close/>
                  <a:moveTo>
                    <a:pt x="295" y="102"/>
                  </a:moveTo>
                  <a:lnTo>
                    <a:pt x="295" y="102"/>
                  </a:lnTo>
                  <a:lnTo>
                    <a:pt x="292" y="101"/>
                  </a:lnTo>
                  <a:lnTo>
                    <a:pt x="291" y="98"/>
                  </a:lnTo>
                  <a:lnTo>
                    <a:pt x="289" y="95"/>
                  </a:lnTo>
                  <a:lnTo>
                    <a:pt x="291" y="92"/>
                  </a:lnTo>
                  <a:lnTo>
                    <a:pt x="291" y="92"/>
                  </a:lnTo>
                  <a:lnTo>
                    <a:pt x="292" y="90"/>
                  </a:lnTo>
                  <a:lnTo>
                    <a:pt x="294" y="88"/>
                  </a:lnTo>
                  <a:lnTo>
                    <a:pt x="297" y="88"/>
                  </a:lnTo>
                  <a:lnTo>
                    <a:pt x="299" y="88"/>
                  </a:lnTo>
                  <a:lnTo>
                    <a:pt x="299" y="88"/>
                  </a:lnTo>
                  <a:lnTo>
                    <a:pt x="302" y="89"/>
                  </a:lnTo>
                  <a:lnTo>
                    <a:pt x="304" y="92"/>
                  </a:lnTo>
                  <a:lnTo>
                    <a:pt x="304" y="95"/>
                  </a:lnTo>
                  <a:lnTo>
                    <a:pt x="304" y="98"/>
                  </a:lnTo>
                  <a:lnTo>
                    <a:pt x="304" y="98"/>
                  </a:lnTo>
                  <a:lnTo>
                    <a:pt x="302" y="99"/>
                  </a:lnTo>
                  <a:lnTo>
                    <a:pt x="299" y="102"/>
                  </a:lnTo>
                  <a:lnTo>
                    <a:pt x="298" y="102"/>
                  </a:lnTo>
                  <a:lnTo>
                    <a:pt x="295" y="102"/>
                  </a:lnTo>
                  <a:lnTo>
                    <a:pt x="295" y="102"/>
                  </a:lnTo>
                  <a:close/>
                  <a:moveTo>
                    <a:pt x="314" y="126"/>
                  </a:moveTo>
                  <a:lnTo>
                    <a:pt x="314" y="126"/>
                  </a:lnTo>
                  <a:lnTo>
                    <a:pt x="312" y="128"/>
                  </a:lnTo>
                  <a:lnTo>
                    <a:pt x="309" y="131"/>
                  </a:lnTo>
                  <a:lnTo>
                    <a:pt x="308" y="131"/>
                  </a:lnTo>
                  <a:lnTo>
                    <a:pt x="305" y="131"/>
                  </a:lnTo>
                  <a:lnTo>
                    <a:pt x="305" y="131"/>
                  </a:lnTo>
                  <a:lnTo>
                    <a:pt x="302" y="129"/>
                  </a:lnTo>
                  <a:lnTo>
                    <a:pt x="301" y="126"/>
                  </a:lnTo>
                  <a:lnTo>
                    <a:pt x="301" y="124"/>
                  </a:lnTo>
                  <a:lnTo>
                    <a:pt x="301" y="121"/>
                  </a:lnTo>
                  <a:lnTo>
                    <a:pt x="301" y="121"/>
                  </a:lnTo>
                  <a:lnTo>
                    <a:pt x="302" y="118"/>
                  </a:lnTo>
                  <a:lnTo>
                    <a:pt x="305" y="116"/>
                  </a:lnTo>
                  <a:lnTo>
                    <a:pt x="307" y="116"/>
                  </a:lnTo>
                  <a:lnTo>
                    <a:pt x="309" y="116"/>
                  </a:lnTo>
                  <a:lnTo>
                    <a:pt x="309" y="116"/>
                  </a:lnTo>
                  <a:lnTo>
                    <a:pt x="312" y="118"/>
                  </a:lnTo>
                  <a:lnTo>
                    <a:pt x="314" y="121"/>
                  </a:lnTo>
                  <a:lnTo>
                    <a:pt x="314" y="124"/>
                  </a:lnTo>
                  <a:lnTo>
                    <a:pt x="314" y="126"/>
                  </a:lnTo>
                  <a:lnTo>
                    <a:pt x="314" y="126"/>
                  </a:lnTo>
                  <a:close/>
                  <a:moveTo>
                    <a:pt x="312" y="109"/>
                  </a:moveTo>
                  <a:lnTo>
                    <a:pt x="312" y="109"/>
                  </a:lnTo>
                  <a:lnTo>
                    <a:pt x="311" y="108"/>
                  </a:lnTo>
                  <a:lnTo>
                    <a:pt x="309" y="105"/>
                  </a:lnTo>
                  <a:lnTo>
                    <a:pt x="308" y="102"/>
                  </a:lnTo>
                  <a:lnTo>
                    <a:pt x="309" y="99"/>
                  </a:lnTo>
                  <a:lnTo>
                    <a:pt x="309" y="99"/>
                  </a:lnTo>
                  <a:lnTo>
                    <a:pt x="311" y="96"/>
                  </a:lnTo>
                  <a:lnTo>
                    <a:pt x="312" y="95"/>
                  </a:lnTo>
                  <a:lnTo>
                    <a:pt x="315" y="95"/>
                  </a:lnTo>
                  <a:lnTo>
                    <a:pt x="318" y="95"/>
                  </a:lnTo>
                  <a:lnTo>
                    <a:pt x="318" y="95"/>
                  </a:lnTo>
                  <a:lnTo>
                    <a:pt x="321" y="96"/>
                  </a:lnTo>
                  <a:lnTo>
                    <a:pt x="322" y="99"/>
                  </a:lnTo>
                  <a:lnTo>
                    <a:pt x="322" y="101"/>
                  </a:lnTo>
                  <a:lnTo>
                    <a:pt x="322" y="103"/>
                  </a:lnTo>
                  <a:lnTo>
                    <a:pt x="322" y="103"/>
                  </a:lnTo>
                  <a:lnTo>
                    <a:pt x="321" y="106"/>
                  </a:lnTo>
                  <a:lnTo>
                    <a:pt x="318" y="108"/>
                  </a:lnTo>
                  <a:lnTo>
                    <a:pt x="315" y="109"/>
                  </a:lnTo>
                  <a:lnTo>
                    <a:pt x="312" y="109"/>
                  </a:lnTo>
                  <a:lnTo>
                    <a:pt x="312" y="109"/>
                  </a:lnTo>
                  <a:close/>
                  <a:moveTo>
                    <a:pt x="332" y="132"/>
                  </a:moveTo>
                  <a:lnTo>
                    <a:pt x="332" y="132"/>
                  </a:lnTo>
                  <a:lnTo>
                    <a:pt x="331" y="135"/>
                  </a:lnTo>
                  <a:lnTo>
                    <a:pt x="328" y="136"/>
                  </a:lnTo>
                  <a:lnTo>
                    <a:pt x="325" y="138"/>
                  </a:lnTo>
                  <a:lnTo>
                    <a:pt x="322" y="138"/>
                  </a:lnTo>
                  <a:lnTo>
                    <a:pt x="322" y="138"/>
                  </a:lnTo>
                  <a:lnTo>
                    <a:pt x="321" y="135"/>
                  </a:lnTo>
                  <a:lnTo>
                    <a:pt x="319" y="134"/>
                  </a:lnTo>
                  <a:lnTo>
                    <a:pt x="318" y="131"/>
                  </a:lnTo>
                  <a:lnTo>
                    <a:pt x="319" y="128"/>
                  </a:lnTo>
                  <a:lnTo>
                    <a:pt x="319" y="128"/>
                  </a:lnTo>
                  <a:lnTo>
                    <a:pt x="321" y="125"/>
                  </a:lnTo>
                  <a:lnTo>
                    <a:pt x="322" y="124"/>
                  </a:lnTo>
                  <a:lnTo>
                    <a:pt x="325" y="122"/>
                  </a:lnTo>
                  <a:lnTo>
                    <a:pt x="328" y="124"/>
                  </a:lnTo>
                  <a:lnTo>
                    <a:pt x="328" y="124"/>
                  </a:lnTo>
                  <a:lnTo>
                    <a:pt x="331" y="125"/>
                  </a:lnTo>
                  <a:lnTo>
                    <a:pt x="332" y="126"/>
                  </a:lnTo>
                  <a:lnTo>
                    <a:pt x="332" y="129"/>
                  </a:lnTo>
                  <a:lnTo>
                    <a:pt x="332" y="132"/>
                  </a:lnTo>
                  <a:lnTo>
                    <a:pt x="332" y="132"/>
                  </a:lnTo>
                  <a:close/>
                  <a:moveTo>
                    <a:pt x="331" y="115"/>
                  </a:moveTo>
                  <a:lnTo>
                    <a:pt x="331" y="115"/>
                  </a:lnTo>
                  <a:lnTo>
                    <a:pt x="328" y="113"/>
                  </a:lnTo>
                  <a:lnTo>
                    <a:pt x="327" y="112"/>
                  </a:lnTo>
                  <a:lnTo>
                    <a:pt x="327" y="109"/>
                  </a:lnTo>
                  <a:lnTo>
                    <a:pt x="327" y="106"/>
                  </a:lnTo>
                  <a:lnTo>
                    <a:pt x="327" y="106"/>
                  </a:lnTo>
                  <a:lnTo>
                    <a:pt x="328" y="103"/>
                  </a:lnTo>
                  <a:lnTo>
                    <a:pt x="331" y="102"/>
                  </a:lnTo>
                  <a:lnTo>
                    <a:pt x="334" y="101"/>
                  </a:lnTo>
                  <a:lnTo>
                    <a:pt x="337" y="102"/>
                  </a:lnTo>
                  <a:lnTo>
                    <a:pt x="337" y="102"/>
                  </a:lnTo>
                  <a:lnTo>
                    <a:pt x="338" y="103"/>
                  </a:lnTo>
                  <a:lnTo>
                    <a:pt x="340" y="105"/>
                  </a:lnTo>
                  <a:lnTo>
                    <a:pt x="341" y="108"/>
                  </a:lnTo>
                  <a:lnTo>
                    <a:pt x="340" y="111"/>
                  </a:lnTo>
                  <a:lnTo>
                    <a:pt x="340" y="111"/>
                  </a:lnTo>
                  <a:lnTo>
                    <a:pt x="338" y="113"/>
                  </a:lnTo>
                  <a:lnTo>
                    <a:pt x="337" y="115"/>
                  </a:lnTo>
                  <a:lnTo>
                    <a:pt x="334" y="116"/>
                  </a:lnTo>
                  <a:lnTo>
                    <a:pt x="331" y="115"/>
                  </a:lnTo>
                  <a:lnTo>
                    <a:pt x="331"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350" kern="0" dirty="0">
                <a:solidFill>
                  <a:sysClr val="windowText" lastClr="000000"/>
                </a:solidFill>
                <a:latin typeface="Arial"/>
                <a:ea typeface="ＭＳ Ｐゴシック" charset="0"/>
                <a:cs typeface="ＭＳ Ｐゴシック" charset="0"/>
              </a:endParaRPr>
            </a:p>
          </p:txBody>
        </p:sp>
      </p:grpSp>
      <p:grpSp>
        <p:nvGrpSpPr>
          <p:cNvPr id="152" name="Group 115"/>
          <p:cNvGrpSpPr/>
          <p:nvPr/>
        </p:nvGrpSpPr>
        <p:grpSpPr>
          <a:xfrm>
            <a:off x="2380149" y="2673734"/>
            <a:ext cx="105424" cy="294880"/>
            <a:chOff x="9819920" y="2244570"/>
            <a:chExt cx="219075" cy="612776"/>
          </a:xfrm>
          <a:solidFill>
            <a:srgbClr val="0F1E27"/>
          </a:solidFill>
        </p:grpSpPr>
        <p:sp>
          <p:nvSpPr>
            <p:cNvPr id="153" name="Freeform 152"/>
            <p:cNvSpPr>
              <a:spLocks/>
            </p:cNvSpPr>
            <p:nvPr/>
          </p:nvSpPr>
          <p:spPr bwMode="auto">
            <a:xfrm>
              <a:off x="9880245" y="2244570"/>
              <a:ext cx="87313" cy="87313"/>
            </a:xfrm>
            <a:custGeom>
              <a:avLst/>
              <a:gdLst>
                <a:gd name="T0" fmla="*/ 81 w 163"/>
                <a:gd name="T1" fmla="*/ 164 h 164"/>
                <a:gd name="T2" fmla="*/ 81 w 163"/>
                <a:gd name="T3" fmla="*/ 164 h 164"/>
                <a:gd name="T4" fmla="*/ 98 w 163"/>
                <a:gd name="T5" fmla="*/ 163 h 164"/>
                <a:gd name="T6" fmla="*/ 113 w 163"/>
                <a:gd name="T7" fmla="*/ 157 h 164"/>
                <a:gd name="T8" fmla="*/ 127 w 163"/>
                <a:gd name="T9" fmla="*/ 150 h 164"/>
                <a:gd name="T10" fmla="*/ 139 w 163"/>
                <a:gd name="T11" fmla="*/ 140 h 164"/>
                <a:gd name="T12" fmla="*/ 149 w 163"/>
                <a:gd name="T13" fmla="*/ 128 h 164"/>
                <a:gd name="T14" fmla="*/ 157 w 163"/>
                <a:gd name="T15" fmla="*/ 114 h 164"/>
                <a:gd name="T16" fmla="*/ 161 w 163"/>
                <a:gd name="T17" fmla="*/ 98 h 164"/>
                <a:gd name="T18" fmla="*/ 163 w 163"/>
                <a:gd name="T19" fmla="*/ 82 h 164"/>
                <a:gd name="T20" fmla="*/ 163 w 163"/>
                <a:gd name="T21" fmla="*/ 82 h 164"/>
                <a:gd name="T22" fmla="*/ 161 w 163"/>
                <a:gd name="T23" fmla="*/ 65 h 164"/>
                <a:gd name="T24" fmla="*/ 157 w 163"/>
                <a:gd name="T25" fmla="*/ 49 h 164"/>
                <a:gd name="T26" fmla="*/ 149 w 163"/>
                <a:gd name="T27" fmla="*/ 36 h 164"/>
                <a:gd name="T28" fmla="*/ 139 w 163"/>
                <a:gd name="T29" fmla="*/ 23 h 164"/>
                <a:gd name="T30" fmla="*/ 127 w 163"/>
                <a:gd name="T31" fmla="*/ 13 h 164"/>
                <a:gd name="T32" fmla="*/ 113 w 163"/>
                <a:gd name="T33" fmla="*/ 6 h 164"/>
                <a:gd name="T34" fmla="*/ 98 w 163"/>
                <a:gd name="T35" fmla="*/ 1 h 164"/>
                <a:gd name="T36" fmla="*/ 81 w 163"/>
                <a:gd name="T37" fmla="*/ 0 h 164"/>
                <a:gd name="T38" fmla="*/ 81 w 163"/>
                <a:gd name="T39" fmla="*/ 0 h 164"/>
                <a:gd name="T40" fmla="*/ 65 w 163"/>
                <a:gd name="T41" fmla="*/ 1 h 164"/>
                <a:gd name="T42" fmla="*/ 50 w 163"/>
                <a:gd name="T43" fmla="*/ 6 h 164"/>
                <a:gd name="T44" fmla="*/ 35 w 163"/>
                <a:gd name="T45" fmla="*/ 13 h 164"/>
                <a:gd name="T46" fmla="*/ 24 w 163"/>
                <a:gd name="T47" fmla="*/ 23 h 164"/>
                <a:gd name="T48" fmla="*/ 14 w 163"/>
                <a:gd name="T49" fmla="*/ 36 h 164"/>
                <a:gd name="T50" fmla="*/ 7 w 163"/>
                <a:gd name="T51" fmla="*/ 49 h 164"/>
                <a:gd name="T52" fmla="*/ 1 w 163"/>
                <a:gd name="T53" fmla="*/ 65 h 164"/>
                <a:gd name="T54" fmla="*/ 0 w 163"/>
                <a:gd name="T55" fmla="*/ 82 h 164"/>
                <a:gd name="T56" fmla="*/ 0 w 163"/>
                <a:gd name="T57" fmla="*/ 82 h 164"/>
                <a:gd name="T58" fmla="*/ 1 w 163"/>
                <a:gd name="T59" fmla="*/ 98 h 164"/>
                <a:gd name="T60" fmla="*/ 7 w 163"/>
                <a:gd name="T61" fmla="*/ 114 h 164"/>
                <a:gd name="T62" fmla="*/ 14 w 163"/>
                <a:gd name="T63" fmla="*/ 128 h 164"/>
                <a:gd name="T64" fmla="*/ 24 w 163"/>
                <a:gd name="T65" fmla="*/ 140 h 164"/>
                <a:gd name="T66" fmla="*/ 35 w 163"/>
                <a:gd name="T67" fmla="*/ 150 h 164"/>
                <a:gd name="T68" fmla="*/ 50 w 163"/>
                <a:gd name="T69" fmla="*/ 157 h 164"/>
                <a:gd name="T70" fmla="*/ 65 w 163"/>
                <a:gd name="T71" fmla="*/ 163 h 164"/>
                <a:gd name="T72" fmla="*/ 81 w 163"/>
                <a:gd name="T73" fmla="*/ 164 h 164"/>
                <a:gd name="T74" fmla="*/ 81 w 163"/>
                <a:gd name="T75"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164">
                  <a:moveTo>
                    <a:pt x="81" y="164"/>
                  </a:moveTo>
                  <a:lnTo>
                    <a:pt x="81" y="164"/>
                  </a:lnTo>
                  <a:lnTo>
                    <a:pt x="98" y="163"/>
                  </a:lnTo>
                  <a:lnTo>
                    <a:pt x="113" y="157"/>
                  </a:lnTo>
                  <a:lnTo>
                    <a:pt x="127" y="150"/>
                  </a:lnTo>
                  <a:lnTo>
                    <a:pt x="139" y="140"/>
                  </a:lnTo>
                  <a:lnTo>
                    <a:pt x="149" y="128"/>
                  </a:lnTo>
                  <a:lnTo>
                    <a:pt x="157" y="114"/>
                  </a:lnTo>
                  <a:lnTo>
                    <a:pt x="161" y="98"/>
                  </a:lnTo>
                  <a:lnTo>
                    <a:pt x="163" y="82"/>
                  </a:lnTo>
                  <a:lnTo>
                    <a:pt x="163" y="82"/>
                  </a:lnTo>
                  <a:lnTo>
                    <a:pt x="161" y="65"/>
                  </a:lnTo>
                  <a:lnTo>
                    <a:pt x="157" y="49"/>
                  </a:lnTo>
                  <a:lnTo>
                    <a:pt x="149" y="36"/>
                  </a:lnTo>
                  <a:lnTo>
                    <a:pt x="139" y="23"/>
                  </a:lnTo>
                  <a:lnTo>
                    <a:pt x="127" y="13"/>
                  </a:lnTo>
                  <a:lnTo>
                    <a:pt x="113" y="6"/>
                  </a:lnTo>
                  <a:lnTo>
                    <a:pt x="98" y="1"/>
                  </a:lnTo>
                  <a:lnTo>
                    <a:pt x="81" y="0"/>
                  </a:lnTo>
                  <a:lnTo>
                    <a:pt x="81" y="0"/>
                  </a:lnTo>
                  <a:lnTo>
                    <a:pt x="65" y="1"/>
                  </a:lnTo>
                  <a:lnTo>
                    <a:pt x="50" y="6"/>
                  </a:lnTo>
                  <a:lnTo>
                    <a:pt x="35" y="13"/>
                  </a:lnTo>
                  <a:lnTo>
                    <a:pt x="24" y="23"/>
                  </a:lnTo>
                  <a:lnTo>
                    <a:pt x="14" y="36"/>
                  </a:lnTo>
                  <a:lnTo>
                    <a:pt x="7" y="49"/>
                  </a:lnTo>
                  <a:lnTo>
                    <a:pt x="1" y="65"/>
                  </a:lnTo>
                  <a:lnTo>
                    <a:pt x="0" y="82"/>
                  </a:lnTo>
                  <a:lnTo>
                    <a:pt x="0" y="82"/>
                  </a:lnTo>
                  <a:lnTo>
                    <a:pt x="1" y="98"/>
                  </a:lnTo>
                  <a:lnTo>
                    <a:pt x="7" y="114"/>
                  </a:lnTo>
                  <a:lnTo>
                    <a:pt x="14" y="128"/>
                  </a:lnTo>
                  <a:lnTo>
                    <a:pt x="24" y="140"/>
                  </a:lnTo>
                  <a:lnTo>
                    <a:pt x="35" y="150"/>
                  </a:lnTo>
                  <a:lnTo>
                    <a:pt x="50" y="157"/>
                  </a:lnTo>
                  <a:lnTo>
                    <a:pt x="65" y="163"/>
                  </a:lnTo>
                  <a:lnTo>
                    <a:pt x="81" y="164"/>
                  </a:lnTo>
                  <a:lnTo>
                    <a:pt x="81"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350" kern="0" dirty="0">
                <a:solidFill>
                  <a:sysClr val="windowText" lastClr="000000"/>
                </a:solidFill>
                <a:latin typeface="Arial"/>
                <a:ea typeface="ＭＳ Ｐゴシック" charset="0"/>
                <a:cs typeface="ＭＳ Ｐゴシック" charset="0"/>
              </a:endParaRPr>
            </a:p>
          </p:txBody>
        </p:sp>
        <p:sp>
          <p:nvSpPr>
            <p:cNvPr id="154" name="Freeform 8"/>
            <p:cNvSpPr>
              <a:spLocks noEditPoints="1"/>
            </p:cNvSpPr>
            <p:nvPr/>
          </p:nvSpPr>
          <p:spPr bwMode="auto">
            <a:xfrm>
              <a:off x="9819920" y="2265208"/>
              <a:ext cx="219075" cy="592138"/>
            </a:xfrm>
            <a:custGeom>
              <a:avLst/>
              <a:gdLst>
                <a:gd name="T0" fmla="*/ 394 w 414"/>
                <a:gd name="T1" fmla="*/ 105 h 1119"/>
                <a:gd name="T2" fmla="*/ 384 w 414"/>
                <a:gd name="T3" fmla="*/ 34 h 1119"/>
                <a:gd name="T4" fmla="*/ 377 w 414"/>
                <a:gd name="T5" fmla="*/ 14 h 1119"/>
                <a:gd name="T6" fmla="*/ 354 w 414"/>
                <a:gd name="T7" fmla="*/ 14 h 1119"/>
                <a:gd name="T8" fmla="*/ 265 w 414"/>
                <a:gd name="T9" fmla="*/ 122 h 1119"/>
                <a:gd name="T10" fmla="*/ 331 w 414"/>
                <a:gd name="T11" fmla="*/ 157 h 1119"/>
                <a:gd name="T12" fmla="*/ 304 w 414"/>
                <a:gd name="T13" fmla="*/ 170 h 1119"/>
                <a:gd name="T14" fmla="*/ 251 w 414"/>
                <a:gd name="T15" fmla="*/ 145 h 1119"/>
                <a:gd name="T16" fmla="*/ 225 w 414"/>
                <a:gd name="T17" fmla="*/ 283 h 1119"/>
                <a:gd name="T18" fmla="*/ 198 w 414"/>
                <a:gd name="T19" fmla="*/ 155 h 1119"/>
                <a:gd name="T20" fmla="*/ 175 w 414"/>
                <a:gd name="T21" fmla="*/ 253 h 1119"/>
                <a:gd name="T22" fmla="*/ 146 w 414"/>
                <a:gd name="T23" fmla="*/ 171 h 1119"/>
                <a:gd name="T24" fmla="*/ 92 w 414"/>
                <a:gd name="T25" fmla="*/ 170 h 1119"/>
                <a:gd name="T26" fmla="*/ 29 w 414"/>
                <a:gd name="T27" fmla="*/ 201 h 1119"/>
                <a:gd name="T28" fmla="*/ 14 w 414"/>
                <a:gd name="T29" fmla="*/ 254 h 1119"/>
                <a:gd name="T30" fmla="*/ 1 w 414"/>
                <a:gd name="T31" fmla="*/ 569 h 1119"/>
                <a:gd name="T32" fmla="*/ 36 w 414"/>
                <a:gd name="T33" fmla="*/ 593 h 1119"/>
                <a:gd name="T34" fmla="*/ 76 w 414"/>
                <a:gd name="T35" fmla="*/ 580 h 1119"/>
                <a:gd name="T36" fmla="*/ 90 w 414"/>
                <a:gd name="T37" fmla="*/ 319 h 1119"/>
                <a:gd name="T38" fmla="*/ 90 w 414"/>
                <a:gd name="T39" fmla="*/ 1020 h 1119"/>
                <a:gd name="T40" fmla="*/ 117 w 414"/>
                <a:gd name="T41" fmla="*/ 1115 h 1119"/>
                <a:gd name="T42" fmla="*/ 182 w 414"/>
                <a:gd name="T43" fmla="*/ 1100 h 1119"/>
                <a:gd name="T44" fmla="*/ 196 w 414"/>
                <a:gd name="T45" fmla="*/ 562 h 1119"/>
                <a:gd name="T46" fmla="*/ 205 w 414"/>
                <a:gd name="T47" fmla="*/ 1083 h 1119"/>
                <a:gd name="T48" fmla="*/ 252 w 414"/>
                <a:gd name="T49" fmla="*/ 1119 h 1119"/>
                <a:gd name="T50" fmla="*/ 304 w 414"/>
                <a:gd name="T51" fmla="*/ 1077 h 1119"/>
                <a:gd name="T52" fmla="*/ 304 w 414"/>
                <a:gd name="T53" fmla="*/ 581 h 1119"/>
                <a:gd name="T54" fmla="*/ 345 w 414"/>
                <a:gd name="T55" fmla="*/ 400 h 1119"/>
                <a:gd name="T56" fmla="*/ 397 w 414"/>
                <a:gd name="T57" fmla="*/ 410 h 1119"/>
                <a:gd name="T58" fmla="*/ 414 w 414"/>
                <a:gd name="T59" fmla="*/ 351 h 1119"/>
                <a:gd name="T60" fmla="*/ 335 w 414"/>
                <a:gd name="T61" fmla="*/ 88 h 1119"/>
                <a:gd name="T62" fmla="*/ 344 w 414"/>
                <a:gd name="T63" fmla="*/ 80 h 1119"/>
                <a:gd name="T64" fmla="*/ 344 w 414"/>
                <a:gd name="T65" fmla="*/ 93 h 1119"/>
                <a:gd name="T66" fmla="*/ 318 w 414"/>
                <a:gd name="T67" fmla="*/ 23 h 1119"/>
                <a:gd name="T68" fmla="*/ 358 w 414"/>
                <a:gd name="T69" fmla="*/ 65 h 1119"/>
                <a:gd name="T70" fmla="*/ 309 w 414"/>
                <a:gd name="T71" fmla="*/ 46 h 1119"/>
                <a:gd name="T72" fmla="*/ 321 w 414"/>
                <a:gd name="T73" fmla="*/ 88 h 1119"/>
                <a:gd name="T74" fmla="*/ 321 w 414"/>
                <a:gd name="T75" fmla="*/ 73 h 1119"/>
                <a:gd name="T76" fmla="*/ 329 w 414"/>
                <a:gd name="T77" fmla="*/ 82 h 1119"/>
                <a:gd name="T78" fmla="*/ 308 w 414"/>
                <a:gd name="T79" fmla="*/ 66 h 1119"/>
                <a:gd name="T80" fmla="*/ 311 w 414"/>
                <a:gd name="T81" fmla="*/ 78 h 1119"/>
                <a:gd name="T82" fmla="*/ 298 w 414"/>
                <a:gd name="T83" fmla="*/ 73 h 1119"/>
                <a:gd name="T84" fmla="*/ 289 w 414"/>
                <a:gd name="T85" fmla="*/ 124 h 1119"/>
                <a:gd name="T86" fmla="*/ 282 w 414"/>
                <a:gd name="T87" fmla="*/ 113 h 1119"/>
                <a:gd name="T88" fmla="*/ 295 w 414"/>
                <a:gd name="T89" fmla="*/ 113 h 1119"/>
                <a:gd name="T90" fmla="*/ 291 w 414"/>
                <a:gd name="T91" fmla="*/ 98 h 1119"/>
                <a:gd name="T92" fmla="*/ 299 w 414"/>
                <a:gd name="T93" fmla="*/ 88 h 1119"/>
                <a:gd name="T94" fmla="*/ 302 w 414"/>
                <a:gd name="T95" fmla="*/ 99 h 1119"/>
                <a:gd name="T96" fmla="*/ 312 w 414"/>
                <a:gd name="T97" fmla="*/ 128 h 1119"/>
                <a:gd name="T98" fmla="*/ 301 w 414"/>
                <a:gd name="T99" fmla="*/ 124 h 1119"/>
                <a:gd name="T100" fmla="*/ 309 w 414"/>
                <a:gd name="T101" fmla="*/ 116 h 1119"/>
                <a:gd name="T102" fmla="*/ 312 w 414"/>
                <a:gd name="T103" fmla="*/ 109 h 1119"/>
                <a:gd name="T104" fmla="*/ 312 w 414"/>
                <a:gd name="T105" fmla="*/ 95 h 1119"/>
                <a:gd name="T106" fmla="*/ 322 w 414"/>
                <a:gd name="T107" fmla="*/ 103 h 1119"/>
                <a:gd name="T108" fmla="*/ 332 w 414"/>
                <a:gd name="T109" fmla="*/ 132 h 1119"/>
                <a:gd name="T110" fmla="*/ 321 w 414"/>
                <a:gd name="T111" fmla="*/ 135 h 1119"/>
                <a:gd name="T112" fmla="*/ 325 w 414"/>
                <a:gd name="T113" fmla="*/ 122 h 1119"/>
                <a:gd name="T114" fmla="*/ 332 w 414"/>
                <a:gd name="T115" fmla="*/ 132 h 1119"/>
                <a:gd name="T116" fmla="*/ 327 w 414"/>
                <a:gd name="T117" fmla="*/ 106 h 1119"/>
                <a:gd name="T118" fmla="*/ 340 w 414"/>
                <a:gd name="T119" fmla="*/ 105 h 1119"/>
                <a:gd name="T120" fmla="*/ 331 w 414"/>
                <a:gd name="T121" fmla="*/ 115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4" h="1119">
                  <a:moveTo>
                    <a:pt x="414" y="136"/>
                  </a:moveTo>
                  <a:lnTo>
                    <a:pt x="414" y="136"/>
                  </a:lnTo>
                  <a:lnTo>
                    <a:pt x="413" y="125"/>
                  </a:lnTo>
                  <a:lnTo>
                    <a:pt x="410" y="116"/>
                  </a:lnTo>
                  <a:lnTo>
                    <a:pt x="405" y="111"/>
                  </a:lnTo>
                  <a:lnTo>
                    <a:pt x="400" y="108"/>
                  </a:lnTo>
                  <a:lnTo>
                    <a:pt x="394" y="105"/>
                  </a:lnTo>
                  <a:lnTo>
                    <a:pt x="388" y="103"/>
                  </a:lnTo>
                  <a:lnTo>
                    <a:pt x="375" y="103"/>
                  </a:lnTo>
                  <a:lnTo>
                    <a:pt x="375" y="103"/>
                  </a:lnTo>
                  <a:lnTo>
                    <a:pt x="367" y="103"/>
                  </a:lnTo>
                  <a:lnTo>
                    <a:pt x="358" y="106"/>
                  </a:lnTo>
                  <a:lnTo>
                    <a:pt x="384" y="34"/>
                  </a:lnTo>
                  <a:lnTo>
                    <a:pt x="384" y="34"/>
                  </a:lnTo>
                  <a:lnTo>
                    <a:pt x="385" y="31"/>
                  </a:lnTo>
                  <a:lnTo>
                    <a:pt x="384" y="29"/>
                  </a:lnTo>
                  <a:lnTo>
                    <a:pt x="382" y="26"/>
                  </a:lnTo>
                  <a:lnTo>
                    <a:pt x="380" y="24"/>
                  </a:lnTo>
                  <a:lnTo>
                    <a:pt x="375" y="21"/>
                  </a:lnTo>
                  <a:lnTo>
                    <a:pt x="377" y="14"/>
                  </a:lnTo>
                  <a:lnTo>
                    <a:pt x="377" y="14"/>
                  </a:lnTo>
                  <a:lnTo>
                    <a:pt x="377" y="13"/>
                  </a:lnTo>
                  <a:lnTo>
                    <a:pt x="375" y="11"/>
                  </a:lnTo>
                  <a:lnTo>
                    <a:pt x="360" y="6"/>
                  </a:lnTo>
                  <a:lnTo>
                    <a:pt x="360" y="6"/>
                  </a:lnTo>
                  <a:lnTo>
                    <a:pt x="358" y="6"/>
                  </a:lnTo>
                  <a:lnTo>
                    <a:pt x="357" y="7"/>
                  </a:lnTo>
                  <a:lnTo>
                    <a:pt x="354" y="14"/>
                  </a:lnTo>
                  <a:lnTo>
                    <a:pt x="318" y="1"/>
                  </a:lnTo>
                  <a:lnTo>
                    <a:pt x="318" y="1"/>
                  </a:lnTo>
                  <a:lnTo>
                    <a:pt x="315" y="0"/>
                  </a:lnTo>
                  <a:lnTo>
                    <a:pt x="312" y="1"/>
                  </a:lnTo>
                  <a:lnTo>
                    <a:pt x="309" y="3"/>
                  </a:lnTo>
                  <a:lnTo>
                    <a:pt x="308" y="7"/>
                  </a:lnTo>
                  <a:lnTo>
                    <a:pt x="265" y="122"/>
                  </a:lnTo>
                  <a:lnTo>
                    <a:pt x="265" y="122"/>
                  </a:lnTo>
                  <a:lnTo>
                    <a:pt x="264" y="126"/>
                  </a:lnTo>
                  <a:lnTo>
                    <a:pt x="265" y="129"/>
                  </a:lnTo>
                  <a:lnTo>
                    <a:pt x="266" y="132"/>
                  </a:lnTo>
                  <a:lnTo>
                    <a:pt x="268" y="134"/>
                  </a:lnTo>
                  <a:lnTo>
                    <a:pt x="331" y="157"/>
                  </a:lnTo>
                  <a:lnTo>
                    <a:pt x="331" y="157"/>
                  </a:lnTo>
                  <a:lnTo>
                    <a:pt x="334" y="157"/>
                  </a:lnTo>
                  <a:lnTo>
                    <a:pt x="335" y="157"/>
                  </a:lnTo>
                  <a:lnTo>
                    <a:pt x="335" y="157"/>
                  </a:lnTo>
                  <a:lnTo>
                    <a:pt x="337" y="180"/>
                  </a:lnTo>
                  <a:lnTo>
                    <a:pt x="337" y="180"/>
                  </a:lnTo>
                  <a:lnTo>
                    <a:pt x="321" y="174"/>
                  </a:lnTo>
                  <a:lnTo>
                    <a:pt x="304" y="170"/>
                  </a:lnTo>
                  <a:lnTo>
                    <a:pt x="304" y="170"/>
                  </a:lnTo>
                  <a:lnTo>
                    <a:pt x="289" y="165"/>
                  </a:lnTo>
                  <a:lnTo>
                    <a:pt x="278" y="161"/>
                  </a:lnTo>
                  <a:lnTo>
                    <a:pt x="262" y="154"/>
                  </a:lnTo>
                  <a:lnTo>
                    <a:pt x="254" y="148"/>
                  </a:lnTo>
                  <a:lnTo>
                    <a:pt x="251" y="145"/>
                  </a:lnTo>
                  <a:lnTo>
                    <a:pt x="251" y="145"/>
                  </a:lnTo>
                  <a:lnTo>
                    <a:pt x="249" y="171"/>
                  </a:lnTo>
                  <a:lnTo>
                    <a:pt x="246" y="195"/>
                  </a:lnTo>
                  <a:lnTo>
                    <a:pt x="242" y="218"/>
                  </a:lnTo>
                  <a:lnTo>
                    <a:pt x="238" y="240"/>
                  </a:lnTo>
                  <a:lnTo>
                    <a:pt x="229" y="272"/>
                  </a:lnTo>
                  <a:lnTo>
                    <a:pt x="225" y="283"/>
                  </a:lnTo>
                  <a:lnTo>
                    <a:pt x="225" y="283"/>
                  </a:lnTo>
                  <a:lnTo>
                    <a:pt x="221" y="253"/>
                  </a:lnTo>
                  <a:lnTo>
                    <a:pt x="216" y="224"/>
                  </a:lnTo>
                  <a:lnTo>
                    <a:pt x="209" y="197"/>
                  </a:lnTo>
                  <a:lnTo>
                    <a:pt x="223" y="177"/>
                  </a:lnTo>
                  <a:lnTo>
                    <a:pt x="198" y="155"/>
                  </a:lnTo>
                  <a:lnTo>
                    <a:pt x="198" y="154"/>
                  </a:lnTo>
                  <a:lnTo>
                    <a:pt x="198" y="155"/>
                  </a:lnTo>
                  <a:lnTo>
                    <a:pt x="198" y="154"/>
                  </a:lnTo>
                  <a:lnTo>
                    <a:pt x="198" y="155"/>
                  </a:lnTo>
                  <a:lnTo>
                    <a:pt x="172" y="177"/>
                  </a:lnTo>
                  <a:lnTo>
                    <a:pt x="186" y="197"/>
                  </a:lnTo>
                  <a:lnTo>
                    <a:pt x="186" y="197"/>
                  </a:lnTo>
                  <a:lnTo>
                    <a:pt x="180" y="224"/>
                  </a:lnTo>
                  <a:lnTo>
                    <a:pt x="175" y="253"/>
                  </a:lnTo>
                  <a:lnTo>
                    <a:pt x="170" y="283"/>
                  </a:lnTo>
                  <a:lnTo>
                    <a:pt x="170" y="283"/>
                  </a:lnTo>
                  <a:lnTo>
                    <a:pt x="168" y="272"/>
                  </a:lnTo>
                  <a:lnTo>
                    <a:pt x="159" y="240"/>
                  </a:lnTo>
                  <a:lnTo>
                    <a:pt x="153" y="218"/>
                  </a:lnTo>
                  <a:lnTo>
                    <a:pt x="149" y="195"/>
                  </a:lnTo>
                  <a:lnTo>
                    <a:pt x="146" y="171"/>
                  </a:lnTo>
                  <a:lnTo>
                    <a:pt x="145" y="145"/>
                  </a:lnTo>
                  <a:lnTo>
                    <a:pt x="145" y="145"/>
                  </a:lnTo>
                  <a:lnTo>
                    <a:pt x="142" y="148"/>
                  </a:lnTo>
                  <a:lnTo>
                    <a:pt x="133" y="154"/>
                  </a:lnTo>
                  <a:lnTo>
                    <a:pt x="117" y="161"/>
                  </a:lnTo>
                  <a:lnTo>
                    <a:pt x="106" y="165"/>
                  </a:lnTo>
                  <a:lnTo>
                    <a:pt x="92" y="170"/>
                  </a:lnTo>
                  <a:lnTo>
                    <a:pt x="92" y="170"/>
                  </a:lnTo>
                  <a:lnTo>
                    <a:pt x="79" y="172"/>
                  </a:lnTo>
                  <a:lnTo>
                    <a:pt x="66" y="178"/>
                  </a:lnTo>
                  <a:lnTo>
                    <a:pt x="54" y="183"/>
                  </a:lnTo>
                  <a:lnTo>
                    <a:pt x="44" y="190"/>
                  </a:lnTo>
                  <a:lnTo>
                    <a:pt x="36" y="195"/>
                  </a:lnTo>
                  <a:lnTo>
                    <a:pt x="29" y="201"/>
                  </a:lnTo>
                  <a:lnTo>
                    <a:pt x="24" y="207"/>
                  </a:lnTo>
                  <a:lnTo>
                    <a:pt x="21" y="211"/>
                  </a:lnTo>
                  <a:lnTo>
                    <a:pt x="21" y="211"/>
                  </a:lnTo>
                  <a:lnTo>
                    <a:pt x="19" y="218"/>
                  </a:lnTo>
                  <a:lnTo>
                    <a:pt x="17" y="226"/>
                  </a:lnTo>
                  <a:lnTo>
                    <a:pt x="16" y="236"/>
                  </a:lnTo>
                  <a:lnTo>
                    <a:pt x="14" y="254"/>
                  </a:lnTo>
                  <a:lnTo>
                    <a:pt x="14" y="254"/>
                  </a:lnTo>
                  <a:lnTo>
                    <a:pt x="4" y="388"/>
                  </a:lnTo>
                  <a:lnTo>
                    <a:pt x="0" y="483"/>
                  </a:lnTo>
                  <a:lnTo>
                    <a:pt x="0" y="525"/>
                  </a:lnTo>
                  <a:lnTo>
                    <a:pt x="0" y="558"/>
                  </a:lnTo>
                  <a:lnTo>
                    <a:pt x="0" y="558"/>
                  </a:lnTo>
                  <a:lnTo>
                    <a:pt x="1" y="569"/>
                  </a:lnTo>
                  <a:lnTo>
                    <a:pt x="4" y="575"/>
                  </a:lnTo>
                  <a:lnTo>
                    <a:pt x="7" y="580"/>
                  </a:lnTo>
                  <a:lnTo>
                    <a:pt x="11" y="585"/>
                  </a:lnTo>
                  <a:lnTo>
                    <a:pt x="17" y="590"/>
                  </a:lnTo>
                  <a:lnTo>
                    <a:pt x="26" y="593"/>
                  </a:lnTo>
                  <a:lnTo>
                    <a:pt x="36" y="593"/>
                  </a:lnTo>
                  <a:lnTo>
                    <a:pt x="36" y="593"/>
                  </a:lnTo>
                  <a:lnTo>
                    <a:pt x="46" y="593"/>
                  </a:lnTo>
                  <a:lnTo>
                    <a:pt x="54" y="591"/>
                  </a:lnTo>
                  <a:lnTo>
                    <a:pt x="66" y="587"/>
                  </a:lnTo>
                  <a:lnTo>
                    <a:pt x="73" y="584"/>
                  </a:lnTo>
                  <a:lnTo>
                    <a:pt x="74" y="582"/>
                  </a:lnTo>
                  <a:lnTo>
                    <a:pt x="74" y="582"/>
                  </a:lnTo>
                  <a:lnTo>
                    <a:pt x="76" y="580"/>
                  </a:lnTo>
                  <a:lnTo>
                    <a:pt x="79" y="574"/>
                  </a:lnTo>
                  <a:lnTo>
                    <a:pt x="82" y="561"/>
                  </a:lnTo>
                  <a:lnTo>
                    <a:pt x="85" y="541"/>
                  </a:lnTo>
                  <a:lnTo>
                    <a:pt x="85" y="541"/>
                  </a:lnTo>
                  <a:lnTo>
                    <a:pt x="85" y="418"/>
                  </a:lnTo>
                  <a:lnTo>
                    <a:pt x="85" y="319"/>
                  </a:lnTo>
                  <a:lnTo>
                    <a:pt x="90" y="319"/>
                  </a:lnTo>
                  <a:lnTo>
                    <a:pt x="93" y="581"/>
                  </a:lnTo>
                  <a:lnTo>
                    <a:pt x="93" y="581"/>
                  </a:lnTo>
                  <a:lnTo>
                    <a:pt x="92" y="641"/>
                  </a:lnTo>
                  <a:lnTo>
                    <a:pt x="89" y="782"/>
                  </a:lnTo>
                  <a:lnTo>
                    <a:pt x="89" y="866"/>
                  </a:lnTo>
                  <a:lnTo>
                    <a:pt x="89" y="948"/>
                  </a:lnTo>
                  <a:lnTo>
                    <a:pt x="90" y="1020"/>
                  </a:lnTo>
                  <a:lnTo>
                    <a:pt x="93" y="1077"/>
                  </a:lnTo>
                  <a:lnTo>
                    <a:pt x="93" y="1077"/>
                  </a:lnTo>
                  <a:lnTo>
                    <a:pt x="95" y="1090"/>
                  </a:lnTo>
                  <a:lnTo>
                    <a:pt x="97" y="1097"/>
                  </a:lnTo>
                  <a:lnTo>
                    <a:pt x="102" y="1105"/>
                  </a:lnTo>
                  <a:lnTo>
                    <a:pt x="109" y="1110"/>
                  </a:lnTo>
                  <a:lnTo>
                    <a:pt x="117" y="1115"/>
                  </a:lnTo>
                  <a:lnTo>
                    <a:pt x="129" y="1118"/>
                  </a:lnTo>
                  <a:lnTo>
                    <a:pt x="143" y="1119"/>
                  </a:lnTo>
                  <a:lnTo>
                    <a:pt x="143" y="1119"/>
                  </a:lnTo>
                  <a:lnTo>
                    <a:pt x="156" y="1118"/>
                  </a:lnTo>
                  <a:lnTo>
                    <a:pt x="168" y="1113"/>
                  </a:lnTo>
                  <a:lnTo>
                    <a:pt x="176" y="1107"/>
                  </a:lnTo>
                  <a:lnTo>
                    <a:pt x="182" y="1100"/>
                  </a:lnTo>
                  <a:lnTo>
                    <a:pt x="188" y="1092"/>
                  </a:lnTo>
                  <a:lnTo>
                    <a:pt x="191" y="1083"/>
                  </a:lnTo>
                  <a:lnTo>
                    <a:pt x="193" y="1073"/>
                  </a:lnTo>
                  <a:lnTo>
                    <a:pt x="193" y="1063"/>
                  </a:lnTo>
                  <a:lnTo>
                    <a:pt x="193" y="1063"/>
                  </a:lnTo>
                  <a:lnTo>
                    <a:pt x="193" y="562"/>
                  </a:lnTo>
                  <a:lnTo>
                    <a:pt x="196" y="562"/>
                  </a:lnTo>
                  <a:lnTo>
                    <a:pt x="198" y="562"/>
                  </a:lnTo>
                  <a:lnTo>
                    <a:pt x="202" y="562"/>
                  </a:lnTo>
                  <a:lnTo>
                    <a:pt x="202" y="562"/>
                  </a:lnTo>
                  <a:lnTo>
                    <a:pt x="202" y="1063"/>
                  </a:lnTo>
                  <a:lnTo>
                    <a:pt x="202" y="1063"/>
                  </a:lnTo>
                  <a:lnTo>
                    <a:pt x="203" y="1073"/>
                  </a:lnTo>
                  <a:lnTo>
                    <a:pt x="205" y="1083"/>
                  </a:lnTo>
                  <a:lnTo>
                    <a:pt x="208" y="1092"/>
                  </a:lnTo>
                  <a:lnTo>
                    <a:pt x="213" y="1100"/>
                  </a:lnTo>
                  <a:lnTo>
                    <a:pt x="221" y="1107"/>
                  </a:lnTo>
                  <a:lnTo>
                    <a:pt x="229" y="1113"/>
                  </a:lnTo>
                  <a:lnTo>
                    <a:pt x="239" y="1118"/>
                  </a:lnTo>
                  <a:lnTo>
                    <a:pt x="252" y="1119"/>
                  </a:lnTo>
                  <a:lnTo>
                    <a:pt x="252" y="1119"/>
                  </a:lnTo>
                  <a:lnTo>
                    <a:pt x="268" y="1118"/>
                  </a:lnTo>
                  <a:lnTo>
                    <a:pt x="279" y="1115"/>
                  </a:lnTo>
                  <a:lnTo>
                    <a:pt x="288" y="1110"/>
                  </a:lnTo>
                  <a:lnTo>
                    <a:pt x="294" y="1105"/>
                  </a:lnTo>
                  <a:lnTo>
                    <a:pt x="298" y="1097"/>
                  </a:lnTo>
                  <a:lnTo>
                    <a:pt x="301" y="1090"/>
                  </a:lnTo>
                  <a:lnTo>
                    <a:pt x="304" y="1077"/>
                  </a:lnTo>
                  <a:lnTo>
                    <a:pt x="304" y="1077"/>
                  </a:lnTo>
                  <a:lnTo>
                    <a:pt x="305" y="1020"/>
                  </a:lnTo>
                  <a:lnTo>
                    <a:pt x="307" y="948"/>
                  </a:lnTo>
                  <a:lnTo>
                    <a:pt x="308" y="866"/>
                  </a:lnTo>
                  <a:lnTo>
                    <a:pt x="307" y="782"/>
                  </a:lnTo>
                  <a:lnTo>
                    <a:pt x="305" y="641"/>
                  </a:lnTo>
                  <a:lnTo>
                    <a:pt x="304" y="581"/>
                  </a:lnTo>
                  <a:lnTo>
                    <a:pt x="305" y="319"/>
                  </a:lnTo>
                  <a:lnTo>
                    <a:pt x="305" y="319"/>
                  </a:lnTo>
                  <a:lnTo>
                    <a:pt x="327" y="365"/>
                  </a:lnTo>
                  <a:lnTo>
                    <a:pt x="327" y="365"/>
                  </a:lnTo>
                  <a:lnTo>
                    <a:pt x="335" y="385"/>
                  </a:lnTo>
                  <a:lnTo>
                    <a:pt x="341" y="394"/>
                  </a:lnTo>
                  <a:lnTo>
                    <a:pt x="345" y="400"/>
                  </a:lnTo>
                  <a:lnTo>
                    <a:pt x="352" y="405"/>
                  </a:lnTo>
                  <a:lnTo>
                    <a:pt x="360" y="410"/>
                  </a:lnTo>
                  <a:lnTo>
                    <a:pt x="368" y="413"/>
                  </a:lnTo>
                  <a:lnTo>
                    <a:pt x="378" y="413"/>
                  </a:lnTo>
                  <a:lnTo>
                    <a:pt x="378" y="413"/>
                  </a:lnTo>
                  <a:lnTo>
                    <a:pt x="388" y="413"/>
                  </a:lnTo>
                  <a:lnTo>
                    <a:pt x="397" y="410"/>
                  </a:lnTo>
                  <a:lnTo>
                    <a:pt x="403" y="404"/>
                  </a:lnTo>
                  <a:lnTo>
                    <a:pt x="407" y="397"/>
                  </a:lnTo>
                  <a:lnTo>
                    <a:pt x="411" y="388"/>
                  </a:lnTo>
                  <a:lnTo>
                    <a:pt x="413" y="378"/>
                  </a:lnTo>
                  <a:lnTo>
                    <a:pt x="414" y="365"/>
                  </a:lnTo>
                  <a:lnTo>
                    <a:pt x="414" y="351"/>
                  </a:lnTo>
                  <a:lnTo>
                    <a:pt x="414" y="351"/>
                  </a:lnTo>
                  <a:lnTo>
                    <a:pt x="414" y="136"/>
                  </a:lnTo>
                  <a:lnTo>
                    <a:pt x="414" y="136"/>
                  </a:lnTo>
                  <a:close/>
                  <a:moveTo>
                    <a:pt x="340" y="93"/>
                  </a:moveTo>
                  <a:lnTo>
                    <a:pt x="340" y="93"/>
                  </a:lnTo>
                  <a:lnTo>
                    <a:pt x="337" y="92"/>
                  </a:lnTo>
                  <a:lnTo>
                    <a:pt x="335" y="90"/>
                  </a:lnTo>
                  <a:lnTo>
                    <a:pt x="335" y="88"/>
                  </a:lnTo>
                  <a:lnTo>
                    <a:pt x="335" y="85"/>
                  </a:lnTo>
                  <a:lnTo>
                    <a:pt x="335" y="85"/>
                  </a:lnTo>
                  <a:lnTo>
                    <a:pt x="337" y="82"/>
                  </a:lnTo>
                  <a:lnTo>
                    <a:pt x="340" y="80"/>
                  </a:lnTo>
                  <a:lnTo>
                    <a:pt x="341" y="79"/>
                  </a:lnTo>
                  <a:lnTo>
                    <a:pt x="344" y="80"/>
                  </a:lnTo>
                  <a:lnTo>
                    <a:pt x="344" y="80"/>
                  </a:lnTo>
                  <a:lnTo>
                    <a:pt x="347" y="82"/>
                  </a:lnTo>
                  <a:lnTo>
                    <a:pt x="348" y="83"/>
                  </a:lnTo>
                  <a:lnTo>
                    <a:pt x="348" y="86"/>
                  </a:lnTo>
                  <a:lnTo>
                    <a:pt x="348" y="89"/>
                  </a:lnTo>
                  <a:lnTo>
                    <a:pt x="348" y="89"/>
                  </a:lnTo>
                  <a:lnTo>
                    <a:pt x="347" y="92"/>
                  </a:lnTo>
                  <a:lnTo>
                    <a:pt x="344" y="93"/>
                  </a:lnTo>
                  <a:lnTo>
                    <a:pt x="342" y="95"/>
                  </a:lnTo>
                  <a:lnTo>
                    <a:pt x="340" y="93"/>
                  </a:lnTo>
                  <a:lnTo>
                    <a:pt x="340" y="93"/>
                  </a:lnTo>
                  <a:close/>
                  <a:moveTo>
                    <a:pt x="309" y="46"/>
                  </a:moveTo>
                  <a:lnTo>
                    <a:pt x="317" y="24"/>
                  </a:lnTo>
                  <a:lnTo>
                    <a:pt x="317" y="24"/>
                  </a:lnTo>
                  <a:lnTo>
                    <a:pt x="318" y="23"/>
                  </a:lnTo>
                  <a:lnTo>
                    <a:pt x="321" y="21"/>
                  </a:lnTo>
                  <a:lnTo>
                    <a:pt x="364" y="39"/>
                  </a:lnTo>
                  <a:lnTo>
                    <a:pt x="364" y="39"/>
                  </a:lnTo>
                  <a:lnTo>
                    <a:pt x="365" y="40"/>
                  </a:lnTo>
                  <a:lnTo>
                    <a:pt x="365" y="43"/>
                  </a:lnTo>
                  <a:lnTo>
                    <a:pt x="358" y="65"/>
                  </a:lnTo>
                  <a:lnTo>
                    <a:pt x="358" y="65"/>
                  </a:lnTo>
                  <a:lnTo>
                    <a:pt x="355" y="66"/>
                  </a:lnTo>
                  <a:lnTo>
                    <a:pt x="354" y="66"/>
                  </a:lnTo>
                  <a:lnTo>
                    <a:pt x="311" y="50"/>
                  </a:lnTo>
                  <a:lnTo>
                    <a:pt x="311" y="50"/>
                  </a:lnTo>
                  <a:lnTo>
                    <a:pt x="309" y="49"/>
                  </a:lnTo>
                  <a:lnTo>
                    <a:pt x="309" y="46"/>
                  </a:lnTo>
                  <a:lnTo>
                    <a:pt x="309" y="46"/>
                  </a:lnTo>
                  <a:close/>
                  <a:moveTo>
                    <a:pt x="329" y="82"/>
                  </a:moveTo>
                  <a:lnTo>
                    <a:pt x="329" y="82"/>
                  </a:lnTo>
                  <a:lnTo>
                    <a:pt x="328" y="85"/>
                  </a:lnTo>
                  <a:lnTo>
                    <a:pt x="327" y="86"/>
                  </a:lnTo>
                  <a:lnTo>
                    <a:pt x="324" y="88"/>
                  </a:lnTo>
                  <a:lnTo>
                    <a:pt x="321" y="88"/>
                  </a:lnTo>
                  <a:lnTo>
                    <a:pt x="321" y="88"/>
                  </a:lnTo>
                  <a:lnTo>
                    <a:pt x="318" y="86"/>
                  </a:lnTo>
                  <a:lnTo>
                    <a:pt x="317" y="83"/>
                  </a:lnTo>
                  <a:lnTo>
                    <a:pt x="317" y="80"/>
                  </a:lnTo>
                  <a:lnTo>
                    <a:pt x="317" y="78"/>
                  </a:lnTo>
                  <a:lnTo>
                    <a:pt x="317" y="78"/>
                  </a:lnTo>
                  <a:lnTo>
                    <a:pt x="318" y="75"/>
                  </a:lnTo>
                  <a:lnTo>
                    <a:pt x="321" y="73"/>
                  </a:lnTo>
                  <a:lnTo>
                    <a:pt x="324" y="73"/>
                  </a:lnTo>
                  <a:lnTo>
                    <a:pt x="327" y="73"/>
                  </a:lnTo>
                  <a:lnTo>
                    <a:pt x="327" y="73"/>
                  </a:lnTo>
                  <a:lnTo>
                    <a:pt x="328" y="75"/>
                  </a:lnTo>
                  <a:lnTo>
                    <a:pt x="329" y="76"/>
                  </a:lnTo>
                  <a:lnTo>
                    <a:pt x="331" y="79"/>
                  </a:lnTo>
                  <a:lnTo>
                    <a:pt x="329" y="82"/>
                  </a:lnTo>
                  <a:lnTo>
                    <a:pt x="329" y="82"/>
                  </a:lnTo>
                  <a:close/>
                  <a:moveTo>
                    <a:pt x="299" y="70"/>
                  </a:moveTo>
                  <a:lnTo>
                    <a:pt x="299" y="70"/>
                  </a:lnTo>
                  <a:lnTo>
                    <a:pt x="301" y="67"/>
                  </a:lnTo>
                  <a:lnTo>
                    <a:pt x="302" y="66"/>
                  </a:lnTo>
                  <a:lnTo>
                    <a:pt x="305" y="66"/>
                  </a:lnTo>
                  <a:lnTo>
                    <a:pt x="308" y="66"/>
                  </a:lnTo>
                  <a:lnTo>
                    <a:pt x="308" y="66"/>
                  </a:lnTo>
                  <a:lnTo>
                    <a:pt x="311" y="67"/>
                  </a:lnTo>
                  <a:lnTo>
                    <a:pt x="312" y="70"/>
                  </a:lnTo>
                  <a:lnTo>
                    <a:pt x="312" y="73"/>
                  </a:lnTo>
                  <a:lnTo>
                    <a:pt x="312" y="76"/>
                  </a:lnTo>
                  <a:lnTo>
                    <a:pt x="312" y="76"/>
                  </a:lnTo>
                  <a:lnTo>
                    <a:pt x="311" y="78"/>
                  </a:lnTo>
                  <a:lnTo>
                    <a:pt x="308" y="80"/>
                  </a:lnTo>
                  <a:lnTo>
                    <a:pt x="305" y="80"/>
                  </a:lnTo>
                  <a:lnTo>
                    <a:pt x="302" y="80"/>
                  </a:lnTo>
                  <a:lnTo>
                    <a:pt x="302" y="80"/>
                  </a:lnTo>
                  <a:lnTo>
                    <a:pt x="301" y="79"/>
                  </a:lnTo>
                  <a:lnTo>
                    <a:pt x="299" y="76"/>
                  </a:lnTo>
                  <a:lnTo>
                    <a:pt x="298" y="73"/>
                  </a:lnTo>
                  <a:lnTo>
                    <a:pt x="299" y="70"/>
                  </a:lnTo>
                  <a:lnTo>
                    <a:pt x="299" y="70"/>
                  </a:lnTo>
                  <a:close/>
                  <a:moveTo>
                    <a:pt x="295" y="119"/>
                  </a:moveTo>
                  <a:lnTo>
                    <a:pt x="295" y="119"/>
                  </a:lnTo>
                  <a:lnTo>
                    <a:pt x="294" y="122"/>
                  </a:lnTo>
                  <a:lnTo>
                    <a:pt x="292" y="124"/>
                  </a:lnTo>
                  <a:lnTo>
                    <a:pt x="289" y="124"/>
                  </a:lnTo>
                  <a:lnTo>
                    <a:pt x="287" y="124"/>
                  </a:lnTo>
                  <a:lnTo>
                    <a:pt x="287" y="124"/>
                  </a:lnTo>
                  <a:lnTo>
                    <a:pt x="284" y="122"/>
                  </a:lnTo>
                  <a:lnTo>
                    <a:pt x="282" y="119"/>
                  </a:lnTo>
                  <a:lnTo>
                    <a:pt x="282" y="116"/>
                  </a:lnTo>
                  <a:lnTo>
                    <a:pt x="282" y="113"/>
                  </a:lnTo>
                  <a:lnTo>
                    <a:pt x="282" y="113"/>
                  </a:lnTo>
                  <a:lnTo>
                    <a:pt x="284" y="112"/>
                  </a:lnTo>
                  <a:lnTo>
                    <a:pt x="287" y="109"/>
                  </a:lnTo>
                  <a:lnTo>
                    <a:pt x="289" y="109"/>
                  </a:lnTo>
                  <a:lnTo>
                    <a:pt x="292" y="109"/>
                  </a:lnTo>
                  <a:lnTo>
                    <a:pt x="292" y="109"/>
                  </a:lnTo>
                  <a:lnTo>
                    <a:pt x="294" y="111"/>
                  </a:lnTo>
                  <a:lnTo>
                    <a:pt x="295" y="113"/>
                  </a:lnTo>
                  <a:lnTo>
                    <a:pt x="297" y="116"/>
                  </a:lnTo>
                  <a:lnTo>
                    <a:pt x="295" y="119"/>
                  </a:lnTo>
                  <a:lnTo>
                    <a:pt x="295" y="119"/>
                  </a:lnTo>
                  <a:close/>
                  <a:moveTo>
                    <a:pt x="295" y="102"/>
                  </a:moveTo>
                  <a:lnTo>
                    <a:pt x="295" y="102"/>
                  </a:lnTo>
                  <a:lnTo>
                    <a:pt x="292" y="101"/>
                  </a:lnTo>
                  <a:lnTo>
                    <a:pt x="291" y="98"/>
                  </a:lnTo>
                  <a:lnTo>
                    <a:pt x="289" y="95"/>
                  </a:lnTo>
                  <a:lnTo>
                    <a:pt x="291" y="92"/>
                  </a:lnTo>
                  <a:lnTo>
                    <a:pt x="291" y="92"/>
                  </a:lnTo>
                  <a:lnTo>
                    <a:pt x="292" y="90"/>
                  </a:lnTo>
                  <a:lnTo>
                    <a:pt x="294" y="88"/>
                  </a:lnTo>
                  <a:lnTo>
                    <a:pt x="297" y="88"/>
                  </a:lnTo>
                  <a:lnTo>
                    <a:pt x="299" y="88"/>
                  </a:lnTo>
                  <a:lnTo>
                    <a:pt x="299" y="88"/>
                  </a:lnTo>
                  <a:lnTo>
                    <a:pt x="302" y="89"/>
                  </a:lnTo>
                  <a:lnTo>
                    <a:pt x="304" y="92"/>
                  </a:lnTo>
                  <a:lnTo>
                    <a:pt x="304" y="95"/>
                  </a:lnTo>
                  <a:lnTo>
                    <a:pt x="304" y="98"/>
                  </a:lnTo>
                  <a:lnTo>
                    <a:pt x="304" y="98"/>
                  </a:lnTo>
                  <a:lnTo>
                    <a:pt x="302" y="99"/>
                  </a:lnTo>
                  <a:lnTo>
                    <a:pt x="299" y="102"/>
                  </a:lnTo>
                  <a:lnTo>
                    <a:pt x="298" y="102"/>
                  </a:lnTo>
                  <a:lnTo>
                    <a:pt x="295" y="102"/>
                  </a:lnTo>
                  <a:lnTo>
                    <a:pt x="295" y="102"/>
                  </a:lnTo>
                  <a:close/>
                  <a:moveTo>
                    <a:pt x="314" y="126"/>
                  </a:moveTo>
                  <a:lnTo>
                    <a:pt x="314" y="126"/>
                  </a:lnTo>
                  <a:lnTo>
                    <a:pt x="312" y="128"/>
                  </a:lnTo>
                  <a:lnTo>
                    <a:pt x="309" y="131"/>
                  </a:lnTo>
                  <a:lnTo>
                    <a:pt x="308" y="131"/>
                  </a:lnTo>
                  <a:lnTo>
                    <a:pt x="305" y="131"/>
                  </a:lnTo>
                  <a:lnTo>
                    <a:pt x="305" y="131"/>
                  </a:lnTo>
                  <a:lnTo>
                    <a:pt x="302" y="129"/>
                  </a:lnTo>
                  <a:lnTo>
                    <a:pt x="301" y="126"/>
                  </a:lnTo>
                  <a:lnTo>
                    <a:pt x="301" y="124"/>
                  </a:lnTo>
                  <a:lnTo>
                    <a:pt x="301" y="121"/>
                  </a:lnTo>
                  <a:lnTo>
                    <a:pt x="301" y="121"/>
                  </a:lnTo>
                  <a:lnTo>
                    <a:pt x="302" y="118"/>
                  </a:lnTo>
                  <a:lnTo>
                    <a:pt x="305" y="116"/>
                  </a:lnTo>
                  <a:lnTo>
                    <a:pt x="307" y="116"/>
                  </a:lnTo>
                  <a:lnTo>
                    <a:pt x="309" y="116"/>
                  </a:lnTo>
                  <a:lnTo>
                    <a:pt x="309" y="116"/>
                  </a:lnTo>
                  <a:lnTo>
                    <a:pt x="312" y="118"/>
                  </a:lnTo>
                  <a:lnTo>
                    <a:pt x="314" y="121"/>
                  </a:lnTo>
                  <a:lnTo>
                    <a:pt x="314" y="124"/>
                  </a:lnTo>
                  <a:lnTo>
                    <a:pt x="314" y="126"/>
                  </a:lnTo>
                  <a:lnTo>
                    <a:pt x="314" y="126"/>
                  </a:lnTo>
                  <a:close/>
                  <a:moveTo>
                    <a:pt x="312" y="109"/>
                  </a:moveTo>
                  <a:lnTo>
                    <a:pt x="312" y="109"/>
                  </a:lnTo>
                  <a:lnTo>
                    <a:pt x="311" y="108"/>
                  </a:lnTo>
                  <a:lnTo>
                    <a:pt x="309" y="105"/>
                  </a:lnTo>
                  <a:lnTo>
                    <a:pt x="308" y="102"/>
                  </a:lnTo>
                  <a:lnTo>
                    <a:pt x="309" y="99"/>
                  </a:lnTo>
                  <a:lnTo>
                    <a:pt x="309" y="99"/>
                  </a:lnTo>
                  <a:lnTo>
                    <a:pt x="311" y="96"/>
                  </a:lnTo>
                  <a:lnTo>
                    <a:pt x="312" y="95"/>
                  </a:lnTo>
                  <a:lnTo>
                    <a:pt x="315" y="95"/>
                  </a:lnTo>
                  <a:lnTo>
                    <a:pt x="318" y="95"/>
                  </a:lnTo>
                  <a:lnTo>
                    <a:pt x="318" y="95"/>
                  </a:lnTo>
                  <a:lnTo>
                    <a:pt x="321" y="96"/>
                  </a:lnTo>
                  <a:lnTo>
                    <a:pt x="322" y="99"/>
                  </a:lnTo>
                  <a:lnTo>
                    <a:pt x="322" y="101"/>
                  </a:lnTo>
                  <a:lnTo>
                    <a:pt x="322" y="103"/>
                  </a:lnTo>
                  <a:lnTo>
                    <a:pt x="322" y="103"/>
                  </a:lnTo>
                  <a:lnTo>
                    <a:pt x="321" y="106"/>
                  </a:lnTo>
                  <a:lnTo>
                    <a:pt x="318" y="108"/>
                  </a:lnTo>
                  <a:lnTo>
                    <a:pt x="315" y="109"/>
                  </a:lnTo>
                  <a:lnTo>
                    <a:pt x="312" y="109"/>
                  </a:lnTo>
                  <a:lnTo>
                    <a:pt x="312" y="109"/>
                  </a:lnTo>
                  <a:close/>
                  <a:moveTo>
                    <a:pt x="332" y="132"/>
                  </a:moveTo>
                  <a:lnTo>
                    <a:pt x="332" y="132"/>
                  </a:lnTo>
                  <a:lnTo>
                    <a:pt x="331" y="135"/>
                  </a:lnTo>
                  <a:lnTo>
                    <a:pt x="328" y="136"/>
                  </a:lnTo>
                  <a:lnTo>
                    <a:pt x="325" y="138"/>
                  </a:lnTo>
                  <a:lnTo>
                    <a:pt x="322" y="138"/>
                  </a:lnTo>
                  <a:lnTo>
                    <a:pt x="322" y="138"/>
                  </a:lnTo>
                  <a:lnTo>
                    <a:pt x="321" y="135"/>
                  </a:lnTo>
                  <a:lnTo>
                    <a:pt x="319" y="134"/>
                  </a:lnTo>
                  <a:lnTo>
                    <a:pt x="318" y="131"/>
                  </a:lnTo>
                  <a:lnTo>
                    <a:pt x="319" y="128"/>
                  </a:lnTo>
                  <a:lnTo>
                    <a:pt x="319" y="128"/>
                  </a:lnTo>
                  <a:lnTo>
                    <a:pt x="321" y="125"/>
                  </a:lnTo>
                  <a:lnTo>
                    <a:pt x="322" y="124"/>
                  </a:lnTo>
                  <a:lnTo>
                    <a:pt x="325" y="122"/>
                  </a:lnTo>
                  <a:lnTo>
                    <a:pt x="328" y="124"/>
                  </a:lnTo>
                  <a:lnTo>
                    <a:pt x="328" y="124"/>
                  </a:lnTo>
                  <a:lnTo>
                    <a:pt x="331" y="125"/>
                  </a:lnTo>
                  <a:lnTo>
                    <a:pt x="332" y="126"/>
                  </a:lnTo>
                  <a:lnTo>
                    <a:pt x="332" y="129"/>
                  </a:lnTo>
                  <a:lnTo>
                    <a:pt x="332" y="132"/>
                  </a:lnTo>
                  <a:lnTo>
                    <a:pt x="332" y="132"/>
                  </a:lnTo>
                  <a:close/>
                  <a:moveTo>
                    <a:pt x="331" y="115"/>
                  </a:moveTo>
                  <a:lnTo>
                    <a:pt x="331" y="115"/>
                  </a:lnTo>
                  <a:lnTo>
                    <a:pt x="328" y="113"/>
                  </a:lnTo>
                  <a:lnTo>
                    <a:pt x="327" y="112"/>
                  </a:lnTo>
                  <a:lnTo>
                    <a:pt x="327" y="109"/>
                  </a:lnTo>
                  <a:lnTo>
                    <a:pt x="327" y="106"/>
                  </a:lnTo>
                  <a:lnTo>
                    <a:pt x="327" y="106"/>
                  </a:lnTo>
                  <a:lnTo>
                    <a:pt x="328" y="103"/>
                  </a:lnTo>
                  <a:lnTo>
                    <a:pt x="331" y="102"/>
                  </a:lnTo>
                  <a:lnTo>
                    <a:pt x="334" y="101"/>
                  </a:lnTo>
                  <a:lnTo>
                    <a:pt x="337" y="102"/>
                  </a:lnTo>
                  <a:lnTo>
                    <a:pt x="337" y="102"/>
                  </a:lnTo>
                  <a:lnTo>
                    <a:pt x="338" y="103"/>
                  </a:lnTo>
                  <a:lnTo>
                    <a:pt x="340" y="105"/>
                  </a:lnTo>
                  <a:lnTo>
                    <a:pt x="341" y="108"/>
                  </a:lnTo>
                  <a:lnTo>
                    <a:pt x="340" y="111"/>
                  </a:lnTo>
                  <a:lnTo>
                    <a:pt x="340" y="111"/>
                  </a:lnTo>
                  <a:lnTo>
                    <a:pt x="338" y="113"/>
                  </a:lnTo>
                  <a:lnTo>
                    <a:pt x="337" y="115"/>
                  </a:lnTo>
                  <a:lnTo>
                    <a:pt x="334" y="116"/>
                  </a:lnTo>
                  <a:lnTo>
                    <a:pt x="331" y="115"/>
                  </a:lnTo>
                  <a:lnTo>
                    <a:pt x="331"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350" kern="0" dirty="0">
                <a:solidFill>
                  <a:sysClr val="windowText" lastClr="000000"/>
                </a:solidFill>
                <a:latin typeface="Arial"/>
                <a:ea typeface="ＭＳ Ｐゴシック" charset="0"/>
                <a:cs typeface="ＭＳ Ｐゴシック" charset="0"/>
              </a:endParaRPr>
            </a:p>
          </p:txBody>
        </p:sp>
      </p:grpSp>
      <p:pic>
        <p:nvPicPr>
          <p:cNvPr id="17439" name="Picture 44" descr="Alternative Document.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3294" y="2133647"/>
            <a:ext cx="336948" cy="43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0" name="Picture 45" descr="Multiple Documents.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35344" y="4566048"/>
            <a:ext cx="407194" cy="50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41" name="Rectangle 156"/>
          <p:cNvSpPr>
            <a:spLocks noChangeArrowheads="1"/>
          </p:cNvSpPr>
          <p:nvPr/>
        </p:nvSpPr>
        <p:spPr bwMode="auto">
          <a:xfrm>
            <a:off x="3374471" y="5488781"/>
            <a:ext cx="500063" cy="117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eaLnBrk="0" hangingPunct="0">
              <a:spcBef>
                <a:spcPts val="300"/>
              </a:spcBef>
              <a:spcAft>
                <a:spcPts val="300"/>
              </a:spcAft>
              <a:buClr>
                <a:schemeClr val="tx1"/>
              </a:buClr>
              <a:buFont typeface="Wingdings" pitchFamily="2" charset="2"/>
              <a:buChar char="§"/>
              <a:defRPr sz="2800">
                <a:solidFill>
                  <a:schemeClr val="tx1"/>
                </a:solidFill>
                <a:latin typeface="Franklin Gothic Book" pitchFamily="34" charset="0"/>
                <a:ea typeface="MS PGothic" pitchFamily="34" charset="-128"/>
                <a:cs typeface="Arial" charset="0"/>
              </a:defRPr>
            </a:lvl1pPr>
            <a:lvl2pPr marL="742950" indent="-285750" eaLnBrk="0" hangingPunct="0">
              <a:spcBef>
                <a:spcPts val="300"/>
              </a:spcBef>
              <a:spcAft>
                <a:spcPts val="300"/>
              </a:spcAft>
              <a:buClr>
                <a:schemeClr val="tx1"/>
              </a:buClr>
              <a:buChar char="•"/>
              <a:defRPr sz="2400">
                <a:solidFill>
                  <a:schemeClr val="tx1"/>
                </a:solidFill>
                <a:latin typeface="Franklin Gothic Book" pitchFamily="34" charset="0"/>
                <a:ea typeface="Arial" charset="0"/>
                <a:cs typeface="Arial" charset="0"/>
              </a:defRPr>
            </a:lvl2pPr>
            <a:lvl3pPr marL="1143000" indent="-228600" eaLnBrk="0" hangingPunct="0">
              <a:spcBef>
                <a:spcPts val="300"/>
              </a:spcBef>
              <a:spcAft>
                <a:spcPts val="300"/>
              </a:spcAft>
              <a:buChar char="•"/>
              <a:defRPr sz="2000">
                <a:solidFill>
                  <a:schemeClr val="tx1"/>
                </a:solidFill>
                <a:latin typeface="Franklin Gothic Book" pitchFamily="34" charset="0"/>
                <a:ea typeface="Arial" charset="0"/>
                <a:cs typeface="Arial" charset="0"/>
              </a:defRPr>
            </a:lvl3pPr>
            <a:lvl4pPr marL="1600200" indent="-228600" eaLnBrk="0" hangingPunct="0">
              <a:spcBef>
                <a:spcPts val="175"/>
              </a:spcBef>
              <a:buChar char="–"/>
              <a:defRPr sz="2000">
                <a:solidFill>
                  <a:schemeClr val="tx1"/>
                </a:solidFill>
                <a:latin typeface="Franklin Gothic Book" pitchFamily="34" charset="0"/>
                <a:ea typeface="Arial" charset="0"/>
                <a:cs typeface="Arial" charset="0"/>
              </a:defRPr>
            </a:lvl4pPr>
            <a:lvl5pPr marL="2057400" indent="-228600" eaLnBrk="0" hangingPunct="0">
              <a:spcBef>
                <a:spcPts val="175"/>
              </a:spcBef>
              <a:buChar char="»"/>
              <a:defRPr sz="2000">
                <a:solidFill>
                  <a:schemeClr val="tx1"/>
                </a:solidFill>
                <a:latin typeface="Franklin Gothic Book" pitchFamily="34" charset="0"/>
                <a:ea typeface="Arial" charset="0"/>
                <a:cs typeface="Arial" charset="0"/>
              </a:defRPr>
            </a:lvl5pPr>
            <a:lvl6pPr marL="2514600" indent="-2286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6pPr>
            <a:lvl7pPr marL="2971800" indent="-2286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7pPr>
            <a:lvl8pPr marL="3429000" indent="-2286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8pPr>
            <a:lvl9pPr marL="3886200" indent="-228600" eaLnBrk="0" fontAlgn="base" hangingPunct="0">
              <a:spcBef>
                <a:spcPts val="175"/>
              </a:spcBef>
              <a:spcAft>
                <a:spcPct val="0"/>
              </a:spcAft>
              <a:buChar char="»"/>
              <a:defRPr sz="2000">
                <a:solidFill>
                  <a:schemeClr val="tx1"/>
                </a:solidFill>
                <a:latin typeface="Franklin Gothic Book" pitchFamily="34" charset="0"/>
                <a:ea typeface="Arial" charset="0"/>
                <a:cs typeface="Arial" charset="0"/>
              </a:defRPr>
            </a:lvl9pPr>
          </a:lstStyle>
          <a:p>
            <a:pPr algn="ctr" eaLnBrk="1" hangingPunct="1">
              <a:spcBef>
                <a:spcPct val="0"/>
              </a:spcBef>
              <a:spcAft>
                <a:spcPct val="0"/>
              </a:spcAft>
              <a:buClrTx/>
              <a:buFontTx/>
              <a:buNone/>
            </a:pPr>
            <a:endParaRPr lang="en-US" altLang="en-US" sz="525" b="1">
              <a:solidFill>
                <a:srgbClr val="FFFFFF"/>
              </a:solidFill>
              <a:latin typeface="Arial" charset="0"/>
            </a:endParaRPr>
          </a:p>
        </p:txBody>
      </p:sp>
      <p:pic>
        <p:nvPicPr>
          <p:cNvPr id="17442" name="Picture 44" descr="EX 3200_24.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3515" y="5186362"/>
            <a:ext cx="561975" cy="10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Rounded Rectangle 158"/>
          <p:cNvSpPr>
            <a:spLocks noChangeArrowheads="1"/>
          </p:cNvSpPr>
          <p:nvPr/>
        </p:nvSpPr>
        <p:spPr bwMode="auto">
          <a:xfrm>
            <a:off x="4306731" y="2132410"/>
            <a:ext cx="3488531" cy="467915"/>
          </a:xfrm>
          <a:prstGeom prst="roundRect">
            <a:avLst>
              <a:gd name="adj" fmla="val 16667"/>
            </a:avLst>
          </a:prstGeom>
          <a:solidFill>
            <a:srgbClr val="FB7303"/>
          </a:solidFill>
          <a:ln w="38100">
            <a:solidFill>
              <a:srgbClr val="FFFFFF"/>
            </a:solidFill>
            <a:round/>
            <a:headEnd/>
            <a:tailEnd/>
          </a:ln>
          <a:effectLst>
            <a:outerShdw blurRad="40000" dist="20000" dir="5400000" rotWithShape="0">
              <a:srgbClr val="808080">
                <a:alpha val="37999"/>
              </a:srgbClr>
            </a:outerShdw>
          </a:effectLst>
        </p:spPr>
        <p:txBody>
          <a:bodyPr lIns="0" tIns="0" rIns="0" bIns="0" anchor="ctr"/>
          <a:lstStyle/>
          <a:p>
            <a:pPr algn="ctr">
              <a:spcAft>
                <a:spcPts val="450"/>
              </a:spcAft>
              <a:defRPr/>
            </a:pPr>
            <a:r>
              <a:rPr lang="en-US" sz="2100" b="1" kern="0" dirty="0">
                <a:solidFill>
                  <a:srgbClr val="FFFFFF"/>
                </a:solidFill>
                <a:latin typeface="Arial"/>
                <a:ea typeface="ＭＳ Ｐゴシック" charset="0"/>
                <a:cs typeface="ＭＳ Ｐゴシック" charset="0"/>
              </a:rPr>
              <a:t>Hello World</a:t>
            </a:r>
          </a:p>
        </p:txBody>
      </p:sp>
      <p:sp>
        <p:nvSpPr>
          <p:cNvPr id="160" name="Rounded Rectangle 159"/>
          <p:cNvSpPr>
            <a:spLocks noChangeArrowheads="1"/>
          </p:cNvSpPr>
          <p:nvPr/>
        </p:nvSpPr>
        <p:spPr bwMode="auto">
          <a:xfrm rot="5400000">
            <a:off x="5508071" y="3477143"/>
            <a:ext cx="2219325" cy="467916"/>
          </a:xfrm>
          <a:prstGeom prst="roundRect">
            <a:avLst>
              <a:gd name="adj" fmla="val 16667"/>
            </a:avLst>
          </a:prstGeom>
          <a:solidFill>
            <a:srgbClr val="374F5D"/>
          </a:solidFill>
          <a:ln w="38100">
            <a:solidFill>
              <a:srgbClr val="FFFFFF"/>
            </a:solidFill>
            <a:round/>
            <a:headEnd/>
            <a:tailEnd/>
          </a:ln>
          <a:effectLst>
            <a:outerShdw blurRad="40000" dist="20000" dir="5400000" rotWithShape="0">
              <a:srgbClr val="808080">
                <a:alpha val="37999"/>
              </a:srgbClr>
            </a:outerShdw>
          </a:effectLst>
        </p:spPr>
        <p:txBody>
          <a:bodyPr lIns="0" tIns="0" rIns="0" bIns="0" anchor="ctr"/>
          <a:lstStyle/>
          <a:p>
            <a:pPr algn="ctr">
              <a:spcAft>
                <a:spcPts val="450"/>
              </a:spcAft>
              <a:defRPr/>
            </a:pPr>
            <a:r>
              <a:rPr lang="en-US" sz="2100" b="1" kern="0" dirty="0">
                <a:solidFill>
                  <a:srgbClr val="FFFFFF"/>
                </a:solidFill>
                <a:latin typeface="Arial"/>
                <a:ea typeface="ＭＳ Ｐゴシック" charset="0"/>
                <a:cs typeface="ＭＳ Ｐゴシック" charset="0"/>
              </a:rPr>
              <a:t>Bootstrap </a:t>
            </a:r>
          </a:p>
        </p:txBody>
      </p:sp>
      <p:sp>
        <p:nvSpPr>
          <p:cNvPr id="161" name="Rounded Rectangle 160"/>
          <p:cNvSpPr>
            <a:spLocks noChangeArrowheads="1"/>
          </p:cNvSpPr>
          <p:nvPr/>
        </p:nvSpPr>
        <p:spPr bwMode="auto">
          <a:xfrm rot="5400000">
            <a:off x="5023261" y="3475435"/>
            <a:ext cx="2219325" cy="467916"/>
          </a:xfrm>
          <a:prstGeom prst="roundRect">
            <a:avLst>
              <a:gd name="adj" fmla="val 16667"/>
            </a:avLst>
          </a:prstGeom>
          <a:solidFill>
            <a:srgbClr val="486782"/>
          </a:solidFill>
          <a:ln w="38100">
            <a:solidFill>
              <a:srgbClr val="FFFFFF"/>
            </a:solidFill>
            <a:round/>
            <a:headEnd/>
            <a:tailEnd/>
          </a:ln>
          <a:effectLst>
            <a:outerShdw blurRad="40000" dist="20000" dir="5400000" rotWithShape="0">
              <a:srgbClr val="808080">
                <a:alpha val="37999"/>
              </a:srgbClr>
            </a:outerShdw>
          </a:effectLst>
        </p:spPr>
        <p:txBody>
          <a:bodyPr lIns="0" tIns="0" rIns="0" bIns="0" anchor="ctr"/>
          <a:lstStyle/>
          <a:p>
            <a:pPr algn="ctr">
              <a:spcAft>
                <a:spcPts val="450"/>
              </a:spcAft>
              <a:defRPr/>
            </a:pPr>
            <a:r>
              <a:rPr lang="en-US" sz="2100" b="1" kern="0" dirty="0">
                <a:solidFill>
                  <a:srgbClr val="FFFFFF"/>
                </a:solidFill>
                <a:latin typeface="Arial"/>
                <a:ea typeface="ＭＳ Ｐゴシック" charset="0"/>
                <a:cs typeface="ＭＳ Ｐゴシック" charset="0"/>
              </a:rPr>
              <a:t>Junos Version</a:t>
            </a:r>
          </a:p>
        </p:txBody>
      </p:sp>
      <p:sp>
        <p:nvSpPr>
          <p:cNvPr id="162" name="Rounded Rectangle 161"/>
          <p:cNvSpPr>
            <a:spLocks noChangeArrowheads="1"/>
          </p:cNvSpPr>
          <p:nvPr/>
        </p:nvSpPr>
        <p:spPr bwMode="auto">
          <a:xfrm rot="5400000">
            <a:off x="5994442" y="3476030"/>
            <a:ext cx="2219325" cy="467916"/>
          </a:xfrm>
          <a:prstGeom prst="roundRect">
            <a:avLst>
              <a:gd name="adj" fmla="val 16667"/>
            </a:avLst>
          </a:prstGeom>
          <a:solidFill>
            <a:srgbClr val="486782"/>
          </a:solidFill>
          <a:ln w="38100">
            <a:solidFill>
              <a:srgbClr val="FFFFFF"/>
            </a:solidFill>
            <a:round/>
            <a:headEnd/>
            <a:tailEnd/>
          </a:ln>
          <a:effectLst>
            <a:outerShdw blurRad="40000" dist="20000" dir="5400000" rotWithShape="0">
              <a:srgbClr val="808080">
                <a:alpha val="37999"/>
              </a:srgbClr>
            </a:outerShdw>
          </a:effectLst>
        </p:spPr>
        <p:txBody>
          <a:bodyPr lIns="0" tIns="0" rIns="0" bIns="0" anchor="ctr"/>
          <a:lstStyle/>
          <a:p>
            <a:pPr algn="ctr">
              <a:spcAft>
                <a:spcPts val="450"/>
              </a:spcAft>
              <a:defRPr/>
            </a:pPr>
            <a:r>
              <a:rPr lang="en-US" sz="2100" b="1" kern="0" dirty="0">
                <a:solidFill>
                  <a:srgbClr val="FFFFFF"/>
                </a:solidFill>
                <a:latin typeface="Arial"/>
                <a:ea typeface="ＭＳ Ｐゴシック" charset="0"/>
                <a:cs typeface="ＭＳ Ｐゴシック" charset="0"/>
              </a:rPr>
              <a:t>SNMP (13.3)</a:t>
            </a:r>
          </a:p>
        </p:txBody>
      </p:sp>
      <p:sp>
        <p:nvSpPr>
          <p:cNvPr id="163" name="Rounded Rectangle 162"/>
          <p:cNvSpPr>
            <a:spLocks noChangeArrowheads="1"/>
          </p:cNvSpPr>
          <p:nvPr/>
        </p:nvSpPr>
        <p:spPr bwMode="auto">
          <a:xfrm rot="5400000">
            <a:off x="6462358" y="3476030"/>
            <a:ext cx="2219325" cy="467915"/>
          </a:xfrm>
          <a:prstGeom prst="roundRect">
            <a:avLst>
              <a:gd name="adj" fmla="val 16667"/>
            </a:avLst>
          </a:prstGeom>
          <a:solidFill>
            <a:srgbClr val="374F5D"/>
          </a:solidFill>
          <a:ln w="38100">
            <a:solidFill>
              <a:srgbClr val="FFFFFF"/>
            </a:solidFill>
            <a:round/>
            <a:headEnd/>
            <a:tailEnd/>
          </a:ln>
          <a:effectLst>
            <a:outerShdw blurRad="40000" dist="20000" dir="5400000" rotWithShape="0">
              <a:srgbClr val="808080">
                <a:alpha val="37999"/>
              </a:srgbClr>
            </a:outerShdw>
          </a:effectLst>
        </p:spPr>
        <p:txBody>
          <a:bodyPr lIns="0" tIns="0" rIns="0" bIns="0" anchor="ctr"/>
          <a:lstStyle/>
          <a:p>
            <a:pPr algn="ctr">
              <a:spcAft>
                <a:spcPts val="450"/>
              </a:spcAft>
              <a:defRPr/>
            </a:pPr>
            <a:r>
              <a:rPr lang="en-US" sz="2100" b="1" kern="0" dirty="0">
                <a:solidFill>
                  <a:srgbClr val="FFFFFF"/>
                </a:solidFill>
                <a:latin typeface="Arial"/>
                <a:ea typeface="ＭＳ Ｐゴシック" charset="0"/>
                <a:cs typeface="ＭＳ Ｐゴシック" charset="0"/>
              </a:rPr>
              <a:t>Push Template</a:t>
            </a:r>
          </a:p>
        </p:txBody>
      </p:sp>
      <p:sp>
        <p:nvSpPr>
          <p:cNvPr id="164" name="Oval 163"/>
          <p:cNvSpPr/>
          <p:nvPr/>
        </p:nvSpPr>
        <p:spPr>
          <a:xfrm>
            <a:off x="5887881" y="4845844"/>
            <a:ext cx="481013" cy="432198"/>
          </a:xfrm>
          <a:prstGeom prst="ellipse">
            <a:avLst/>
          </a:prstGeom>
          <a:solidFill>
            <a:srgbClr val="FFC000">
              <a:alpha val="63000"/>
            </a:srgbClr>
          </a:solidFill>
          <a:ln w="25400" cap="flat" cmpd="sng" algn="ctr">
            <a:noFill/>
            <a:prstDash val="solid"/>
          </a:ln>
          <a:effectLst/>
        </p:spPr>
        <p:txBody>
          <a:bodyPr lIns="0" tIns="0" rIns="0" bIns="0" anchor="ctr"/>
          <a:lstStyle/>
          <a:p>
            <a:pPr algn="ctr">
              <a:spcAft>
                <a:spcPts val="450"/>
              </a:spcAft>
              <a:defRPr/>
            </a:pPr>
            <a:r>
              <a:rPr lang="en-US" sz="1500" b="1" kern="0" dirty="0">
                <a:solidFill>
                  <a:srgbClr val="FFFFFF"/>
                </a:solidFill>
                <a:latin typeface="Arial"/>
                <a:ea typeface="ＭＳ Ｐゴシック" charset="0"/>
                <a:cs typeface="ＭＳ Ｐゴシック" charset="0"/>
              </a:rPr>
              <a:t>1</a:t>
            </a:r>
            <a:endParaRPr lang="en-US" sz="1350" b="1" kern="0" dirty="0">
              <a:solidFill>
                <a:srgbClr val="FFFFFF"/>
              </a:solidFill>
              <a:latin typeface="Arial"/>
              <a:ea typeface="ＭＳ Ｐゴシック" charset="0"/>
              <a:cs typeface="ＭＳ Ｐゴシック" charset="0"/>
            </a:endParaRPr>
          </a:p>
        </p:txBody>
      </p:sp>
      <p:sp>
        <p:nvSpPr>
          <p:cNvPr id="165" name="Oval 164"/>
          <p:cNvSpPr/>
          <p:nvPr/>
        </p:nvSpPr>
        <p:spPr>
          <a:xfrm>
            <a:off x="6377227" y="4844654"/>
            <a:ext cx="481013" cy="433388"/>
          </a:xfrm>
          <a:prstGeom prst="ellipse">
            <a:avLst/>
          </a:prstGeom>
          <a:solidFill>
            <a:srgbClr val="FFC000">
              <a:alpha val="63000"/>
            </a:srgbClr>
          </a:solidFill>
          <a:ln w="25400" cap="flat" cmpd="sng" algn="ctr">
            <a:noFill/>
            <a:prstDash val="solid"/>
          </a:ln>
          <a:effectLst/>
        </p:spPr>
        <p:txBody>
          <a:bodyPr lIns="0" tIns="0" rIns="0" bIns="0" anchor="ctr"/>
          <a:lstStyle/>
          <a:p>
            <a:pPr algn="ctr">
              <a:spcAft>
                <a:spcPts val="450"/>
              </a:spcAft>
              <a:defRPr/>
            </a:pPr>
            <a:r>
              <a:rPr lang="en-US" sz="1500" b="1" kern="0" dirty="0">
                <a:solidFill>
                  <a:srgbClr val="FFFFFF"/>
                </a:solidFill>
                <a:latin typeface="Arial"/>
                <a:ea typeface="ＭＳ Ｐゴシック" charset="0"/>
                <a:cs typeface="ＭＳ Ｐゴシック" charset="0"/>
              </a:rPr>
              <a:t>2</a:t>
            </a:r>
            <a:endParaRPr lang="en-US" sz="1350" b="1" kern="0" dirty="0">
              <a:solidFill>
                <a:srgbClr val="FFFFFF"/>
              </a:solidFill>
              <a:latin typeface="Arial"/>
              <a:ea typeface="ＭＳ Ｐゴシック" charset="0"/>
              <a:cs typeface="ＭＳ Ｐゴシック" charset="0"/>
            </a:endParaRPr>
          </a:p>
        </p:txBody>
      </p:sp>
      <p:sp>
        <p:nvSpPr>
          <p:cNvPr id="166" name="Oval 165"/>
          <p:cNvSpPr/>
          <p:nvPr/>
        </p:nvSpPr>
        <p:spPr>
          <a:xfrm>
            <a:off x="6863002" y="4838700"/>
            <a:ext cx="482204" cy="433388"/>
          </a:xfrm>
          <a:prstGeom prst="ellipse">
            <a:avLst/>
          </a:prstGeom>
          <a:solidFill>
            <a:srgbClr val="FFC000">
              <a:alpha val="63000"/>
            </a:srgbClr>
          </a:solidFill>
          <a:ln w="25400" cap="flat" cmpd="sng" algn="ctr">
            <a:noFill/>
            <a:prstDash val="solid"/>
          </a:ln>
          <a:effectLst/>
        </p:spPr>
        <p:txBody>
          <a:bodyPr lIns="0" tIns="0" rIns="0" bIns="0" anchor="ctr"/>
          <a:lstStyle/>
          <a:p>
            <a:pPr algn="ctr">
              <a:spcAft>
                <a:spcPts val="450"/>
              </a:spcAft>
              <a:defRPr/>
            </a:pPr>
            <a:r>
              <a:rPr lang="en-US" sz="1500" b="1" kern="0" dirty="0">
                <a:solidFill>
                  <a:srgbClr val="FFFFFF"/>
                </a:solidFill>
                <a:latin typeface="Arial"/>
                <a:ea typeface="ＭＳ Ｐゴシック" charset="0"/>
                <a:cs typeface="ＭＳ Ｐゴシック" charset="0"/>
              </a:rPr>
              <a:t>3</a:t>
            </a:r>
            <a:endParaRPr lang="en-US" sz="1350" b="1" kern="0" dirty="0">
              <a:solidFill>
                <a:srgbClr val="FFFFFF"/>
              </a:solidFill>
              <a:latin typeface="Arial"/>
              <a:ea typeface="ＭＳ Ｐゴシック" charset="0"/>
              <a:cs typeface="ＭＳ Ｐゴシック" charset="0"/>
            </a:endParaRPr>
          </a:p>
        </p:txBody>
      </p:sp>
      <p:sp>
        <p:nvSpPr>
          <p:cNvPr id="167" name="Oval 166"/>
          <p:cNvSpPr/>
          <p:nvPr/>
        </p:nvSpPr>
        <p:spPr>
          <a:xfrm>
            <a:off x="7354731" y="4847035"/>
            <a:ext cx="482203" cy="433388"/>
          </a:xfrm>
          <a:prstGeom prst="ellipse">
            <a:avLst/>
          </a:prstGeom>
          <a:solidFill>
            <a:srgbClr val="FFC000">
              <a:alpha val="63000"/>
            </a:srgbClr>
          </a:solidFill>
          <a:ln w="25400" cap="flat" cmpd="sng" algn="ctr">
            <a:noFill/>
            <a:prstDash val="solid"/>
          </a:ln>
          <a:effectLst/>
        </p:spPr>
        <p:txBody>
          <a:bodyPr lIns="0" tIns="0" rIns="0" bIns="0" anchor="ctr"/>
          <a:lstStyle/>
          <a:p>
            <a:pPr algn="ctr">
              <a:spcAft>
                <a:spcPts val="450"/>
              </a:spcAft>
              <a:defRPr/>
            </a:pPr>
            <a:r>
              <a:rPr lang="en-US" sz="1500" b="1" kern="0" dirty="0">
                <a:solidFill>
                  <a:srgbClr val="FFFFFF"/>
                </a:solidFill>
                <a:latin typeface="Arial"/>
                <a:ea typeface="ＭＳ Ｐゴシック" charset="0"/>
                <a:cs typeface="ＭＳ Ｐゴシック" charset="0"/>
              </a:rPr>
              <a:t>4</a:t>
            </a:r>
            <a:endParaRPr lang="en-US" sz="1350" b="1" kern="0" dirty="0">
              <a:solidFill>
                <a:srgbClr val="FFFFFF"/>
              </a:solidFill>
              <a:latin typeface="Arial"/>
              <a:ea typeface="ＭＳ Ｐゴシック" charset="0"/>
              <a:cs typeface="ＭＳ Ｐゴシック" charset="0"/>
            </a:endParaRPr>
          </a:p>
        </p:txBody>
      </p:sp>
      <p:pic>
        <p:nvPicPr>
          <p:cNvPr id="85" name="Picture 60" descr="EX 3200_24.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18287" y="3298031"/>
            <a:ext cx="510778" cy="98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60" descr="EX 3200_24.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30594" y="3102234"/>
            <a:ext cx="510778" cy="98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60" descr="EX 3200_24.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32644" y="2880459"/>
            <a:ext cx="510778" cy="98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60" descr="EX 3200_24.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29177" y="2669872"/>
            <a:ext cx="510778" cy="98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115" descr="EX 3200_24.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30594" y="2471380"/>
            <a:ext cx="510778" cy="98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60" descr="EX 3200_24.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29177" y="2273429"/>
            <a:ext cx="510778" cy="98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882240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86735" y="275476"/>
            <a:ext cx="8229601" cy="830997"/>
          </a:xfrm>
        </p:spPr>
        <p:txBody>
          <a:bodyPr/>
          <a:lstStyle/>
          <a:p>
            <a:r>
              <a:rPr lang="en-US" b="1" dirty="0" smtClean="0">
                <a:solidFill>
                  <a:schemeClr val="accent5">
                    <a:lumMod val="50000"/>
                  </a:schemeClr>
                </a:solidFill>
              </a:rPr>
              <a:t>ZTP - Advanced</a:t>
            </a:r>
            <a:br>
              <a:rPr lang="en-US" b="1" dirty="0" smtClean="0">
                <a:solidFill>
                  <a:schemeClr val="accent5">
                    <a:lumMod val="50000"/>
                  </a:schemeClr>
                </a:solidFill>
              </a:rPr>
            </a:br>
            <a:endParaRPr lang="en-US" b="1" dirty="0">
              <a:solidFill>
                <a:schemeClr val="accent5">
                  <a:lumMod val="50000"/>
                </a:schemeClr>
              </a:solidFill>
            </a:endParaRP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2086" y="2411021"/>
            <a:ext cx="1574006" cy="1164339"/>
          </a:xfrm>
          <a:prstGeom prst="rect">
            <a:avLst/>
          </a:prstGeom>
          <a:noFill/>
        </p:spPr>
      </p:pic>
      <p:sp>
        <p:nvSpPr>
          <p:cNvPr id="11" name="TextBox 10"/>
          <p:cNvSpPr txBox="1"/>
          <p:nvPr/>
        </p:nvSpPr>
        <p:spPr>
          <a:xfrm>
            <a:off x="4550926" y="4565454"/>
            <a:ext cx="741145" cy="323165"/>
          </a:xfrm>
          <a:prstGeom prst="rect">
            <a:avLst/>
          </a:prstGeom>
          <a:noFill/>
        </p:spPr>
        <p:txBody>
          <a:bodyPr wrap="square" rtlCol="0">
            <a:spAutoFit/>
          </a:bodyPr>
          <a:lstStyle/>
          <a:p>
            <a:pPr algn="ctr"/>
            <a:r>
              <a:rPr lang="en-US" sz="750" dirty="0" err="1"/>
              <a:t>Junos</a:t>
            </a:r>
            <a:r>
              <a:rPr lang="en-US" sz="750" dirty="0"/>
              <a:t> Device</a:t>
            </a:r>
          </a:p>
        </p:txBody>
      </p:sp>
      <p:pic>
        <p:nvPicPr>
          <p:cNvPr id="12" name="Picture 11" descr="SRX 210.png"/>
          <p:cNvPicPr>
            <a:picLocks noChangeAspect="1"/>
          </p:cNvPicPr>
          <p:nvPr/>
        </p:nvPicPr>
        <p:blipFill>
          <a:blip r:embed="rId4" cstate="print"/>
          <a:stretch>
            <a:fillRect/>
          </a:stretch>
        </p:blipFill>
        <p:spPr>
          <a:xfrm>
            <a:off x="4550926" y="4310307"/>
            <a:ext cx="741145" cy="178249"/>
          </a:xfrm>
          <a:prstGeom prst="rect">
            <a:avLst/>
          </a:prstGeom>
        </p:spPr>
      </p:pic>
      <p:pic>
        <p:nvPicPr>
          <p:cNvPr id="13" name="Picture 12" descr="Server_CPU.png"/>
          <p:cNvPicPr>
            <a:picLocks noChangeAspect="1"/>
          </p:cNvPicPr>
          <p:nvPr/>
        </p:nvPicPr>
        <p:blipFill>
          <a:blip r:embed="rId5" cstate="print"/>
          <a:stretch>
            <a:fillRect/>
          </a:stretch>
        </p:blipFill>
        <p:spPr>
          <a:xfrm>
            <a:off x="7131517" y="2627032"/>
            <a:ext cx="295476" cy="511028"/>
          </a:xfrm>
          <a:prstGeom prst="rect">
            <a:avLst/>
          </a:prstGeom>
        </p:spPr>
      </p:pic>
      <p:pic>
        <p:nvPicPr>
          <p:cNvPr id="14" name="Picture 13" descr="Juniper Software.png"/>
          <p:cNvPicPr>
            <a:picLocks noChangeAspect="1"/>
          </p:cNvPicPr>
          <p:nvPr/>
        </p:nvPicPr>
        <p:blipFill>
          <a:blip r:embed="rId6" cstate="print"/>
          <a:stretch>
            <a:fillRect/>
          </a:stretch>
        </p:blipFill>
        <p:spPr>
          <a:xfrm>
            <a:off x="7047988" y="4206820"/>
            <a:ext cx="456019" cy="382416"/>
          </a:xfrm>
          <a:prstGeom prst="rect">
            <a:avLst/>
          </a:prstGeom>
        </p:spPr>
      </p:pic>
      <p:pic>
        <p:nvPicPr>
          <p:cNvPr id="15" name="Picture 14" descr="Server_CPU.png"/>
          <p:cNvPicPr>
            <a:picLocks noChangeAspect="1"/>
          </p:cNvPicPr>
          <p:nvPr/>
        </p:nvPicPr>
        <p:blipFill>
          <a:blip r:embed="rId5" cstate="print"/>
          <a:stretch>
            <a:fillRect/>
          </a:stretch>
        </p:blipFill>
        <p:spPr>
          <a:xfrm>
            <a:off x="5144333" y="2627032"/>
            <a:ext cx="295476" cy="511028"/>
          </a:xfrm>
          <a:prstGeom prst="rect">
            <a:avLst/>
          </a:prstGeom>
        </p:spPr>
      </p:pic>
      <p:pic>
        <p:nvPicPr>
          <p:cNvPr id="16" name="Picture 15" descr="Server_CPU.png"/>
          <p:cNvPicPr>
            <a:picLocks noChangeAspect="1"/>
          </p:cNvPicPr>
          <p:nvPr/>
        </p:nvPicPr>
        <p:blipFill>
          <a:blip r:embed="rId5" cstate="print"/>
          <a:stretch>
            <a:fillRect/>
          </a:stretch>
        </p:blipFill>
        <p:spPr>
          <a:xfrm>
            <a:off x="4255450" y="2627032"/>
            <a:ext cx="295476" cy="511028"/>
          </a:xfrm>
          <a:prstGeom prst="rect">
            <a:avLst/>
          </a:prstGeom>
        </p:spPr>
      </p:pic>
      <p:sp>
        <p:nvSpPr>
          <p:cNvPr id="17" name="TextBox 16"/>
          <p:cNvSpPr txBox="1"/>
          <p:nvPr/>
        </p:nvSpPr>
        <p:spPr>
          <a:xfrm>
            <a:off x="4045821" y="2310467"/>
            <a:ext cx="741145" cy="207749"/>
          </a:xfrm>
          <a:prstGeom prst="rect">
            <a:avLst/>
          </a:prstGeom>
          <a:noFill/>
        </p:spPr>
        <p:txBody>
          <a:bodyPr wrap="square" rtlCol="0">
            <a:spAutoFit/>
          </a:bodyPr>
          <a:lstStyle/>
          <a:p>
            <a:pPr algn="ctr"/>
            <a:r>
              <a:rPr lang="en-US" sz="750" dirty="0"/>
              <a:t>DHCP</a:t>
            </a:r>
          </a:p>
        </p:txBody>
      </p:sp>
      <p:sp>
        <p:nvSpPr>
          <p:cNvPr id="18" name="TextBox 17"/>
          <p:cNvSpPr txBox="1"/>
          <p:nvPr/>
        </p:nvSpPr>
        <p:spPr>
          <a:xfrm>
            <a:off x="4922536" y="2324459"/>
            <a:ext cx="741145" cy="207749"/>
          </a:xfrm>
          <a:prstGeom prst="rect">
            <a:avLst/>
          </a:prstGeom>
          <a:noFill/>
        </p:spPr>
        <p:txBody>
          <a:bodyPr wrap="square" rtlCol="0">
            <a:spAutoFit/>
          </a:bodyPr>
          <a:lstStyle/>
          <a:p>
            <a:pPr algn="ctr"/>
            <a:r>
              <a:rPr lang="en-US" sz="750" dirty="0"/>
              <a:t>TFTP</a:t>
            </a:r>
          </a:p>
        </p:txBody>
      </p:sp>
      <p:sp>
        <p:nvSpPr>
          <p:cNvPr id="19" name="TextBox 18"/>
          <p:cNvSpPr txBox="1"/>
          <p:nvPr/>
        </p:nvSpPr>
        <p:spPr>
          <a:xfrm>
            <a:off x="6900708" y="2326417"/>
            <a:ext cx="741145" cy="323165"/>
          </a:xfrm>
          <a:prstGeom prst="rect">
            <a:avLst/>
          </a:prstGeom>
          <a:noFill/>
        </p:spPr>
        <p:txBody>
          <a:bodyPr wrap="square" rtlCol="0">
            <a:spAutoFit/>
          </a:bodyPr>
          <a:lstStyle/>
          <a:p>
            <a:pPr algn="ctr"/>
            <a:r>
              <a:rPr lang="en-US" sz="750" dirty="0"/>
              <a:t>Advanced ZTP</a:t>
            </a:r>
          </a:p>
        </p:txBody>
      </p:sp>
      <p:cxnSp>
        <p:nvCxnSpPr>
          <p:cNvPr id="20" name="Straight Arrow Connector 19"/>
          <p:cNvCxnSpPr/>
          <p:nvPr/>
        </p:nvCxnSpPr>
        <p:spPr>
          <a:xfrm flipH="1" flipV="1">
            <a:off x="4401536" y="3138059"/>
            <a:ext cx="355939" cy="1155453"/>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2" idx="0"/>
          </p:cNvCxnSpPr>
          <p:nvPr/>
        </p:nvCxnSpPr>
        <p:spPr>
          <a:xfrm flipV="1">
            <a:off x="4921499" y="3138059"/>
            <a:ext cx="370572" cy="117224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3" idx="1"/>
          </p:cNvCxnSpPr>
          <p:nvPr/>
        </p:nvCxnSpPr>
        <p:spPr>
          <a:xfrm flipV="1">
            <a:off x="5128366" y="2882545"/>
            <a:ext cx="2003151" cy="1424963"/>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3" idx="2"/>
            <a:endCxn id="14" idx="0"/>
          </p:cNvCxnSpPr>
          <p:nvPr/>
        </p:nvCxnSpPr>
        <p:spPr>
          <a:xfrm flipH="1">
            <a:off x="7275997" y="3138060"/>
            <a:ext cx="3258" cy="106876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1"/>
            <a:endCxn id="12" idx="3"/>
          </p:cNvCxnSpPr>
          <p:nvPr/>
        </p:nvCxnSpPr>
        <p:spPr>
          <a:xfrm flipH="1">
            <a:off x="5292071" y="4398028"/>
            <a:ext cx="1755916" cy="1403"/>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924082" y="3560039"/>
            <a:ext cx="741145" cy="207749"/>
          </a:xfrm>
          <a:prstGeom prst="rect">
            <a:avLst/>
          </a:prstGeom>
          <a:noFill/>
        </p:spPr>
        <p:txBody>
          <a:bodyPr wrap="square" rtlCol="0">
            <a:spAutoFit/>
          </a:bodyPr>
          <a:lstStyle/>
          <a:p>
            <a:pPr algn="ctr"/>
            <a:r>
              <a:rPr lang="en-US" sz="750" dirty="0"/>
              <a:t>Step 1</a:t>
            </a:r>
          </a:p>
        </p:txBody>
      </p:sp>
      <p:sp>
        <p:nvSpPr>
          <p:cNvPr id="26" name="TextBox 25"/>
          <p:cNvSpPr txBox="1"/>
          <p:nvPr/>
        </p:nvSpPr>
        <p:spPr>
          <a:xfrm>
            <a:off x="5069236" y="3375373"/>
            <a:ext cx="741145" cy="207749"/>
          </a:xfrm>
          <a:prstGeom prst="rect">
            <a:avLst/>
          </a:prstGeom>
          <a:noFill/>
        </p:spPr>
        <p:txBody>
          <a:bodyPr wrap="square" rtlCol="0">
            <a:spAutoFit/>
          </a:bodyPr>
          <a:lstStyle/>
          <a:p>
            <a:pPr algn="ctr"/>
            <a:r>
              <a:rPr lang="en-US" sz="750" dirty="0"/>
              <a:t>Step 2</a:t>
            </a:r>
          </a:p>
        </p:txBody>
      </p:sp>
      <p:sp>
        <p:nvSpPr>
          <p:cNvPr id="27" name="TextBox 26"/>
          <p:cNvSpPr txBox="1"/>
          <p:nvPr/>
        </p:nvSpPr>
        <p:spPr>
          <a:xfrm>
            <a:off x="5936270" y="3560039"/>
            <a:ext cx="741145" cy="207749"/>
          </a:xfrm>
          <a:prstGeom prst="rect">
            <a:avLst/>
          </a:prstGeom>
          <a:noFill/>
        </p:spPr>
        <p:txBody>
          <a:bodyPr wrap="square" rtlCol="0">
            <a:spAutoFit/>
          </a:bodyPr>
          <a:lstStyle/>
          <a:p>
            <a:pPr algn="ctr"/>
            <a:r>
              <a:rPr lang="en-US" sz="750" dirty="0"/>
              <a:t>Step 3</a:t>
            </a:r>
          </a:p>
        </p:txBody>
      </p:sp>
      <p:sp>
        <p:nvSpPr>
          <p:cNvPr id="28" name="TextBox 27"/>
          <p:cNvSpPr txBox="1"/>
          <p:nvPr/>
        </p:nvSpPr>
        <p:spPr>
          <a:xfrm>
            <a:off x="7133434" y="3467705"/>
            <a:ext cx="741145" cy="207749"/>
          </a:xfrm>
          <a:prstGeom prst="rect">
            <a:avLst/>
          </a:prstGeom>
          <a:noFill/>
        </p:spPr>
        <p:txBody>
          <a:bodyPr wrap="square" rtlCol="0">
            <a:spAutoFit/>
          </a:bodyPr>
          <a:lstStyle/>
          <a:p>
            <a:pPr algn="ctr"/>
            <a:r>
              <a:rPr lang="en-US" sz="750" dirty="0"/>
              <a:t>Step 4</a:t>
            </a:r>
          </a:p>
        </p:txBody>
      </p:sp>
      <p:sp>
        <p:nvSpPr>
          <p:cNvPr id="29" name="TextBox 28"/>
          <p:cNvSpPr txBox="1"/>
          <p:nvPr/>
        </p:nvSpPr>
        <p:spPr>
          <a:xfrm>
            <a:off x="5936270" y="4473121"/>
            <a:ext cx="741145" cy="207749"/>
          </a:xfrm>
          <a:prstGeom prst="rect">
            <a:avLst/>
          </a:prstGeom>
          <a:noFill/>
        </p:spPr>
        <p:txBody>
          <a:bodyPr wrap="square" rtlCol="0">
            <a:spAutoFit/>
          </a:bodyPr>
          <a:lstStyle/>
          <a:p>
            <a:pPr algn="ctr"/>
            <a:r>
              <a:rPr lang="en-US" sz="750" b="1" dirty="0"/>
              <a:t>Step 5</a:t>
            </a:r>
          </a:p>
        </p:txBody>
      </p:sp>
      <p:sp>
        <p:nvSpPr>
          <p:cNvPr id="30" name="TextBox 29"/>
          <p:cNvSpPr txBox="1"/>
          <p:nvPr/>
        </p:nvSpPr>
        <p:spPr>
          <a:xfrm>
            <a:off x="6916658" y="4663805"/>
            <a:ext cx="741145" cy="207749"/>
          </a:xfrm>
          <a:prstGeom prst="rect">
            <a:avLst/>
          </a:prstGeom>
          <a:noFill/>
        </p:spPr>
        <p:txBody>
          <a:bodyPr wrap="square" rtlCol="0">
            <a:spAutoFit/>
          </a:bodyPr>
          <a:lstStyle/>
          <a:p>
            <a:pPr algn="ctr"/>
            <a:r>
              <a:rPr lang="en-US" sz="750" dirty="0" err="1"/>
              <a:t>Junos</a:t>
            </a:r>
            <a:r>
              <a:rPr lang="en-US" sz="750" dirty="0"/>
              <a:t> Space</a:t>
            </a:r>
          </a:p>
        </p:txBody>
      </p:sp>
    </p:spTree>
    <p:extLst>
      <p:ext uri="{BB962C8B-B14F-4D97-AF65-F5344CB8AC3E}">
        <p14:creationId xmlns:p14="http://schemas.microsoft.com/office/powerpoint/2010/main" val="606986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229601" cy="830997"/>
          </a:xfrm>
        </p:spPr>
        <p:txBody>
          <a:bodyPr/>
          <a:lstStyle/>
          <a:p>
            <a:r>
              <a:rPr lang="en-US" b="1" dirty="0" smtClean="0">
                <a:solidFill>
                  <a:schemeClr val="accent5">
                    <a:lumMod val="50000"/>
                  </a:schemeClr>
                </a:solidFill>
              </a:rPr>
              <a:t>Why Automate?</a:t>
            </a:r>
            <a:br>
              <a:rPr lang="en-US" b="1" dirty="0" smtClean="0">
                <a:solidFill>
                  <a:schemeClr val="accent5">
                    <a:lumMod val="50000"/>
                  </a:schemeClr>
                </a:solidFill>
              </a:rPr>
            </a:br>
            <a:endParaRPr lang="en-US" b="1" dirty="0">
              <a:solidFill>
                <a:schemeClr val="accent5">
                  <a:lumMod val="50000"/>
                </a:schemeClr>
              </a:solidFill>
            </a:endParaRPr>
          </a:p>
        </p:txBody>
      </p:sp>
      <p:sp>
        <p:nvSpPr>
          <p:cNvPr id="3" name="Content Placeholder 2"/>
          <p:cNvSpPr>
            <a:spLocks noGrp="1"/>
          </p:cNvSpPr>
          <p:nvPr>
            <p:ph idx="4294967295"/>
          </p:nvPr>
        </p:nvSpPr>
        <p:spPr>
          <a:xfrm>
            <a:off x="413052" y="1872329"/>
            <a:ext cx="8229601" cy="3394473"/>
          </a:xfrm>
          <a:prstGeom prst="rect">
            <a:avLst/>
          </a:prstGeom>
        </p:spPr>
        <p:txBody>
          <a:bodyPr anchor="ctr"/>
          <a:lstStyle/>
          <a:p>
            <a:pPr marL="0" indent="0" algn="ctr">
              <a:buNone/>
            </a:pPr>
            <a:r>
              <a:rPr lang="en-US" sz="5500" dirty="0">
                <a:solidFill>
                  <a:schemeClr val="bg1">
                    <a:lumMod val="75000"/>
                  </a:schemeClr>
                </a:solidFill>
              </a:rPr>
              <a:t>Efficiency</a:t>
            </a:r>
          </a:p>
          <a:p>
            <a:pPr marL="0" indent="0" algn="ctr">
              <a:buNone/>
            </a:pPr>
            <a:r>
              <a:rPr lang="en-US" sz="5500" dirty="0"/>
              <a:t>Consistency</a:t>
            </a:r>
          </a:p>
          <a:p>
            <a:pPr marL="0" indent="0" algn="ctr">
              <a:buNone/>
            </a:pPr>
            <a:r>
              <a:rPr lang="en-US" sz="5500" dirty="0">
                <a:solidFill>
                  <a:schemeClr val="bg1">
                    <a:lumMod val="75000"/>
                  </a:schemeClr>
                </a:solidFill>
              </a:rPr>
              <a:t>Uptime</a:t>
            </a:r>
          </a:p>
        </p:txBody>
      </p:sp>
    </p:spTree>
    <p:extLst>
      <p:ext uri="{BB962C8B-B14F-4D97-AF65-F5344CB8AC3E}">
        <p14:creationId xmlns:p14="http://schemas.microsoft.com/office/powerpoint/2010/main" val="1032975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Rectangle 14"/>
          <p:cNvSpPr>
            <a:spLocks noGrp="1" noChangeArrowheads="1"/>
          </p:cNvSpPr>
          <p:nvPr>
            <p:ph type="title" idx="4294967295"/>
          </p:nvPr>
        </p:nvSpPr>
        <p:spPr bwMode="auto">
          <a:xfrm>
            <a:off x="305395" y="309471"/>
            <a:ext cx="8458200" cy="997196"/>
          </a:xfrm>
          <a:prstGeom prst="rect">
            <a:avLst/>
          </a:prstGeom>
          <a:noFill/>
          <a:ln/>
        </p:spPr>
        <p:txBody>
          <a:bodyPr tIns="0" rIns="0" bIns="0" anchor="ctr">
            <a:spAutoFit/>
          </a:bodyPr>
          <a:lstStyle/>
          <a:p>
            <a:r>
              <a:rPr lang="en-US" b="1" dirty="0" smtClean="0">
                <a:solidFill>
                  <a:schemeClr val="accent1">
                    <a:lumMod val="75000"/>
                  </a:schemeClr>
                </a:solidFill>
              </a:rPr>
              <a:t>What Can Inconsistency Do For You?</a:t>
            </a:r>
            <a:br>
              <a:rPr lang="en-US" b="1" dirty="0" smtClean="0">
                <a:solidFill>
                  <a:schemeClr val="accent1">
                    <a:lumMod val="75000"/>
                  </a:schemeClr>
                </a:solidFill>
              </a:rPr>
            </a:br>
            <a:endParaRPr lang="en-US" b="1" dirty="0">
              <a:solidFill>
                <a:schemeClr val="accent1">
                  <a:lumMod val="75000"/>
                </a:schemeClr>
              </a:solidFill>
            </a:endParaRPr>
          </a:p>
        </p:txBody>
      </p:sp>
      <p:graphicFrame>
        <p:nvGraphicFramePr>
          <p:cNvPr id="2" name="Object 5"/>
          <p:cNvGraphicFramePr>
            <a:graphicFrameLocks noChangeAspect="1"/>
          </p:cNvGraphicFramePr>
          <p:nvPr>
            <p:extLst/>
          </p:nvPr>
        </p:nvGraphicFramePr>
        <p:xfrm>
          <a:off x="1534716" y="1885355"/>
          <a:ext cx="6267450" cy="3243263"/>
        </p:xfrm>
        <a:graphic>
          <a:graphicData uri="http://schemas.openxmlformats.org/drawingml/2006/chart">
            <c:chart xmlns:c="http://schemas.openxmlformats.org/drawingml/2006/chart" xmlns:r="http://schemas.openxmlformats.org/officeDocument/2006/relationships" r:id="rId3"/>
          </a:graphicData>
        </a:graphic>
      </p:graphicFrame>
      <p:pic>
        <p:nvPicPr>
          <p:cNvPr id="1415172" name="Picture 15" descr="Picture1"/>
          <p:cNvPicPr>
            <a:picLocks noChangeAspect="1" noChangeArrowheads="1"/>
          </p:cNvPicPr>
          <p:nvPr/>
        </p:nvPicPr>
        <p:blipFill>
          <a:blip r:embed="rId4" cstate="print">
            <a:lum bright="50000"/>
          </a:blip>
          <a:srcRect/>
          <a:stretch>
            <a:fillRect/>
          </a:stretch>
        </p:blipFill>
        <p:spPr bwMode="auto">
          <a:xfrm>
            <a:off x="3109912" y="5185172"/>
            <a:ext cx="2900363" cy="292894"/>
          </a:xfrm>
          <a:prstGeom prst="rect">
            <a:avLst/>
          </a:prstGeom>
          <a:noFill/>
          <a:ln w="9525" algn="ctr">
            <a:noFill/>
            <a:miter lim="800000"/>
            <a:headEnd/>
            <a:tailEnd/>
          </a:ln>
        </p:spPr>
      </p:pic>
      <p:sp>
        <p:nvSpPr>
          <p:cNvPr id="1415173" name="Oval 12"/>
          <p:cNvSpPr>
            <a:spLocks noChangeArrowheads="1"/>
          </p:cNvSpPr>
          <p:nvPr/>
        </p:nvSpPr>
        <p:spPr bwMode="gray">
          <a:xfrm>
            <a:off x="3048000" y="2152650"/>
            <a:ext cx="2972991" cy="2989660"/>
          </a:xfrm>
          <a:prstGeom prst="ellipse">
            <a:avLst/>
          </a:prstGeom>
          <a:noFill/>
          <a:ln w="76200">
            <a:solidFill>
              <a:srgbClr val="A2A4A3"/>
            </a:solidFill>
            <a:round/>
            <a:headEnd/>
            <a:tailEnd/>
          </a:ln>
        </p:spPr>
        <p:txBody>
          <a:bodyPr wrap="none" anchor="ctr"/>
          <a:lstStyle/>
          <a:p>
            <a:pPr algn="l">
              <a:lnSpc>
                <a:spcPct val="100000"/>
              </a:lnSpc>
              <a:spcBef>
                <a:spcPct val="0"/>
              </a:spcBef>
            </a:pPr>
            <a:endParaRPr lang="en-US" sz="1350"/>
          </a:p>
        </p:txBody>
      </p:sp>
      <p:sp>
        <p:nvSpPr>
          <p:cNvPr id="1415174" name="AutoShape 6"/>
          <p:cNvSpPr>
            <a:spLocks noChangeArrowheads="1"/>
          </p:cNvSpPr>
          <p:nvPr/>
        </p:nvSpPr>
        <p:spPr bwMode="blackWhite">
          <a:xfrm>
            <a:off x="1416845" y="1834754"/>
            <a:ext cx="2240755" cy="295913"/>
          </a:xfrm>
          <a:prstGeom prst="roundRect">
            <a:avLst>
              <a:gd name="adj" fmla="val 16667"/>
            </a:avLst>
          </a:prstGeom>
          <a:solidFill>
            <a:srgbClr val="2B6A24"/>
          </a:solidFill>
          <a:ln w="38100" algn="ctr">
            <a:solidFill>
              <a:srgbClr val="008000"/>
            </a:solidFill>
            <a:round/>
            <a:headEnd/>
            <a:tailEnd/>
          </a:ln>
          <a:effectLst/>
        </p:spPr>
        <p:txBody>
          <a:bodyPr wrap="none" anchor="ctr"/>
          <a:lstStyle/>
          <a:p>
            <a:pPr>
              <a:spcBef>
                <a:spcPct val="0"/>
              </a:spcBef>
            </a:pPr>
            <a:r>
              <a:rPr lang="en-US" sz="1725">
                <a:solidFill>
                  <a:schemeClr val="bg1"/>
                </a:solidFill>
              </a:rPr>
              <a:t>Planned Maintenance</a:t>
            </a:r>
          </a:p>
        </p:txBody>
      </p:sp>
      <p:sp>
        <p:nvSpPr>
          <p:cNvPr id="1415175" name="AutoShape 7"/>
          <p:cNvSpPr>
            <a:spLocks noChangeArrowheads="1"/>
          </p:cNvSpPr>
          <p:nvPr/>
        </p:nvSpPr>
        <p:spPr bwMode="blackWhite">
          <a:xfrm>
            <a:off x="1459253" y="4389282"/>
            <a:ext cx="1665684" cy="348853"/>
          </a:xfrm>
          <a:prstGeom prst="roundRect">
            <a:avLst>
              <a:gd name="adj" fmla="val 16667"/>
            </a:avLst>
          </a:prstGeom>
          <a:solidFill>
            <a:srgbClr val="005187"/>
          </a:solidFill>
          <a:ln w="38100" algn="ctr">
            <a:solidFill>
              <a:schemeClr val="accent1"/>
            </a:solidFill>
            <a:round/>
            <a:headEnd/>
            <a:tailEnd/>
          </a:ln>
          <a:effectLst/>
        </p:spPr>
        <p:txBody>
          <a:bodyPr wrap="none" anchor="ctr"/>
          <a:lstStyle/>
          <a:p>
            <a:pPr>
              <a:spcBef>
                <a:spcPct val="0"/>
              </a:spcBef>
            </a:pPr>
            <a:r>
              <a:rPr lang="en-US" sz="1725" dirty="0">
                <a:solidFill>
                  <a:schemeClr val="bg1"/>
                </a:solidFill>
                <a:effectLst>
                  <a:outerShdw blurRad="38100" dist="38100" dir="2700000" algn="tl">
                    <a:srgbClr val="000000"/>
                  </a:outerShdw>
                </a:effectLst>
              </a:rPr>
              <a:t>Human Factors</a:t>
            </a:r>
          </a:p>
        </p:txBody>
      </p:sp>
      <p:sp>
        <p:nvSpPr>
          <p:cNvPr id="1415176" name="Rectangle 8"/>
          <p:cNvSpPr>
            <a:spLocks noChangeArrowheads="1"/>
          </p:cNvSpPr>
          <p:nvPr/>
        </p:nvSpPr>
        <p:spPr bwMode="auto">
          <a:xfrm>
            <a:off x="1039415" y="4876800"/>
            <a:ext cx="2356248" cy="623248"/>
          </a:xfrm>
          <a:prstGeom prst="rect">
            <a:avLst/>
          </a:prstGeom>
          <a:noFill/>
          <a:ln w="28575" algn="ctr">
            <a:noFill/>
            <a:miter lim="800000"/>
            <a:headEnd/>
            <a:tailEnd/>
          </a:ln>
          <a:effectLst/>
        </p:spPr>
        <p:txBody>
          <a:bodyPr lIns="0" tIns="0" rIns="0" bIns="0">
            <a:spAutoFit/>
          </a:bodyPr>
          <a:lstStyle/>
          <a:p>
            <a:pPr lvl="1">
              <a:spcBef>
                <a:spcPct val="30000"/>
              </a:spcBef>
              <a:buClr>
                <a:schemeClr val="hlink"/>
              </a:buClr>
            </a:pPr>
            <a:r>
              <a:rPr lang="en-US" sz="1350" dirty="0"/>
              <a:t>Configuration changes that negatively impact network performance</a:t>
            </a:r>
          </a:p>
        </p:txBody>
      </p:sp>
      <p:sp>
        <p:nvSpPr>
          <p:cNvPr id="1415177" name="Rectangle 9"/>
          <p:cNvSpPr>
            <a:spLocks noChangeArrowheads="1"/>
          </p:cNvSpPr>
          <p:nvPr/>
        </p:nvSpPr>
        <p:spPr bwMode="auto">
          <a:xfrm>
            <a:off x="1549004" y="2289573"/>
            <a:ext cx="1423467" cy="415498"/>
          </a:xfrm>
          <a:prstGeom prst="rect">
            <a:avLst/>
          </a:prstGeom>
          <a:noFill/>
          <a:ln w="28575" algn="ctr">
            <a:noFill/>
            <a:miter lim="800000"/>
            <a:headEnd/>
            <a:tailEnd/>
          </a:ln>
          <a:effectLst/>
        </p:spPr>
        <p:txBody>
          <a:bodyPr wrap="none" lIns="0" tIns="0" rIns="0" bIns="0">
            <a:spAutoFit/>
          </a:bodyPr>
          <a:lstStyle/>
          <a:p>
            <a:r>
              <a:rPr lang="en-US" sz="1350"/>
              <a:t>Hardware and </a:t>
            </a:r>
            <a:br>
              <a:rPr lang="en-US" sz="1350"/>
            </a:br>
            <a:r>
              <a:rPr lang="en-US" sz="1350"/>
              <a:t>software upgrades</a:t>
            </a:r>
          </a:p>
        </p:txBody>
      </p:sp>
      <p:sp>
        <p:nvSpPr>
          <p:cNvPr id="1415179" name="AutoShape 11"/>
          <p:cNvSpPr>
            <a:spLocks noChangeArrowheads="1"/>
          </p:cNvSpPr>
          <p:nvPr/>
        </p:nvSpPr>
        <p:spPr bwMode="blackWhite">
          <a:xfrm>
            <a:off x="6101953" y="2851547"/>
            <a:ext cx="1973101" cy="311944"/>
          </a:xfrm>
          <a:prstGeom prst="roundRect">
            <a:avLst>
              <a:gd name="adj" fmla="val 16667"/>
            </a:avLst>
          </a:prstGeom>
          <a:solidFill>
            <a:srgbClr val="93001C"/>
          </a:solidFill>
          <a:ln w="38100" algn="ctr">
            <a:solidFill>
              <a:srgbClr val="7A001A"/>
            </a:solidFill>
            <a:round/>
            <a:headEnd/>
            <a:tailEnd/>
          </a:ln>
          <a:effectLst/>
        </p:spPr>
        <p:txBody>
          <a:bodyPr wrap="none" anchor="ctr"/>
          <a:lstStyle/>
          <a:p>
            <a:pPr>
              <a:spcBef>
                <a:spcPct val="0"/>
              </a:spcBef>
            </a:pPr>
            <a:r>
              <a:rPr lang="en-US" sz="1725" dirty="0">
                <a:solidFill>
                  <a:schemeClr val="bg1"/>
                </a:solidFill>
              </a:rPr>
              <a:t>Unplanned Events</a:t>
            </a:r>
          </a:p>
        </p:txBody>
      </p:sp>
      <p:sp>
        <p:nvSpPr>
          <p:cNvPr id="1415180" name="Rectangle 12"/>
          <p:cNvSpPr>
            <a:spLocks noChangeArrowheads="1"/>
          </p:cNvSpPr>
          <p:nvPr/>
        </p:nvSpPr>
        <p:spPr bwMode="auto">
          <a:xfrm>
            <a:off x="6511406" y="3358754"/>
            <a:ext cx="1596591" cy="623248"/>
          </a:xfrm>
          <a:prstGeom prst="rect">
            <a:avLst/>
          </a:prstGeom>
          <a:noFill/>
          <a:ln w="28575" algn="ctr">
            <a:noFill/>
            <a:miter lim="800000"/>
            <a:headEnd/>
            <a:tailEnd/>
          </a:ln>
          <a:effectLst/>
        </p:spPr>
        <p:txBody>
          <a:bodyPr wrap="none" lIns="0" tIns="0" rIns="0" bIns="0">
            <a:spAutoFit/>
          </a:bodyPr>
          <a:lstStyle/>
          <a:p>
            <a:r>
              <a:rPr lang="en-US" sz="1350" dirty="0"/>
              <a:t>Network failures, </a:t>
            </a:r>
            <a:br>
              <a:rPr lang="en-US" sz="1350" dirty="0"/>
            </a:br>
            <a:r>
              <a:rPr lang="en-US" sz="1350" dirty="0"/>
              <a:t>hardware events </a:t>
            </a:r>
            <a:br>
              <a:rPr lang="en-US" sz="1350" dirty="0"/>
            </a:br>
            <a:r>
              <a:rPr lang="en-US" sz="1350" dirty="0"/>
              <a:t>and software defects</a:t>
            </a:r>
          </a:p>
        </p:txBody>
      </p:sp>
      <p:sp>
        <p:nvSpPr>
          <p:cNvPr id="1415181" name="AutoShape 13"/>
          <p:cNvSpPr>
            <a:spLocks noChangeArrowheads="1"/>
          </p:cNvSpPr>
          <p:nvPr/>
        </p:nvSpPr>
        <p:spPr bwMode="auto">
          <a:xfrm>
            <a:off x="1604963" y="3587354"/>
            <a:ext cx="1378744" cy="742950"/>
          </a:xfrm>
          <a:prstGeom prst="rightArrow">
            <a:avLst>
              <a:gd name="adj1" fmla="val 50000"/>
              <a:gd name="adj2" fmla="val 46394"/>
            </a:avLst>
          </a:prstGeom>
          <a:solidFill>
            <a:schemeClr val="bg1">
              <a:lumMod val="75000"/>
            </a:schemeClr>
          </a:solidFill>
          <a:ln w="9525">
            <a:noFill/>
            <a:miter lim="800000"/>
            <a:headEnd/>
            <a:tailEnd/>
          </a:ln>
          <a:effectLst/>
        </p:spPr>
        <p:txBody>
          <a:bodyPr wrap="none" anchor="ctr"/>
          <a:lstStyle/>
          <a:p>
            <a:endParaRPr lang="en-US" sz="1725"/>
          </a:p>
        </p:txBody>
      </p:sp>
      <p:sp>
        <p:nvSpPr>
          <p:cNvPr id="1415184" name="Text Box 16"/>
          <p:cNvSpPr txBox="1">
            <a:spLocks noChangeArrowheads="1"/>
          </p:cNvSpPr>
          <p:nvPr/>
        </p:nvSpPr>
        <p:spPr bwMode="auto">
          <a:xfrm>
            <a:off x="1728951" y="3797246"/>
            <a:ext cx="1063572" cy="323165"/>
          </a:xfrm>
          <a:prstGeom prst="rect">
            <a:avLst/>
          </a:prstGeom>
          <a:noFill/>
          <a:ln w="28575" algn="ctr">
            <a:noFill/>
            <a:miter lim="800000"/>
            <a:headEnd/>
            <a:tailEnd/>
          </a:ln>
          <a:effectLst/>
        </p:spPr>
        <p:txBody>
          <a:bodyPr wrap="square" lIns="0" tIns="0" rIns="0" bIns="0">
            <a:spAutoFit/>
          </a:bodyPr>
          <a:lstStyle/>
          <a:p>
            <a:r>
              <a:rPr lang="en-US" sz="1050" dirty="0"/>
              <a:t>Junos Automation</a:t>
            </a:r>
          </a:p>
        </p:txBody>
      </p:sp>
      <p:sp>
        <p:nvSpPr>
          <p:cNvPr id="3" name="TextBox 2"/>
          <p:cNvSpPr txBox="1"/>
          <p:nvPr/>
        </p:nvSpPr>
        <p:spPr>
          <a:xfrm>
            <a:off x="3992761" y="4078808"/>
            <a:ext cx="1083469" cy="409678"/>
          </a:xfrm>
          <a:prstGeom prst="rect">
            <a:avLst/>
          </a:prstGeom>
          <a:ln>
            <a:noFill/>
          </a:ln>
        </p:spPr>
        <p:txBody>
          <a:bodyPr wrap="square" lIns="28527" tIns="14263" rIns="28527" bIns="14263" rtlCol="0">
            <a:spAutoFit/>
          </a:bodyPr>
          <a:lstStyle/>
          <a:p>
            <a:pPr algn="ctr">
              <a:lnSpc>
                <a:spcPct val="90000"/>
              </a:lnSpc>
            </a:pPr>
            <a:r>
              <a:rPr lang="en-US" sz="2750" dirty="0">
                <a:solidFill>
                  <a:schemeClr val="bg1"/>
                </a:solidFill>
                <a:latin typeface="Arial"/>
                <a:cs typeface="Arial"/>
              </a:rPr>
              <a:t>70%</a:t>
            </a:r>
          </a:p>
        </p:txBody>
      </p:sp>
    </p:spTree>
    <p:extLst>
      <p:ext uri="{BB962C8B-B14F-4D97-AF65-F5344CB8AC3E}">
        <p14:creationId xmlns:p14="http://schemas.microsoft.com/office/powerpoint/2010/main" val="228969963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15174"/>
                                        </p:tgtEl>
                                        <p:attrNameLst>
                                          <p:attrName>style.visibility</p:attrName>
                                        </p:attrNameLst>
                                      </p:cBhvr>
                                      <p:to>
                                        <p:strVal val="visible"/>
                                      </p:to>
                                    </p:set>
                                    <p:animEffect transition="in" filter="fade">
                                      <p:cBhvr>
                                        <p:cTn id="7" dur="1000"/>
                                        <p:tgtEl>
                                          <p:spTgt spid="14151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15177"/>
                                        </p:tgtEl>
                                        <p:attrNameLst>
                                          <p:attrName>style.visibility</p:attrName>
                                        </p:attrNameLst>
                                      </p:cBhvr>
                                      <p:to>
                                        <p:strVal val="visible"/>
                                      </p:to>
                                    </p:set>
                                    <p:animEffect transition="in" filter="fade">
                                      <p:cBhvr>
                                        <p:cTn id="10" dur="2000"/>
                                        <p:tgtEl>
                                          <p:spTgt spid="14151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5179"/>
                                        </p:tgtEl>
                                        <p:attrNameLst>
                                          <p:attrName>style.visibility</p:attrName>
                                        </p:attrNameLst>
                                      </p:cBhvr>
                                      <p:to>
                                        <p:strVal val="visible"/>
                                      </p:to>
                                    </p:set>
                                    <p:animEffect transition="in" filter="fade">
                                      <p:cBhvr>
                                        <p:cTn id="15" dur="1000"/>
                                        <p:tgtEl>
                                          <p:spTgt spid="141517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15180"/>
                                        </p:tgtEl>
                                        <p:attrNameLst>
                                          <p:attrName>style.visibility</p:attrName>
                                        </p:attrNameLst>
                                      </p:cBhvr>
                                      <p:to>
                                        <p:strVal val="visible"/>
                                      </p:to>
                                    </p:set>
                                    <p:animEffect transition="in" filter="fade">
                                      <p:cBhvr>
                                        <p:cTn id="18" dur="2000"/>
                                        <p:tgtEl>
                                          <p:spTgt spid="141518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15175"/>
                                        </p:tgtEl>
                                        <p:attrNameLst>
                                          <p:attrName>style.visibility</p:attrName>
                                        </p:attrNameLst>
                                      </p:cBhvr>
                                      <p:to>
                                        <p:strVal val="visible"/>
                                      </p:to>
                                    </p:set>
                                    <p:animEffect transition="in" filter="fade">
                                      <p:cBhvr>
                                        <p:cTn id="23" dur="1000"/>
                                        <p:tgtEl>
                                          <p:spTgt spid="141517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15176"/>
                                        </p:tgtEl>
                                        <p:attrNameLst>
                                          <p:attrName>style.visibility</p:attrName>
                                        </p:attrNameLst>
                                      </p:cBhvr>
                                      <p:to>
                                        <p:strVal val="visible"/>
                                      </p:to>
                                    </p:set>
                                    <p:animEffect transition="in" filter="fade">
                                      <p:cBhvr>
                                        <p:cTn id="26" dur="2000"/>
                                        <p:tgtEl>
                                          <p:spTgt spid="141517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15181"/>
                                        </p:tgtEl>
                                        <p:attrNameLst>
                                          <p:attrName>style.visibility</p:attrName>
                                        </p:attrNameLst>
                                      </p:cBhvr>
                                      <p:to>
                                        <p:strVal val="visible"/>
                                      </p:to>
                                    </p:set>
                                    <p:animEffect transition="in" filter="wipe(left)">
                                      <p:cBhvr>
                                        <p:cTn id="31" dur="2000"/>
                                        <p:tgtEl>
                                          <p:spTgt spid="14151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15184"/>
                                        </p:tgtEl>
                                        <p:attrNameLst>
                                          <p:attrName>style.visibility</p:attrName>
                                        </p:attrNameLst>
                                      </p:cBhvr>
                                      <p:to>
                                        <p:strVal val="visible"/>
                                      </p:to>
                                    </p:set>
                                    <p:animEffect transition="in" filter="fade">
                                      <p:cBhvr>
                                        <p:cTn id="34" dur="2000"/>
                                        <p:tgtEl>
                                          <p:spTgt spid="1415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5174" grpId="0" animBg="1"/>
      <p:bldP spid="1415175" grpId="0" animBg="1"/>
      <p:bldP spid="1415176" grpId="0"/>
      <p:bldP spid="1415177" grpId="0"/>
      <p:bldP spid="1415179" grpId="0" animBg="1"/>
      <p:bldP spid="1415180" grpId="0"/>
      <p:bldP spid="1415181" grpId="0" animBg="1"/>
      <p:bldP spid="141518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853" y="284910"/>
            <a:ext cx="8516287" cy="415498"/>
          </a:xfrm>
        </p:spPr>
        <p:txBody>
          <a:bodyPr/>
          <a:lstStyle/>
          <a:p>
            <a:r>
              <a:rPr lang="en-US" b="1" dirty="0" smtClean="0">
                <a:solidFill>
                  <a:schemeClr val="accent5">
                    <a:lumMod val="50000"/>
                  </a:schemeClr>
                </a:solidFill>
                <a:latin typeface="+mn-lt"/>
              </a:rPr>
              <a:t>Consistency Via Templates</a:t>
            </a:r>
            <a:endParaRPr lang="en-US" sz="1200" b="1" dirty="0">
              <a:solidFill>
                <a:schemeClr val="accent5">
                  <a:lumMod val="50000"/>
                </a:schemeClr>
              </a:solidFill>
              <a:latin typeface="+mn-lt"/>
            </a:endParaRPr>
          </a:p>
        </p:txBody>
      </p:sp>
      <p:sp>
        <p:nvSpPr>
          <p:cNvPr id="3" name="Content Placeholder 2"/>
          <p:cNvSpPr>
            <a:spLocks noGrp="1"/>
          </p:cNvSpPr>
          <p:nvPr>
            <p:ph idx="4294967295"/>
          </p:nvPr>
        </p:nvSpPr>
        <p:spPr>
          <a:xfrm>
            <a:off x="406757" y="1746921"/>
            <a:ext cx="2131218" cy="3580210"/>
          </a:xfrm>
          <a:prstGeom prst="rect">
            <a:avLst/>
          </a:prstGeom>
        </p:spPr>
        <p:txBody>
          <a:bodyPr>
            <a:noAutofit/>
          </a:bodyPr>
          <a:lstStyle/>
          <a:p>
            <a:pPr marL="257175" indent="-257175">
              <a:spcBef>
                <a:spcPts val="300"/>
              </a:spcBef>
              <a:buSzPct val="100000"/>
              <a:buFont typeface="+mj-lt"/>
              <a:buAutoNum type="arabicPeriod"/>
            </a:pPr>
            <a:r>
              <a:rPr lang="en-US" sz="1050" dirty="0"/>
              <a:t>Network Engineering team validates Junos solution</a:t>
            </a:r>
          </a:p>
          <a:p>
            <a:pPr marL="257175" indent="-257175">
              <a:spcBef>
                <a:spcPts val="300"/>
              </a:spcBef>
              <a:buSzPct val="100000"/>
              <a:buFont typeface="+mj-lt"/>
              <a:buAutoNum type="arabicPeriod"/>
            </a:pPr>
            <a:r>
              <a:rPr lang="en-US" sz="1050" dirty="0"/>
              <a:t>This activity results in a set of "Golden Configurations" for device commissioning and service deployment</a:t>
            </a:r>
          </a:p>
          <a:p>
            <a:pPr marL="257175" indent="-257175">
              <a:spcBef>
                <a:spcPts val="300"/>
              </a:spcBef>
              <a:buSzPct val="100000"/>
              <a:buFont typeface="+mj-lt"/>
              <a:buAutoNum type="arabicPeriod"/>
            </a:pPr>
            <a:r>
              <a:rPr lang="en-US" sz="1050" dirty="0"/>
              <a:t>These configurations are copied off the devices in "curly-brace" or "set" format and the Engineers identify the variables</a:t>
            </a:r>
          </a:p>
          <a:p>
            <a:pPr marL="257175" indent="-257175">
              <a:spcBef>
                <a:spcPts val="300"/>
              </a:spcBef>
              <a:buSzPct val="100000"/>
              <a:buFont typeface="+mj-lt"/>
              <a:buAutoNum type="arabicPeriod"/>
            </a:pPr>
            <a:r>
              <a:rPr lang="en-US" sz="1050" dirty="0"/>
              <a:t>Network Engineering then creates the "templates" from these configurations by adding variable placeholders and macros directly into the Junos configuration</a:t>
            </a:r>
          </a:p>
          <a:p>
            <a:pPr marL="257175" indent="-257175">
              <a:spcBef>
                <a:spcPts val="300"/>
              </a:spcBef>
              <a:buSzPct val="100000"/>
              <a:buFont typeface="+mj-lt"/>
              <a:buAutoNum type="arabicPeriod"/>
            </a:pPr>
            <a:r>
              <a:rPr lang="en-US" sz="1050" dirty="0"/>
              <a:t>These templates are stored for later use by the Network Operations team</a:t>
            </a:r>
          </a:p>
          <a:p>
            <a:endParaRPr lang="en-US" sz="1200" dirty="0"/>
          </a:p>
          <a:p>
            <a:endParaRPr lang="en-US" dirty="0"/>
          </a:p>
        </p:txBody>
      </p:sp>
      <p:grpSp>
        <p:nvGrpSpPr>
          <p:cNvPr id="4" name="Group 3"/>
          <p:cNvGrpSpPr/>
          <p:nvPr/>
        </p:nvGrpSpPr>
        <p:grpSpPr>
          <a:xfrm>
            <a:off x="4212773" y="2615129"/>
            <a:ext cx="3522496" cy="994819"/>
            <a:chOff x="4093029" y="1149540"/>
            <a:chExt cx="4696661" cy="1326424"/>
          </a:xfrm>
        </p:grpSpPr>
        <p:sp>
          <p:nvSpPr>
            <p:cNvPr id="5" name="Rectangle 6"/>
            <p:cNvSpPr>
              <a:spLocks noChangeArrowheads="1"/>
            </p:cNvSpPr>
            <p:nvPr/>
          </p:nvSpPr>
          <p:spPr bwMode="auto">
            <a:xfrm>
              <a:off x="4097392" y="1367970"/>
              <a:ext cx="4692298" cy="1107994"/>
            </a:xfrm>
            <a:prstGeom prst="rect">
              <a:avLst/>
            </a:prstGeom>
            <a:solidFill>
              <a:srgbClr val="E7E1D5"/>
            </a:solidFill>
            <a:ln w="9525" algn="ctr">
              <a:solidFill>
                <a:srgbClr val="004A7D"/>
              </a:solidFill>
              <a:round/>
              <a:headEnd/>
              <a:tailEnd/>
            </a:ln>
            <a:effectLst/>
          </p:spPr>
          <p:txBody>
            <a:bodyPr wrap="square" tIns="68580" bIns="68580">
              <a:spAutoFit/>
            </a:bodyPr>
            <a:lstStyle/>
            <a:p>
              <a:r>
                <a:rPr lang="en-US" sz="750" noProof="1">
                  <a:latin typeface="Courier New" pitchFamily="49" charset="0"/>
                  <a:cs typeface="Courier New" pitchFamily="49" charset="0"/>
                </a:rPr>
                <a:t>system {</a:t>
              </a:r>
            </a:p>
            <a:p>
              <a:r>
                <a:rPr lang="en-US" sz="750" noProof="1">
                  <a:latin typeface="Courier New" pitchFamily="49" charset="0"/>
                  <a:cs typeface="Courier New" pitchFamily="49" charset="0"/>
                </a:rPr>
                <a:t>   host-name </a:t>
              </a:r>
              <a:r>
                <a:rPr lang="en-US" sz="750" b="1" noProof="1">
                  <a:solidFill>
                    <a:srgbClr val="004A7D"/>
                  </a:solidFill>
                  <a:latin typeface="Courier New" pitchFamily="49" charset="0"/>
                  <a:cs typeface="Courier New" pitchFamily="49" charset="0"/>
                </a:rPr>
                <a:t>switch-14-02-42-01</a:t>
              </a:r>
              <a:r>
                <a:rPr lang="en-US" sz="750" noProof="1">
                  <a:latin typeface="Courier New" pitchFamily="49" charset="0"/>
                  <a:cs typeface="Courier New" pitchFamily="49" charset="0"/>
                </a:rPr>
                <a:t>;</a:t>
              </a:r>
            </a:p>
            <a:p>
              <a:r>
                <a:rPr lang="en-US" sz="750" noProof="1">
                  <a:latin typeface="Courier New" pitchFamily="49" charset="0"/>
                  <a:cs typeface="Courier New" pitchFamily="49" charset="0"/>
                </a:rPr>
                <a:t>   domain-name mycorp.net;</a:t>
              </a:r>
            </a:p>
            <a:p>
              <a:r>
                <a:rPr lang="en-US" sz="750" noProof="1">
                  <a:latin typeface="Courier New" pitchFamily="49" charset="0"/>
                  <a:cs typeface="Courier New" pitchFamily="49" charset="0"/>
                </a:rPr>
                <a:t>   backup-router </a:t>
              </a:r>
              <a:r>
                <a:rPr lang="en-US" sz="750" b="1" noProof="1">
                  <a:solidFill>
                    <a:srgbClr val="004A7D"/>
                  </a:solidFill>
                  <a:latin typeface="Courier New" pitchFamily="49" charset="0"/>
                  <a:cs typeface="Courier New" pitchFamily="49" charset="0"/>
                </a:rPr>
                <a:t>10.176.31.1</a:t>
              </a:r>
              <a:r>
                <a:rPr lang="en-US" sz="750" noProof="1">
                  <a:latin typeface="Courier New" pitchFamily="49" charset="0"/>
                  <a:cs typeface="Courier New" pitchFamily="49" charset="0"/>
                </a:rPr>
                <a:t> destination 10.0.0.0/8;</a:t>
              </a:r>
            </a:p>
            <a:p>
              <a:r>
                <a:rPr lang="en-US" sz="750" noProof="1">
                  <a:latin typeface="Courier New" pitchFamily="49" charset="0"/>
                  <a:cs typeface="Courier New" pitchFamily="49" charset="0"/>
                </a:rPr>
                <a:t>   time-zone </a:t>
              </a:r>
              <a:r>
                <a:rPr lang="en-US" sz="750" b="1" noProof="1">
                  <a:solidFill>
                    <a:srgbClr val="004A7D"/>
                  </a:solidFill>
                  <a:latin typeface="Courier New" pitchFamily="49" charset="0"/>
                  <a:cs typeface="Courier New" pitchFamily="49" charset="0"/>
                </a:rPr>
                <a:t>America/Los_Angeles</a:t>
              </a:r>
              <a:r>
                <a:rPr lang="en-US" sz="750" noProof="1">
                  <a:latin typeface="Courier New" pitchFamily="49" charset="0"/>
                  <a:cs typeface="Courier New" pitchFamily="49" charset="0"/>
                </a:rPr>
                <a:t>;</a:t>
              </a:r>
            </a:p>
            <a:p>
              <a:r>
                <a:rPr lang="en-US" sz="750" noProof="1">
                  <a:latin typeface="Courier New" pitchFamily="49" charset="0"/>
                  <a:cs typeface="Courier New" pitchFamily="49" charset="0"/>
                </a:rPr>
                <a:t>}</a:t>
              </a:r>
            </a:p>
          </p:txBody>
        </p:sp>
        <p:sp>
          <p:nvSpPr>
            <p:cNvPr id="6" name="Rectangle 5"/>
            <p:cNvSpPr/>
            <p:nvPr/>
          </p:nvSpPr>
          <p:spPr>
            <a:xfrm>
              <a:off x="4093029" y="1149540"/>
              <a:ext cx="1567542" cy="226423"/>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lIns="68580" rtlCol="0" anchor="ctr" anchorCtr="0"/>
            <a:lstStyle/>
            <a:p>
              <a:r>
                <a:rPr lang="en-US" sz="825" dirty="0">
                  <a:solidFill>
                    <a:schemeClr val="bg1"/>
                  </a:solidFill>
                </a:rPr>
                <a:t>Junos Configuration</a:t>
              </a:r>
            </a:p>
          </p:txBody>
        </p:sp>
      </p:grpSp>
      <p:grpSp>
        <p:nvGrpSpPr>
          <p:cNvPr id="7" name="Group 6"/>
          <p:cNvGrpSpPr/>
          <p:nvPr/>
        </p:nvGrpSpPr>
        <p:grpSpPr>
          <a:xfrm>
            <a:off x="4212772" y="3829566"/>
            <a:ext cx="3519224" cy="994834"/>
            <a:chOff x="4097391" y="2773688"/>
            <a:chExt cx="4692299" cy="1326444"/>
          </a:xfrm>
        </p:grpSpPr>
        <p:sp>
          <p:nvSpPr>
            <p:cNvPr id="8" name="Rectangle 7"/>
            <p:cNvSpPr>
              <a:spLocks noChangeArrowheads="1"/>
            </p:cNvSpPr>
            <p:nvPr/>
          </p:nvSpPr>
          <p:spPr bwMode="auto">
            <a:xfrm>
              <a:off x="4097391" y="2992138"/>
              <a:ext cx="4692299" cy="1107994"/>
            </a:xfrm>
            <a:prstGeom prst="rect">
              <a:avLst/>
            </a:prstGeom>
            <a:solidFill>
              <a:srgbClr val="E7E1D5"/>
            </a:solidFill>
            <a:ln w="9525" algn="ctr">
              <a:solidFill>
                <a:srgbClr val="FF0000"/>
              </a:solidFill>
              <a:round/>
              <a:headEnd/>
              <a:tailEnd/>
            </a:ln>
            <a:effectLst/>
          </p:spPr>
          <p:txBody>
            <a:bodyPr wrap="square" tIns="68580" bIns="68580">
              <a:spAutoFit/>
            </a:bodyPr>
            <a:lstStyle/>
            <a:p>
              <a:r>
                <a:rPr lang="en-US" sz="750" noProof="1">
                  <a:latin typeface="Courier New" pitchFamily="49" charset="0"/>
                  <a:cs typeface="Courier New" pitchFamily="49" charset="0"/>
                </a:rPr>
                <a:t>system {</a:t>
              </a:r>
            </a:p>
            <a:p>
              <a:r>
                <a:rPr lang="en-US" sz="750" noProof="1">
                  <a:latin typeface="Courier New" pitchFamily="49" charset="0"/>
                  <a:cs typeface="Courier New" pitchFamily="49" charset="0"/>
                </a:rPr>
                <a:t>   host-name </a:t>
              </a:r>
              <a:r>
                <a:rPr lang="en-US" sz="750" b="1" noProof="1">
                  <a:solidFill>
                    <a:srgbClr val="004A7D"/>
                  </a:solidFill>
                  <a:latin typeface="Courier New" pitchFamily="49" charset="0"/>
                  <a:cs typeface="Courier New" pitchFamily="49" charset="0"/>
                </a:rPr>
                <a:t>${Hostname}</a:t>
              </a:r>
              <a:r>
                <a:rPr lang="en-US" sz="750" noProof="1">
                  <a:latin typeface="Courier New" pitchFamily="49" charset="0"/>
                  <a:cs typeface="Courier New" pitchFamily="49" charset="0"/>
                </a:rPr>
                <a:t>;</a:t>
              </a:r>
            </a:p>
            <a:p>
              <a:r>
                <a:rPr lang="en-US" sz="750" noProof="1">
                  <a:latin typeface="Courier New" pitchFamily="49" charset="0"/>
                  <a:cs typeface="Courier New" pitchFamily="49" charset="0"/>
                </a:rPr>
                <a:t>   domain-name mycorp.net;</a:t>
              </a:r>
            </a:p>
            <a:p>
              <a:r>
                <a:rPr lang="en-US" sz="750" noProof="1">
                  <a:latin typeface="Courier New" pitchFamily="49" charset="0"/>
                  <a:cs typeface="Courier New" pitchFamily="49" charset="0"/>
                </a:rPr>
                <a:t>   backup-router </a:t>
              </a:r>
              <a:r>
                <a:rPr lang="en-US" sz="750" b="1" noProof="1">
                  <a:solidFill>
                    <a:srgbClr val="004B7D"/>
                  </a:solidFill>
                  <a:latin typeface="Courier New" pitchFamily="49" charset="0"/>
                  <a:cs typeface="Courier New" pitchFamily="49" charset="0"/>
                </a:rPr>
                <a:t>${BackupRouter}</a:t>
              </a:r>
              <a:r>
                <a:rPr lang="en-US" sz="750" noProof="1">
                  <a:latin typeface="Courier New" pitchFamily="49" charset="0"/>
                  <a:cs typeface="Courier New" pitchFamily="49" charset="0"/>
                </a:rPr>
                <a:t> destination 10.0.0.0/8;</a:t>
              </a:r>
            </a:p>
            <a:p>
              <a:r>
                <a:rPr lang="en-US" sz="750" noProof="1">
                  <a:latin typeface="Courier New" pitchFamily="49" charset="0"/>
                  <a:cs typeface="Courier New" pitchFamily="49" charset="0"/>
                </a:rPr>
                <a:t>   time-zone </a:t>
              </a:r>
              <a:r>
                <a:rPr lang="en-US" sz="750" b="1" noProof="1">
                  <a:solidFill>
                    <a:srgbClr val="004A7D"/>
                  </a:solidFill>
                  <a:latin typeface="Courier New" pitchFamily="49" charset="0"/>
                  <a:cs typeface="Courier New" pitchFamily="49" charset="0"/>
                </a:rPr>
                <a:t>${TimeZone}</a:t>
              </a:r>
              <a:r>
                <a:rPr lang="en-US" sz="750" noProof="1">
                  <a:latin typeface="Courier New" pitchFamily="49" charset="0"/>
                  <a:cs typeface="Courier New" pitchFamily="49" charset="0"/>
                </a:rPr>
                <a:t>;</a:t>
              </a:r>
            </a:p>
            <a:p>
              <a:r>
                <a:rPr lang="en-US" sz="750" noProof="1">
                  <a:latin typeface="Courier New" pitchFamily="49" charset="0"/>
                  <a:cs typeface="Courier New" pitchFamily="49" charset="0"/>
                </a:rPr>
                <a:t>}</a:t>
              </a:r>
            </a:p>
          </p:txBody>
        </p:sp>
        <p:sp>
          <p:nvSpPr>
            <p:cNvPr id="9" name="Rectangle 8"/>
            <p:cNvSpPr/>
            <p:nvPr/>
          </p:nvSpPr>
          <p:spPr>
            <a:xfrm>
              <a:off x="4097391" y="2773688"/>
              <a:ext cx="1567542" cy="22642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rtlCol="0" anchor="ctr" anchorCtr="0"/>
            <a:lstStyle/>
            <a:p>
              <a:r>
                <a:rPr lang="en-US" sz="825" dirty="0">
                  <a:solidFill>
                    <a:schemeClr val="bg1"/>
                  </a:solidFill>
                </a:rPr>
                <a:t>Junos Template</a:t>
              </a:r>
            </a:p>
          </p:txBody>
        </p:sp>
      </p:grpSp>
      <p:pic>
        <p:nvPicPr>
          <p:cNvPr id="10" name="Picture 2"/>
          <p:cNvPicPr>
            <a:picLocks noChangeAspect="1" noChangeArrowheads="1"/>
          </p:cNvPicPr>
          <p:nvPr/>
        </p:nvPicPr>
        <p:blipFill>
          <a:blip r:embed="rId2" cstate="print"/>
          <a:srcRect/>
          <a:stretch>
            <a:fillRect/>
          </a:stretch>
        </p:blipFill>
        <p:spPr bwMode="auto">
          <a:xfrm>
            <a:off x="3839766" y="1791752"/>
            <a:ext cx="226949" cy="229443"/>
          </a:xfrm>
          <a:prstGeom prst="rect">
            <a:avLst/>
          </a:prstGeom>
          <a:noFill/>
          <a:ln w="9525">
            <a:noFill/>
            <a:miter lim="800000"/>
            <a:headEnd/>
            <a:tailEnd/>
          </a:ln>
        </p:spPr>
      </p:pic>
      <p:pic>
        <p:nvPicPr>
          <p:cNvPr id="11"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679078" y="1709344"/>
            <a:ext cx="226949" cy="229443"/>
          </a:xfrm>
          <a:prstGeom prst="rect">
            <a:avLst/>
          </a:prstGeom>
          <a:noFill/>
          <a:ln w="9525">
            <a:noFill/>
            <a:miter lim="800000"/>
            <a:headEnd/>
            <a:tailEnd/>
          </a:ln>
        </p:spPr>
      </p:pic>
      <p:pic>
        <p:nvPicPr>
          <p:cNvPr id="12" name="Picture 5"/>
          <p:cNvPicPr>
            <a:picLocks noChangeAspect="1" noChangeArrowheads="1"/>
          </p:cNvPicPr>
          <p:nvPr/>
        </p:nvPicPr>
        <p:blipFill>
          <a:blip r:embed="rId4" cstate="print"/>
          <a:srcRect/>
          <a:stretch>
            <a:fillRect/>
          </a:stretch>
        </p:blipFill>
        <p:spPr bwMode="auto">
          <a:xfrm>
            <a:off x="3865606" y="3019790"/>
            <a:ext cx="226949" cy="229443"/>
          </a:xfrm>
          <a:prstGeom prst="rect">
            <a:avLst/>
          </a:prstGeom>
          <a:noFill/>
          <a:ln w="9525">
            <a:noFill/>
            <a:miter lim="800000"/>
            <a:headEnd/>
            <a:tailEnd/>
          </a:ln>
        </p:spPr>
      </p:pic>
      <p:pic>
        <p:nvPicPr>
          <p:cNvPr id="1026" name="Picture 2"/>
          <p:cNvPicPr>
            <a:picLocks noChangeAspect="1" noChangeArrowheads="1"/>
          </p:cNvPicPr>
          <p:nvPr/>
        </p:nvPicPr>
        <p:blipFill>
          <a:blip r:embed="rId5" cstate="print"/>
          <a:srcRect/>
          <a:stretch>
            <a:fillRect/>
          </a:stretch>
        </p:blipFill>
        <p:spPr bwMode="auto">
          <a:xfrm>
            <a:off x="7043094" y="1291209"/>
            <a:ext cx="951429" cy="1065714"/>
          </a:xfrm>
          <a:prstGeom prst="rect">
            <a:avLst/>
          </a:prstGeom>
          <a:noFill/>
          <a:ln w="9525">
            <a:noFill/>
            <a:miter lim="800000"/>
            <a:headEnd/>
            <a:tailEnd/>
          </a:ln>
        </p:spPr>
      </p:pic>
      <p:pic>
        <p:nvPicPr>
          <p:cNvPr id="14" name="Picture 13" descr="Workstation Male Back.png"/>
          <p:cNvPicPr>
            <a:picLocks noChangeAspect="1"/>
          </p:cNvPicPr>
          <p:nvPr/>
        </p:nvPicPr>
        <p:blipFill>
          <a:blip r:embed="rId6" cstate="print"/>
          <a:stretch>
            <a:fillRect/>
          </a:stretch>
        </p:blipFill>
        <p:spPr>
          <a:xfrm>
            <a:off x="4375442" y="1807323"/>
            <a:ext cx="547223" cy="460819"/>
          </a:xfrm>
          <a:prstGeom prst="rect">
            <a:avLst/>
          </a:prstGeom>
        </p:spPr>
      </p:pic>
      <p:pic>
        <p:nvPicPr>
          <p:cNvPr id="1027" name="Picture 3"/>
          <p:cNvPicPr>
            <a:picLocks noChangeAspect="1" noChangeArrowheads="1"/>
          </p:cNvPicPr>
          <p:nvPr/>
        </p:nvPicPr>
        <p:blipFill>
          <a:blip r:embed="rId7" cstate="print"/>
          <a:srcRect/>
          <a:stretch>
            <a:fillRect/>
          </a:stretch>
        </p:blipFill>
        <p:spPr bwMode="auto">
          <a:xfrm>
            <a:off x="3914912" y="4295746"/>
            <a:ext cx="225183" cy="226314"/>
          </a:xfrm>
          <a:prstGeom prst="rect">
            <a:avLst/>
          </a:prstGeom>
          <a:noFill/>
          <a:ln w="9525">
            <a:noFill/>
            <a:miter lim="800000"/>
            <a:headEnd/>
            <a:tailEnd/>
          </a:ln>
        </p:spPr>
      </p:pic>
      <p:pic>
        <p:nvPicPr>
          <p:cNvPr id="17" name="Picture 16" descr="Database Server.png"/>
          <p:cNvPicPr>
            <a:picLocks noChangeAspect="1"/>
          </p:cNvPicPr>
          <p:nvPr/>
        </p:nvPicPr>
        <p:blipFill>
          <a:blip r:embed="rId8" cstate="print"/>
          <a:stretch>
            <a:fillRect/>
          </a:stretch>
        </p:blipFill>
        <p:spPr>
          <a:xfrm>
            <a:off x="3267109" y="5032117"/>
            <a:ext cx="432018" cy="326414"/>
          </a:xfrm>
          <a:prstGeom prst="rect">
            <a:avLst/>
          </a:prstGeom>
          <a:ln>
            <a:solidFill>
              <a:srgbClr val="FF0000"/>
            </a:solidFill>
          </a:ln>
        </p:spPr>
      </p:pic>
      <p:sp>
        <p:nvSpPr>
          <p:cNvPr id="19" name="TextBox 18"/>
          <p:cNvSpPr txBox="1"/>
          <p:nvPr/>
        </p:nvSpPr>
        <p:spPr>
          <a:xfrm>
            <a:off x="3132534" y="5468541"/>
            <a:ext cx="1414463" cy="415498"/>
          </a:xfrm>
          <a:prstGeom prst="rect">
            <a:avLst/>
          </a:prstGeom>
          <a:solidFill>
            <a:srgbClr val="C00000"/>
          </a:solidFill>
        </p:spPr>
        <p:txBody>
          <a:bodyPr wrap="square" rtlCol="0">
            <a:spAutoFit/>
          </a:bodyPr>
          <a:lstStyle/>
          <a:p>
            <a:pPr algn="ctr"/>
            <a:r>
              <a:rPr lang="en-US" sz="1050" dirty="0">
                <a:solidFill>
                  <a:schemeClr val="bg1"/>
                </a:solidFill>
              </a:rPr>
              <a:t>Template Repository</a:t>
            </a:r>
          </a:p>
        </p:txBody>
      </p:sp>
      <p:sp>
        <p:nvSpPr>
          <p:cNvPr id="20" name="Rectangle 19"/>
          <p:cNvSpPr/>
          <p:nvPr/>
        </p:nvSpPr>
        <p:spPr>
          <a:xfrm>
            <a:off x="4604148" y="4922108"/>
            <a:ext cx="3222861" cy="692497"/>
          </a:xfrm>
          <a:prstGeom prst="rect">
            <a:avLst/>
          </a:prstGeom>
          <a:solidFill>
            <a:srgbClr val="006600"/>
          </a:solidFill>
          <a:effectLst>
            <a:outerShdw blurRad="50800" dist="38100" dir="2700000" algn="tl" rotWithShape="0">
              <a:prstClr val="black">
                <a:alpha val="40000"/>
              </a:prstClr>
            </a:outerShdw>
          </a:effectLst>
        </p:spPr>
        <p:txBody>
          <a:bodyPr wrap="square" lIns="137160" tIns="68580" rIns="68580" bIns="68580">
            <a:spAutoFit/>
          </a:bodyPr>
          <a:lstStyle/>
          <a:p>
            <a:pPr marL="0" lvl="1"/>
            <a:r>
              <a:rPr lang="en-US" sz="900" dirty="0">
                <a:solidFill>
                  <a:schemeClr val="bg1"/>
                </a:solidFill>
                <a:latin typeface="+mj-lt"/>
                <a:cs typeface="Courier New" pitchFamily="49" charset="0"/>
              </a:rPr>
              <a:t>The process to create Junos templates is a "write once" model.  That is, the Network Engineers create these templates for the operations team to use.  The operations teams do not create/modify the templates.</a:t>
            </a:r>
            <a:endParaRPr lang="en-US" sz="900" dirty="0">
              <a:solidFill>
                <a:schemeClr val="bg1"/>
              </a:solidFill>
              <a:latin typeface="Courier New" pitchFamily="49" charset="0"/>
              <a:cs typeface="Courier New" pitchFamily="49" charset="0"/>
            </a:endParaRPr>
          </a:p>
        </p:txBody>
      </p:sp>
      <p:sp>
        <p:nvSpPr>
          <p:cNvPr id="21" name="Rounded Rectangle 20"/>
          <p:cNvSpPr/>
          <p:nvPr/>
        </p:nvSpPr>
        <p:spPr>
          <a:xfrm>
            <a:off x="4279107" y="1616831"/>
            <a:ext cx="650081" cy="142875"/>
          </a:xfrm>
          <a:prstGeom prst="roundRect">
            <a:avLst/>
          </a:prstGeom>
          <a:solidFill>
            <a:srgbClr val="004B7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825" dirty="0">
                <a:solidFill>
                  <a:schemeClr val="bg1"/>
                </a:solidFill>
              </a:rPr>
              <a:t>Engineering</a:t>
            </a:r>
          </a:p>
        </p:txBody>
      </p:sp>
      <p:pic>
        <p:nvPicPr>
          <p:cNvPr id="22" name="Picture 2"/>
          <p:cNvPicPr>
            <a:picLocks noChangeAspect="1" noChangeArrowheads="1"/>
          </p:cNvPicPr>
          <p:nvPr/>
        </p:nvPicPr>
        <p:blipFill>
          <a:blip r:embed="rId9" cstate="print"/>
          <a:srcRect/>
          <a:stretch>
            <a:fillRect/>
          </a:stretch>
        </p:blipFill>
        <p:spPr bwMode="auto">
          <a:xfrm>
            <a:off x="3357862" y="4695794"/>
            <a:ext cx="225183" cy="226314"/>
          </a:xfrm>
          <a:prstGeom prst="rect">
            <a:avLst/>
          </a:prstGeom>
          <a:noFill/>
          <a:ln w="9525">
            <a:noFill/>
            <a:miter lim="800000"/>
            <a:headEnd/>
            <a:tailEnd/>
          </a:ln>
        </p:spPr>
      </p:pic>
      <p:sp>
        <p:nvSpPr>
          <p:cNvPr id="24" name="Down Arrow 23"/>
          <p:cNvSpPr/>
          <p:nvPr/>
        </p:nvSpPr>
        <p:spPr>
          <a:xfrm rot="2700000">
            <a:off x="3861909" y="4839665"/>
            <a:ext cx="209006" cy="37229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0" rtlCol="0" anchor="ctr" anchorCtr="0"/>
          <a:lstStyle/>
          <a:p>
            <a:pPr algn="ctr"/>
            <a:endParaRPr lang="en-US" sz="825" dirty="0">
              <a:solidFill>
                <a:schemeClr val="bg1"/>
              </a:solidFill>
            </a:endParaRPr>
          </a:p>
        </p:txBody>
      </p:sp>
      <p:sp>
        <p:nvSpPr>
          <p:cNvPr id="25" name="Down Arrow 24"/>
          <p:cNvSpPr/>
          <p:nvPr/>
        </p:nvSpPr>
        <p:spPr>
          <a:xfrm rot="2700000">
            <a:off x="6778606" y="2381289"/>
            <a:ext cx="209006" cy="30044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42900" rtlCol="0" anchor="ctr" anchorCtr="0"/>
          <a:lstStyle/>
          <a:p>
            <a:pPr algn="ctr"/>
            <a:endParaRPr lang="en-US" sz="825" dirty="0">
              <a:solidFill>
                <a:schemeClr val="bg1"/>
              </a:solidFill>
            </a:endParaRPr>
          </a:p>
        </p:txBody>
      </p:sp>
    </p:spTree>
    <p:extLst>
      <p:ext uri="{BB962C8B-B14F-4D97-AF65-F5344CB8AC3E}">
        <p14:creationId xmlns:p14="http://schemas.microsoft.com/office/powerpoint/2010/main" val="3941562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Rectangle 14"/>
          <p:cNvSpPr>
            <a:spLocks noGrp="1" noChangeArrowheads="1"/>
          </p:cNvSpPr>
          <p:nvPr>
            <p:ph type="title" idx="4294967295"/>
          </p:nvPr>
        </p:nvSpPr>
        <p:spPr bwMode="auto">
          <a:xfrm>
            <a:off x="228600" y="283033"/>
            <a:ext cx="8458200" cy="997196"/>
          </a:xfrm>
          <a:prstGeom prst="rect">
            <a:avLst/>
          </a:prstGeom>
          <a:noFill/>
          <a:ln/>
        </p:spPr>
        <p:txBody>
          <a:bodyPr tIns="0" rIns="0" bIns="0" anchor="ctr">
            <a:spAutoFit/>
          </a:bodyPr>
          <a:lstStyle/>
          <a:p>
            <a:r>
              <a:rPr lang="en-US" b="1" dirty="0">
                <a:solidFill>
                  <a:schemeClr val="accent1">
                    <a:lumMod val="75000"/>
                  </a:schemeClr>
                </a:solidFill>
              </a:rPr>
              <a:t>What Can Inconsistency do for you?</a:t>
            </a:r>
            <a:br>
              <a:rPr lang="en-US" b="1" dirty="0">
                <a:solidFill>
                  <a:schemeClr val="accent1">
                    <a:lumMod val="75000"/>
                  </a:schemeClr>
                </a:solidFill>
              </a:rPr>
            </a:br>
            <a:endParaRPr lang="en-US" b="1" dirty="0">
              <a:solidFill>
                <a:schemeClr val="accent1">
                  <a:lumMod val="75000"/>
                </a:schemeClr>
              </a:solidFill>
            </a:endParaRPr>
          </a:p>
        </p:txBody>
      </p:sp>
      <p:sp>
        <p:nvSpPr>
          <p:cNvPr id="1415182" name="AutoShape 14"/>
          <p:cNvSpPr>
            <a:spLocks noChangeArrowheads="1"/>
          </p:cNvSpPr>
          <p:nvPr/>
        </p:nvSpPr>
        <p:spPr bwMode="auto">
          <a:xfrm rot="10800000">
            <a:off x="5604272" y="2122335"/>
            <a:ext cx="1450181" cy="742950"/>
          </a:xfrm>
          <a:prstGeom prst="rightArrow">
            <a:avLst>
              <a:gd name="adj1" fmla="val 50000"/>
              <a:gd name="adj2" fmla="val 48798"/>
            </a:avLst>
          </a:prstGeom>
          <a:solidFill>
            <a:schemeClr val="bg1">
              <a:lumMod val="75000"/>
            </a:schemeClr>
          </a:solidFill>
          <a:ln w="9525">
            <a:noFill/>
            <a:miter lim="800000"/>
            <a:headEnd/>
            <a:tailEnd/>
          </a:ln>
          <a:effectLst/>
        </p:spPr>
        <p:txBody>
          <a:bodyPr wrap="none" anchor="ctr"/>
          <a:lstStyle/>
          <a:p>
            <a:endParaRPr lang="en-US" sz="1725"/>
          </a:p>
        </p:txBody>
      </p:sp>
      <p:sp>
        <p:nvSpPr>
          <p:cNvPr id="1415183" name="Text Box 15"/>
          <p:cNvSpPr txBox="1">
            <a:spLocks noChangeArrowheads="1"/>
          </p:cNvSpPr>
          <p:nvPr/>
        </p:nvSpPr>
        <p:spPr bwMode="auto">
          <a:xfrm>
            <a:off x="5909076" y="2413019"/>
            <a:ext cx="1080424" cy="161583"/>
          </a:xfrm>
          <a:prstGeom prst="rect">
            <a:avLst/>
          </a:prstGeom>
          <a:noFill/>
          <a:ln w="28575" algn="ctr">
            <a:noFill/>
            <a:miter lim="800000"/>
            <a:headEnd/>
            <a:tailEnd/>
          </a:ln>
          <a:effectLst/>
        </p:spPr>
        <p:txBody>
          <a:bodyPr wrap="none" lIns="0" tIns="0" rIns="0" bIns="0">
            <a:spAutoFit/>
          </a:bodyPr>
          <a:lstStyle/>
          <a:p>
            <a:r>
              <a:rPr lang="en-US" sz="1050" dirty="0"/>
              <a:t>Junos Automation</a:t>
            </a:r>
          </a:p>
        </p:txBody>
      </p:sp>
      <p:graphicFrame>
        <p:nvGraphicFramePr>
          <p:cNvPr id="15" name="Object 5"/>
          <p:cNvGraphicFramePr>
            <a:graphicFrameLocks noChangeAspect="1"/>
          </p:cNvGraphicFramePr>
          <p:nvPr>
            <p:extLst/>
          </p:nvPr>
        </p:nvGraphicFramePr>
        <p:xfrm>
          <a:off x="1534716" y="1885355"/>
          <a:ext cx="6267450" cy="3243263"/>
        </p:xfrm>
        <a:graphic>
          <a:graphicData uri="http://schemas.openxmlformats.org/drawingml/2006/chart">
            <c:chart xmlns:c="http://schemas.openxmlformats.org/drawingml/2006/chart" xmlns:r="http://schemas.openxmlformats.org/officeDocument/2006/relationships" r:id="rId3"/>
          </a:graphicData>
        </a:graphic>
      </p:graphicFrame>
      <p:pic>
        <p:nvPicPr>
          <p:cNvPr id="16" name="Picture 15" descr="Picture1"/>
          <p:cNvPicPr>
            <a:picLocks noChangeAspect="1" noChangeArrowheads="1"/>
          </p:cNvPicPr>
          <p:nvPr/>
        </p:nvPicPr>
        <p:blipFill>
          <a:blip r:embed="rId4" cstate="print">
            <a:lum bright="50000"/>
          </a:blip>
          <a:srcRect/>
          <a:stretch>
            <a:fillRect/>
          </a:stretch>
        </p:blipFill>
        <p:spPr bwMode="auto">
          <a:xfrm>
            <a:off x="3109912" y="5185172"/>
            <a:ext cx="2900363" cy="292894"/>
          </a:xfrm>
          <a:prstGeom prst="rect">
            <a:avLst/>
          </a:prstGeom>
          <a:noFill/>
          <a:ln w="9525" algn="ctr">
            <a:noFill/>
            <a:miter lim="800000"/>
            <a:headEnd/>
            <a:tailEnd/>
          </a:ln>
        </p:spPr>
      </p:pic>
      <p:sp>
        <p:nvSpPr>
          <p:cNvPr id="17" name="Oval 12"/>
          <p:cNvSpPr>
            <a:spLocks noChangeArrowheads="1"/>
          </p:cNvSpPr>
          <p:nvPr/>
        </p:nvSpPr>
        <p:spPr bwMode="gray">
          <a:xfrm>
            <a:off x="3048000" y="2152650"/>
            <a:ext cx="2972991" cy="2989660"/>
          </a:xfrm>
          <a:prstGeom prst="ellipse">
            <a:avLst/>
          </a:prstGeom>
          <a:noFill/>
          <a:ln w="76200">
            <a:solidFill>
              <a:srgbClr val="A2A4A3"/>
            </a:solidFill>
            <a:round/>
            <a:headEnd/>
            <a:tailEnd/>
          </a:ln>
        </p:spPr>
        <p:txBody>
          <a:bodyPr wrap="none" anchor="ctr"/>
          <a:lstStyle/>
          <a:p>
            <a:pPr algn="l">
              <a:lnSpc>
                <a:spcPct val="100000"/>
              </a:lnSpc>
              <a:spcBef>
                <a:spcPct val="0"/>
              </a:spcBef>
            </a:pPr>
            <a:endParaRPr lang="en-US" sz="1350"/>
          </a:p>
        </p:txBody>
      </p:sp>
      <p:sp>
        <p:nvSpPr>
          <p:cNvPr id="18" name="AutoShape 6"/>
          <p:cNvSpPr>
            <a:spLocks noChangeArrowheads="1"/>
          </p:cNvSpPr>
          <p:nvPr/>
        </p:nvSpPr>
        <p:spPr bwMode="blackWhite">
          <a:xfrm>
            <a:off x="1416845" y="1834754"/>
            <a:ext cx="2240755" cy="295913"/>
          </a:xfrm>
          <a:prstGeom prst="roundRect">
            <a:avLst>
              <a:gd name="adj" fmla="val 16667"/>
            </a:avLst>
          </a:prstGeom>
          <a:solidFill>
            <a:srgbClr val="2B6A24"/>
          </a:solidFill>
          <a:ln w="38100" algn="ctr">
            <a:solidFill>
              <a:srgbClr val="008000"/>
            </a:solidFill>
            <a:round/>
            <a:headEnd/>
            <a:tailEnd/>
          </a:ln>
          <a:effectLst/>
        </p:spPr>
        <p:txBody>
          <a:bodyPr wrap="none" anchor="ctr"/>
          <a:lstStyle/>
          <a:p>
            <a:pPr>
              <a:spcBef>
                <a:spcPct val="0"/>
              </a:spcBef>
            </a:pPr>
            <a:r>
              <a:rPr lang="en-US" sz="1725">
                <a:solidFill>
                  <a:schemeClr val="bg1"/>
                </a:solidFill>
              </a:rPr>
              <a:t>Planned Maintenance</a:t>
            </a:r>
          </a:p>
        </p:txBody>
      </p:sp>
      <p:sp>
        <p:nvSpPr>
          <p:cNvPr id="19" name="AutoShape 7"/>
          <p:cNvSpPr>
            <a:spLocks noChangeArrowheads="1"/>
          </p:cNvSpPr>
          <p:nvPr/>
        </p:nvSpPr>
        <p:spPr bwMode="blackWhite">
          <a:xfrm>
            <a:off x="1459253" y="4389282"/>
            <a:ext cx="1665684" cy="348853"/>
          </a:xfrm>
          <a:prstGeom prst="roundRect">
            <a:avLst>
              <a:gd name="adj" fmla="val 16667"/>
            </a:avLst>
          </a:prstGeom>
          <a:solidFill>
            <a:srgbClr val="005187"/>
          </a:solidFill>
          <a:ln w="38100" algn="ctr">
            <a:solidFill>
              <a:schemeClr val="accent1"/>
            </a:solidFill>
            <a:round/>
            <a:headEnd/>
            <a:tailEnd/>
          </a:ln>
          <a:effectLst/>
        </p:spPr>
        <p:txBody>
          <a:bodyPr wrap="none" anchor="ctr"/>
          <a:lstStyle/>
          <a:p>
            <a:pPr>
              <a:spcBef>
                <a:spcPct val="0"/>
              </a:spcBef>
            </a:pPr>
            <a:r>
              <a:rPr lang="en-US" sz="1725" dirty="0">
                <a:solidFill>
                  <a:schemeClr val="bg1"/>
                </a:solidFill>
                <a:effectLst>
                  <a:outerShdw blurRad="38100" dist="38100" dir="2700000" algn="tl">
                    <a:srgbClr val="000000"/>
                  </a:outerShdw>
                </a:effectLst>
              </a:rPr>
              <a:t>Human Factors</a:t>
            </a:r>
          </a:p>
        </p:txBody>
      </p:sp>
      <p:sp>
        <p:nvSpPr>
          <p:cNvPr id="20" name="Rectangle 8"/>
          <p:cNvSpPr>
            <a:spLocks noChangeArrowheads="1"/>
          </p:cNvSpPr>
          <p:nvPr/>
        </p:nvSpPr>
        <p:spPr bwMode="auto">
          <a:xfrm>
            <a:off x="1039415" y="4876800"/>
            <a:ext cx="2356248" cy="623248"/>
          </a:xfrm>
          <a:prstGeom prst="rect">
            <a:avLst/>
          </a:prstGeom>
          <a:noFill/>
          <a:ln w="28575" algn="ctr">
            <a:noFill/>
            <a:miter lim="800000"/>
            <a:headEnd/>
            <a:tailEnd/>
          </a:ln>
          <a:effectLst/>
        </p:spPr>
        <p:txBody>
          <a:bodyPr lIns="0" tIns="0" rIns="0" bIns="0">
            <a:spAutoFit/>
          </a:bodyPr>
          <a:lstStyle/>
          <a:p>
            <a:pPr lvl="1">
              <a:spcBef>
                <a:spcPct val="30000"/>
              </a:spcBef>
              <a:buClr>
                <a:schemeClr val="hlink"/>
              </a:buClr>
            </a:pPr>
            <a:r>
              <a:rPr lang="en-US" sz="1350" dirty="0"/>
              <a:t>Configuration changes that negatively impact network performance</a:t>
            </a:r>
          </a:p>
        </p:txBody>
      </p:sp>
      <p:sp>
        <p:nvSpPr>
          <p:cNvPr id="21" name="Rectangle 9"/>
          <p:cNvSpPr>
            <a:spLocks noChangeArrowheads="1"/>
          </p:cNvSpPr>
          <p:nvPr/>
        </p:nvSpPr>
        <p:spPr bwMode="auto">
          <a:xfrm>
            <a:off x="1549004" y="2289573"/>
            <a:ext cx="1423467" cy="415498"/>
          </a:xfrm>
          <a:prstGeom prst="rect">
            <a:avLst/>
          </a:prstGeom>
          <a:noFill/>
          <a:ln w="28575" algn="ctr">
            <a:noFill/>
            <a:miter lim="800000"/>
            <a:headEnd/>
            <a:tailEnd/>
          </a:ln>
          <a:effectLst/>
        </p:spPr>
        <p:txBody>
          <a:bodyPr wrap="none" lIns="0" tIns="0" rIns="0" bIns="0">
            <a:spAutoFit/>
          </a:bodyPr>
          <a:lstStyle/>
          <a:p>
            <a:r>
              <a:rPr lang="en-US" sz="1350"/>
              <a:t>Hardware and </a:t>
            </a:r>
            <a:br>
              <a:rPr lang="en-US" sz="1350"/>
            </a:br>
            <a:r>
              <a:rPr lang="en-US" sz="1350"/>
              <a:t>software upgrades</a:t>
            </a:r>
          </a:p>
        </p:txBody>
      </p:sp>
      <p:sp>
        <p:nvSpPr>
          <p:cNvPr id="22" name="AutoShape 11"/>
          <p:cNvSpPr>
            <a:spLocks noChangeArrowheads="1"/>
          </p:cNvSpPr>
          <p:nvPr/>
        </p:nvSpPr>
        <p:spPr bwMode="blackWhite">
          <a:xfrm>
            <a:off x="6101953" y="2851547"/>
            <a:ext cx="1973101" cy="311944"/>
          </a:xfrm>
          <a:prstGeom prst="roundRect">
            <a:avLst>
              <a:gd name="adj" fmla="val 16667"/>
            </a:avLst>
          </a:prstGeom>
          <a:solidFill>
            <a:srgbClr val="93001C"/>
          </a:solidFill>
          <a:ln w="38100" algn="ctr">
            <a:solidFill>
              <a:srgbClr val="7A001A"/>
            </a:solidFill>
            <a:round/>
            <a:headEnd/>
            <a:tailEnd/>
          </a:ln>
          <a:effectLst/>
        </p:spPr>
        <p:txBody>
          <a:bodyPr wrap="none" anchor="ctr"/>
          <a:lstStyle/>
          <a:p>
            <a:pPr>
              <a:spcBef>
                <a:spcPct val="0"/>
              </a:spcBef>
            </a:pPr>
            <a:r>
              <a:rPr lang="en-US" sz="1725" dirty="0">
                <a:solidFill>
                  <a:schemeClr val="bg1"/>
                </a:solidFill>
              </a:rPr>
              <a:t>Unplanned Events</a:t>
            </a:r>
          </a:p>
        </p:txBody>
      </p:sp>
      <p:sp>
        <p:nvSpPr>
          <p:cNvPr id="23" name="Rectangle 12"/>
          <p:cNvSpPr>
            <a:spLocks noChangeArrowheads="1"/>
          </p:cNvSpPr>
          <p:nvPr/>
        </p:nvSpPr>
        <p:spPr bwMode="auto">
          <a:xfrm>
            <a:off x="6511406" y="3358754"/>
            <a:ext cx="1596591" cy="623248"/>
          </a:xfrm>
          <a:prstGeom prst="rect">
            <a:avLst/>
          </a:prstGeom>
          <a:noFill/>
          <a:ln w="28575" algn="ctr">
            <a:noFill/>
            <a:miter lim="800000"/>
            <a:headEnd/>
            <a:tailEnd/>
          </a:ln>
          <a:effectLst/>
        </p:spPr>
        <p:txBody>
          <a:bodyPr wrap="none" lIns="0" tIns="0" rIns="0" bIns="0">
            <a:spAutoFit/>
          </a:bodyPr>
          <a:lstStyle/>
          <a:p>
            <a:r>
              <a:rPr lang="en-US" sz="1350" dirty="0"/>
              <a:t>Network failures, </a:t>
            </a:r>
            <a:br>
              <a:rPr lang="en-US" sz="1350" dirty="0"/>
            </a:br>
            <a:r>
              <a:rPr lang="en-US" sz="1350" dirty="0"/>
              <a:t>hardware events </a:t>
            </a:r>
            <a:br>
              <a:rPr lang="en-US" sz="1350" dirty="0"/>
            </a:br>
            <a:r>
              <a:rPr lang="en-US" sz="1350" dirty="0"/>
              <a:t>and software defects</a:t>
            </a:r>
          </a:p>
        </p:txBody>
      </p:sp>
      <p:sp>
        <p:nvSpPr>
          <p:cNvPr id="26" name="TextBox 25"/>
          <p:cNvSpPr txBox="1"/>
          <p:nvPr/>
        </p:nvSpPr>
        <p:spPr>
          <a:xfrm>
            <a:off x="3992761" y="4078808"/>
            <a:ext cx="1083469" cy="409678"/>
          </a:xfrm>
          <a:prstGeom prst="rect">
            <a:avLst/>
          </a:prstGeom>
          <a:ln>
            <a:noFill/>
          </a:ln>
        </p:spPr>
        <p:txBody>
          <a:bodyPr wrap="square" lIns="28527" tIns="14263" rIns="28527" bIns="14263" rtlCol="0">
            <a:spAutoFit/>
          </a:bodyPr>
          <a:lstStyle/>
          <a:p>
            <a:pPr algn="ctr">
              <a:lnSpc>
                <a:spcPct val="90000"/>
              </a:lnSpc>
            </a:pPr>
            <a:r>
              <a:rPr lang="en-US" sz="2750" dirty="0">
                <a:solidFill>
                  <a:schemeClr val="bg1"/>
                </a:solidFill>
                <a:latin typeface="Arial"/>
                <a:cs typeface="Arial"/>
              </a:rPr>
              <a:t>70%</a:t>
            </a:r>
          </a:p>
        </p:txBody>
      </p:sp>
    </p:spTree>
    <p:extLst>
      <p:ext uri="{BB962C8B-B14F-4D97-AF65-F5344CB8AC3E}">
        <p14:creationId xmlns:p14="http://schemas.microsoft.com/office/powerpoint/2010/main" val="418532900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415182"/>
                                        </p:tgtEl>
                                        <p:attrNameLst>
                                          <p:attrName>style.visibility</p:attrName>
                                        </p:attrNameLst>
                                      </p:cBhvr>
                                      <p:to>
                                        <p:strVal val="visible"/>
                                      </p:to>
                                    </p:set>
                                    <p:animEffect transition="in" filter="wipe(right)">
                                      <p:cBhvr>
                                        <p:cTn id="7" dur="2000"/>
                                        <p:tgtEl>
                                          <p:spTgt spid="14151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15183"/>
                                        </p:tgtEl>
                                        <p:attrNameLst>
                                          <p:attrName>style.visibility</p:attrName>
                                        </p:attrNameLst>
                                      </p:cBhvr>
                                      <p:to>
                                        <p:strVal val="visible"/>
                                      </p:to>
                                    </p:set>
                                    <p:animEffect transition="in" filter="fade">
                                      <p:cBhvr>
                                        <p:cTn id="10" dur="2000"/>
                                        <p:tgtEl>
                                          <p:spTgt spid="141518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20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20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5182" grpId="0" animBg="1"/>
      <p:bldP spid="1415183" grpId="0"/>
      <p:bldP spid="18" grpId="0" animBg="1"/>
      <p:bldP spid="19" grpId="0" animBg="1"/>
      <p:bldP spid="20" grpId="0"/>
      <p:bldP spid="21" grpId="0"/>
      <p:bldP spid="22" grpId="0" animBg="1"/>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661205" y="4521732"/>
            <a:ext cx="3465712" cy="781844"/>
          </a:xfrm>
          <a:prstGeom prst="rect">
            <a:avLst/>
          </a:prstGeom>
          <a:ln/>
        </p:spPr>
        <p:style>
          <a:lnRef idx="3">
            <a:schemeClr val="lt1"/>
          </a:lnRef>
          <a:fillRef idx="1">
            <a:schemeClr val="accent4"/>
          </a:fillRef>
          <a:effectRef idx="1">
            <a:schemeClr val="accent4"/>
          </a:effectRef>
          <a:fontRef idx="minor">
            <a:schemeClr val="lt1"/>
          </a:fontRef>
        </p:style>
        <p:txBody>
          <a:bodyPr lIns="0" tIns="0" rIns="0" bIns="0" rtlCol="0" anchor="ctr" anchorCtr="0"/>
          <a:lstStyle/>
          <a:p>
            <a:pPr algn="ctr">
              <a:spcAft>
                <a:spcPts val="450"/>
              </a:spcAft>
            </a:pPr>
            <a:endParaRPr lang="en-US" sz="1750" dirty="0"/>
          </a:p>
        </p:txBody>
      </p:sp>
      <p:sp>
        <p:nvSpPr>
          <p:cNvPr id="22" name="Rounded Rectangle 21"/>
          <p:cNvSpPr/>
          <p:nvPr/>
        </p:nvSpPr>
        <p:spPr>
          <a:xfrm>
            <a:off x="6440634" y="3110842"/>
            <a:ext cx="1622175" cy="1053704"/>
          </a:xfrm>
          <a:prstGeom prst="roundRect">
            <a:avLst/>
          </a:prstGeom>
          <a:solidFill>
            <a:srgbClr val="807F83">
              <a:alpha val="2509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17026"/>
            <a:endParaRPr lang="en-US" sz="1917" dirty="0">
              <a:ln w="12700">
                <a:noFill/>
                <a:prstDash val="solid"/>
              </a:ln>
              <a:solidFill>
                <a:srgbClr val="FFFFFF">
                  <a:tint val="85000"/>
                  <a:satMod val="155000"/>
                </a:srgbClr>
              </a:solidFill>
              <a:cs typeface="Arial" pitchFamily="34" charset="0"/>
            </a:endParaRPr>
          </a:p>
        </p:txBody>
      </p:sp>
      <p:sp>
        <p:nvSpPr>
          <p:cNvPr id="21" name="Rounded Rectangle 20"/>
          <p:cNvSpPr/>
          <p:nvPr/>
        </p:nvSpPr>
        <p:spPr>
          <a:xfrm>
            <a:off x="4681142" y="3110842"/>
            <a:ext cx="1657224" cy="1053704"/>
          </a:xfrm>
          <a:prstGeom prst="roundRect">
            <a:avLst/>
          </a:prstGeom>
          <a:solidFill>
            <a:srgbClr val="807F83">
              <a:alpha val="2509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17026"/>
            <a:endParaRPr lang="en-US" sz="1917" dirty="0">
              <a:ln w="12700">
                <a:noFill/>
                <a:prstDash val="solid"/>
              </a:ln>
              <a:solidFill>
                <a:srgbClr val="FFFFFF">
                  <a:tint val="85000"/>
                  <a:satMod val="155000"/>
                </a:srgbClr>
              </a:solidFill>
              <a:cs typeface="Arial" pitchFamily="34" charset="0"/>
            </a:endParaRPr>
          </a:p>
        </p:txBody>
      </p:sp>
      <p:sp>
        <p:nvSpPr>
          <p:cNvPr id="2" name="Text Placeholder 1"/>
          <p:cNvSpPr>
            <a:spLocks noGrp="1"/>
          </p:cNvSpPr>
          <p:nvPr>
            <p:ph type="body" sz="quarter" idx="10"/>
          </p:nvPr>
        </p:nvSpPr>
        <p:spPr>
          <a:xfrm>
            <a:off x="304800" y="316847"/>
            <a:ext cx="8937102" cy="598580"/>
          </a:xfrm>
        </p:spPr>
        <p:txBody>
          <a:bodyPr/>
          <a:lstStyle/>
          <a:p>
            <a:r>
              <a:rPr lang="en-US" sz="3600" b="1" cap="none" dirty="0" smtClean="0">
                <a:solidFill>
                  <a:schemeClr val="accent1">
                    <a:lumMod val="75000"/>
                  </a:schemeClr>
                </a:solidFill>
                <a:latin typeface="+mn-lt"/>
              </a:rPr>
              <a:t>Orchestration With Junos Space</a:t>
            </a:r>
          </a:p>
          <a:p>
            <a:r>
              <a:rPr lang="en-US" sz="2400" cap="none" dirty="0" smtClean="0">
                <a:solidFill>
                  <a:schemeClr val="tx1"/>
                </a:solidFill>
                <a:latin typeface="+mn-lt"/>
              </a:rPr>
              <a:t>Use With Existing NMS, OSS/BSS Deployments</a:t>
            </a:r>
            <a:endParaRPr lang="en-US" sz="2400" cap="none" dirty="0">
              <a:solidFill>
                <a:schemeClr val="tx1"/>
              </a:solidFill>
              <a:latin typeface="+mn-lt"/>
            </a:endParaRPr>
          </a:p>
        </p:txBody>
      </p:sp>
      <p:sp>
        <p:nvSpPr>
          <p:cNvPr id="3" name="Text Placeholder 2"/>
          <p:cNvSpPr>
            <a:spLocks noGrp="1"/>
          </p:cNvSpPr>
          <p:nvPr>
            <p:ph type="body" sz="quarter" idx="14"/>
          </p:nvPr>
        </p:nvSpPr>
        <p:spPr>
          <a:xfrm>
            <a:off x="763043" y="3231856"/>
            <a:ext cx="3550267" cy="2316837"/>
          </a:xfrm>
        </p:spPr>
        <p:txBody>
          <a:bodyPr/>
          <a:lstStyle/>
          <a:p>
            <a:pPr marL="0" indent="0">
              <a:buNone/>
            </a:pPr>
            <a:r>
              <a:rPr lang="en-US" dirty="0" smtClean="0">
                <a:solidFill>
                  <a:schemeClr val="tx1"/>
                </a:solidFill>
              </a:rPr>
              <a:t>Northbound APIs allow you to easily integrate into existing NMS or OSS/BSS deployment</a:t>
            </a:r>
            <a:endParaRPr lang="en-US" dirty="0">
              <a:solidFill>
                <a:schemeClr val="tx1"/>
              </a:solidFill>
            </a:endParaRPr>
          </a:p>
        </p:txBody>
      </p:sp>
      <p:pic>
        <p:nvPicPr>
          <p:cNvPr id="9" name="Picture 34" descr="tivoli_logo.jpg"/>
          <p:cNvPicPr>
            <a:picLocks noChangeAspect="1"/>
          </p:cNvPicPr>
          <p:nvPr/>
        </p:nvPicPr>
        <p:blipFill>
          <a:blip r:embed="rId3" cstate="screen">
            <a:clrChange>
              <a:clrFrom>
                <a:srgbClr val="FFFFFF"/>
              </a:clrFrom>
              <a:clrTo>
                <a:srgbClr val="FFFFFF">
                  <a:alpha val="0"/>
                </a:srgbClr>
              </a:clrTo>
            </a:clrChange>
            <a:lum bright="-9000" contrast="-5000"/>
          </a:blip>
          <a:srcRect/>
          <a:stretch>
            <a:fillRect/>
          </a:stretch>
        </p:blipFill>
        <p:spPr bwMode="gray">
          <a:xfrm>
            <a:off x="4733729" y="1995863"/>
            <a:ext cx="772915" cy="26855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noFill/>
            <a:miter lim="800000"/>
            <a:headEnd/>
            <a:tailEnd/>
          </a:ln>
        </p:spPr>
      </p:pic>
      <p:pic>
        <p:nvPicPr>
          <p:cNvPr id="10" name="Picture 35" descr="HPOpenViewLogo.gif"/>
          <p:cNvPicPr>
            <a:picLocks/>
          </p:cNvPicPr>
          <p:nvPr/>
        </p:nvPicPr>
        <p:blipFill>
          <a:blip r:embed="rId4" cstate="screen">
            <a:clrChange>
              <a:clrFrom>
                <a:srgbClr val="FFFFFF"/>
              </a:clrFrom>
              <a:clrTo>
                <a:srgbClr val="FFFFFF">
                  <a:alpha val="0"/>
                </a:srgbClr>
              </a:clrTo>
            </a:clrChange>
            <a:lum bright="-9000" contrast="-5000"/>
          </a:blip>
          <a:srcRect/>
          <a:stretch>
            <a:fillRect/>
          </a:stretch>
        </p:blipFill>
        <p:spPr bwMode="gray">
          <a:xfrm>
            <a:off x="6692562" y="1920165"/>
            <a:ext cx="608064" cy="40655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noFill/>
            <a:miter lim="800000"/>
            <a:headEnd/>
            <a:tailEnd/>
          </a:ln>
        </p:spPr>
      </p:pic>
      <p:pic>
        <p:nvPicPr>
          <p:cNvPr id="11" name="Picture 49" descr="VMwareLogo.jpg"/>
          <p:cNvPicPr>
            <a:picLocks noChangeAspect="1"/>
          </p:cNvPicPr>
          <p:nvPr/>
        </p:nvPicPr>
        <p:blipFill>
          <a:blip r:embed="rId5" cstate="screen">
            <a:clrChange>
              <a:clrFrom>
                <a:srgbClr val="FFFFFF"/>
              </a:clrFrom>
              <a:clrTo>
                <a:srgbClr val="FFFFFF">
                  <a:alpha val="0"/>
                </a:srgbClr>
              </a:clrTo>
            </a:clrChange>
            <a:lum bright="-9000" contrast="-5000"/>
          </a:blip>
          <a:srcRect/>
          <a:stretch>
            <a:fillRect/>
          </a:stretch>
        </p:blipFill>
        <p:spPr bwMode="gray">
          <a:xfrm>
            <a:off x="5750918" y="1905000"/>
            <a:ext cx="762000" cy="399521"/>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noFill/>
            <a:miter lim="800000"/>
            <a:headEnd/>
            <a:tailEnd/>
          </a:ln>
        </p:spPr>
      </p:pic>
      <p:sp>
        <p:nvSpPr>
          <p:cNvPr id="12" name="TextBox 124"/>
          <p:cNvSpPr txBox="1">
            <a:spLocks noChangeArrowheads="1"/>
          </p:cNvSpPr>
          <p:nvPr/>
        </p:nvSpPr>
        <p:spPr bwMode="gray">
          <a:xfrm>
            <a:off x="4639468" y="5043859"/>
            <a:ext cx="3499447" cy="237309"/>
          </a:xfrm>
          <a:prstGeom prst="rect">
            <a:avLst/>
          </a:prstGeom>
          <a:noFill/>
          <a:ln>
            <a:noFill/>
            <a:headEnd/>
            <a:tailEnd/>
          </a:ln>
        </p:spPr>
        <p:style>
          <a:lnRef idx="3">
            <a:schemeClr val="lt1"/>
          </a:lnRef>
          <a:fillRef idx="1">
            <a:schemeClr val="accent5"/>
          </a:fillRef>
          <a:effectRef idx="1">
            <a:schemeClr val="accent5"/>
          </a:effectRef>
          <a:fontRef idx="minor">
            <a:schemeClr val="lt1"/>
          </a:fontRef>
        </p:style>
        <p:txBody>
          <a:bodyPr wrap="square" lIns="57150" tIns="28575" rIns="57150" bIns="28575" anchor="ctr">
            <a:spAutoFit/>
          </a:bodyPr>
          <a:lstStyle/>
          <a:p>
            <a:pPr algn="ctr" eaLnBrk="0" hangingPunct="0">
              <a:defRPr/>
            </a:pPr>
            <a:r>
              <a:rPr lang="en-US" sz="1167" dirty="0">
                <a:latin typeface="+mj-lt"/>
                <a:cs typeface="Arial" pitchFamily="34" charset="0"/>
              </a:rPr>
              <a:t>Junos Space Network Management Platform</a:t>
            </a:r>
          </a:p>
        </p:txBody>
      </p:sp>
      <p:sp>
        <p:nvSpPr>
          <p:cNvPr id="13" name="Text Box 35"/>
          <p:cNvSpPr txBox="1">
            <a:spLocks noChangeArrowheads="1"/>
          </p:cNvSpPr>
          <p:nvPr/>
        </p:nvSpPr>
        <p:spPr bwMode="gray">
          <a:xfrm>
            <a:off x="6824266" y="3403022"/>
            <a:ext cx="907852" cy="333296"/>
          </a:xfrm>
          <a:prstGeom prst="rect">
            <a:avLst/>
          </a:prstGeom>
          <a:noFill/>
          <a:ln w="19050">
            <a:noFill/>
            <a:miter lim="800000"/>
            <a:headEnd/>
            <a:tailEnd/>
          </a:ln>
        </p:spPr>
        <p:txBody>
          <a:bodyPr lIns="0" tIns="0" rIns="0" bIns="0" anchor="ctr">
            <a:spAutoFit/>
          </a:bodyPr>
          <a:lstStyle/>
          <a:p>
            <a:pPr algn="ctr">
              <a:spcBef>
                <a:spcPct val="50000"/>
              </a:spcBef>
            </a:pPr>
            <a:r>
              <a:rPr lang="en-US" sz="1083" dirty="0"/>
              <a:t>3rd Party Apps</a:t>
            </a:r>
          </a:p>
        </p:txBody>
      </p:sp>
      <p:sp>
        <p:nvSpPr>
          <p:cNvPr id="15" name="Rounded Rectangle 51"/>
          <p:cNvSpPr>
            <a:spLocks noChangeArrowheads="1"/>
          </p:cNvSpPr>
          <p:nvPr/>
        </p:nvSpPr>
        <p:spPr bwMode="gray">
          <a:xfrm>
            <a:off x="4639475" y="4164544"/>
            <a:ext cx="3507383" cy="357188"/>
          </a:xfrm>
          <a:prstGeom prst="roundRect">
            <a:avLst>
              <a:gd name="adj" fmla="val 16181"/>
            </a:avLst>
          </a:prstGeom>
          <a:gradFill rotWithShape="1">
            <a:gsLst>
              <a:gs pos="0">
                <a:srgbClr val="304D5F"/>
              </a:gs>
              <a:gs pos="50000">
                <a:srgbClr val="49728B"/>
              </a:gs>
              <a:gs pos="100000">
                <a:srgbClr val="5888A6"/>
              </a:gs>
            </a:gsLst>
            <a:lin ang="16200000" scaled="1"/>
          </a:gradFill>
          <a:ln w="25400">
            <a:solidFill>
              <a:schemeClr val="bg1"/>
            </a:solidFill>
            <a:round/>
            <a:headEnd/>
            <a:tailEnd/>
          </a:ln>
          <a:effectLst>
            <a:outerShdw blurRad="63500" algn="ctr" rotWithShape="0">
              <a:srgbClr val="000000">
                <a:alpha val="39999"/>
              </a:srgbClr>
            </a:outerShdw>
          </a:effectLst>
        </p:spPr>
        <p:txBody>
          <a:bodyPr lIns="57150" tIns="28575" rIns="57150" bIns="28575" anchor="ctr"/>
          <a:lstStyle/>
          <a:p>
            <a:pPr marL="260741" indent="-260741" algn="ctr">
              <a:lnSpc>
                <a:spcPts val="1650"/>
              </a:lnSpc>
              <a:spcBef>
                <a:spcPts val="450"/>
              </a:spcBef>
              <a:buSzPct val="100000"/>
              <a:defRPr/>
            </a:pPr>
            <a:r>
              <a:rPr lang="en-US" sz="1167" dirty="0">
                <a:solidFill>
                  <a:schemeClr val="bg1"/>
                </a:solidFill>
                <a:latin typeface="Arial" charset="0"/>
                <a:ea typeface="ＭＳ Ｐゴシック" charset="-128"/>
              </a:rPr>
              <a:t>Junos Space SDK / API</a:t>
            </a:r>
          </a:p>
        </p:txBody>
      </p:sp>
      <p:sp>
        <p:nvSpPr>
          <p:cNvPr id="16" name="Rounded Rectangle 51"/>
          <p:cNvSpPr>
            <a:spLocks noChangeArrowheads="1"/>
          </p:cNvSpPr>
          <p:nvPr/>
        </p:nvSpPr>
        <p:spPr bwMode="gray">
          <a:xfrm>
            <a:off x="4639475" y="5303576"/>
            <a:ext cx="3507383" cy="358511"/>
          </a:xfrm>
          <a:prstGeom prst="roundRect">
            <a:avLst>
              <a:gd name="adj" fmla="val 16181"/>
            </a:avLst>
          </a:prstGeom>
          <a:gradFill rotWithShape="1">
            <a:gsLst>
              <a:gs pos="0">
                <a:srgbClr val="304D5F"/>
              </a:gs>
              <a:gs pos="50000">
                <a:srgbClr val="49728B"/>
              </a:gs>
              <a:gs pos="100000">
                <a:srgbClr val="5888A6"/>
              </a:gs>
            </a:gsLst>
            <a:lin ang="16200000" scaled="1"/>
          </a:gradFill>
          <a:ln w="25400">
            <a:solidFill>
              <a:schemeClr val="bg1"/>
            </a:solidFill>
            <a:round/>
            <a:headEnd/>
            <a:tailEnd/>
          </a:ln>
          <a:effectLst>
            <a:outerShdw blurRad="63500" algn="ctr" rotWithShape="0">
              <a:srgbClr val="000000">
                <a:alpha val="39999"/>
              </a:srgbClr>
            </a:outerShdw>
          </a:effectLst>
        </p:spPr>
        <p:txBody>
          <a:bodyPr lIns="57150" tIns="28575" rIns="57150" bIns="28575" anchor="ctr"/>
          <a:lstStyle/>
          <a:p>
            <a:pPr marL="260741" indent="-260741" algn="ctr">
              <a:lnSpc>
                <a:spcPts val="1650"/>
              </a:lnSpc>
              <a:spcBef>
                <a:spcPts val="450"/>
              </a:spcBef>
              <a:buSzPct val="100000"/>
              <a:defRPr/>
            </a:pPr>
            <a:r>
              <a:rPr lang="en-US" sz="1167" dirty="0">
                <a:solidFill>
                  <a:schemeClr val="bg1"/>
                </a:solidFill>
                <a:latin typeface="Arial" charset="0"/>
                <a:ea typeface="ＭＳ Ｐゴシック" charset="-128"/>
              </a:rPr>
              <a:t>Open Device API</a:t>
            </a:r>
          </a:p>
        </p:txBody>
      </p:sp>
      <p:sp>
        <p:nvSpPr>
          <p:cNvPr id="18" name="Text Box 35"/>
          <p:cNvSpPr txBox="1">
            <a:spLocks noChangeArrowheads="1"/>
          </p:cNvSpPr>
          <p:nvPr/>
        </p:nvSpPr>
        <p:spPr bwMode="gray">
          <a:xfrm>
            <a:off x="4681143" y="3361346"/>
            <a:ext cx="1706907" cy="416653"/>
          </a:xfrm>
          <a:prstGeom prst="rect">
            <a:avLst/>
          </a:prstGeom>
          <a:noFill/>
          <a:ln w="19050">
            <a:noFill/>
            <a:miter lim="800000"/>
            <a:headEnd/>
            <a:tailEnd/>
          </a:ln>
        </p:spPr>
        <p:txBody>
          <a:bodyPr wrap="square" lIns="0" tIns="0" rIns="0" bIns="0" anchor="ctr">
            <a:spAutoFit/>
          </a:bodyPr>
          <a:lstStyle/>
          <a:p>
            <a:pPr algn="ctr">
              <a:spcBef>
                <a:spcPct val="50000"/>
              </a:spcBef>
            </a:pPr>
            <a:r>
              <a:rPr lang="en-US" sz="1083" dirty="0"/>
              <a:t>Junos Space </a:t>
            </a:r>
          </a:p>
          <a:p>
            <a:pPr algn="ctr">
              <a:spcBef>
                <a:spcPct val="50000"/>
              </a:spcBef>
            </a:pPr>
            <a:r>
              <a:rPr lang="en-US" sz="1083" dirty="0"/>
              <a:t>Management Applications</a:t>
            </a:r>
          </a:p>
        </p:txBody>
      </p:sp>
      <p:sp>
        <p:nvSpPr>
          <p:cNvPr id="19" name="Rounded Rectangle 51"/>
          <p:cNvSpPr>
            <a:spLocks noChangeArrowheads="1"/>
          </p:cNvSpPr>
          <p:nvPr/>
        </p:nvSpPr>
        <p:spPr bwMode="gray">
          <a:xfrm>
            <a:off x="4631535" y="2752331"/>
            <a:ext cx="3507383" cy="358511"/>
          </a:xfrm>
          <a:prstGeom prst="roundRect">
            <a:avLst>
              <a:gd name="adj" fmla="val 16181"/>
            </a:avLst>
          </a:prstGeom>
          <a:gradFill rotWithShape="1">
            <a:gsLst>
              <a:gs pos="0">
                <a:srgbClr val="304D5F"/>
              </a:gs>
              <a:gs pos="50000">
                <a:srgbClr val="49728B"/>
              </a:gs>
              <a:gs pos="100000">
                <a:srgbClr val="5888A6"/>
              </a:gs>
            </a:gsLst>
            <a:lin ang="16200000" scaled="1"/>
          </a:gradFill>
          <a:ln w="25400">
            <a:solidFill>
              <a:schemeClr val="bg1"/>
            </a:solidFill>
            <a:round/>
            <a:headEnd/>
            <a:tailEnd/>
          </a:ln>
          <a:effectLst>
            <a:outerShdw blurRad="63500" algn="ctr" rotWithShape="0">
              <a:srgbClr val="000000">
                <a:alpha val="39999"/>
              </a:srgbClr>
            </a:outerShdw>
          </a:effectLst>
        </p:spPr>
        <p:txBody>
          <a:bodyPr lIns="57150" tIns="28575" rIns="57150" bIns="28575" anchor="ctr"/>
          <a:lstStyle/>
          <a:p>
            <a:pPr marL="260741" indent="-260741" algn="ctr">
              <a:lnSpc>
                <a:spcPts val="1650"/>
              </a:lnSpc>
              <a:spcBef>
                <a:spcPts val="450"/>
              </a:spcBef>
              <a:buSzPct val="100000"/>
              <a:defRPr/>
            </a:pPr>
            <a:r>
              <a:rPr lang="en-US" sz="1167" dirty="0">
                <a:solidFill>
                  <a:schemeClr val="bg1"/>
                </a:solidFill>
                <a:latin typeface="Arial" charset="0"/>
                <a:ea typeface="ＭＳ Ｐゴシック" charset="-128"/>
              </a:rPr>
              <a:t>RESTful APIs</a:t>
            </a:r>
          </a:p>
        </p:txBody>
      </p:sp>
      <p:sp>
        <p:nvSpPr>
          <p:cNvPr id="20" name="Rectangle 80"/>
          <p:cNvSpPr>
            <a:spLocks noChangeArrowheads="1"/>
          </p:cNvSpPr>
          <p:nvPr/>
        </p:nvSpPr>
        <p:spPr bwMode="auto">
          <a:xfrm>
            <a:off x="4733729" y="4583910"/>
            <a:ext cx="3420070" cy="339965"/>
          </a:xfrm>
          <a:prstGeom prst="rect">
            <a:avLst/>
          </a:prstGeom>
          <a:noFill/>
          <a:ln w="9525">
            <a:noFill/>
            <a:miter lim="800000"/>
            <a:headEnd/>
            <a:tailEnd/>
          </a:ln>
        </p:spPr>
        <p:txBody>
          <a:bodyPr lIns="57150" tIns="28575" rIns="57150" bIns="28575">
            <a:spAutoFit/>
          </a:bodyPr>
          <a:lstStyle/>
          <a:p>
            <a:r>
              <a:rPr lang="en-US" sz="917" dirty="0"/>
              <a:t>Shared Services     	EMS Functionality	Common Infrastructure</a:t>
            </a:r>
          </a:p>
        </p:txBody>
      </p:sp>
      <p:sp>
        <p:nvSpPr>
          <p:cNvPr id="23" name="Rectangle 22"/>
          <p:cNvSpPr/>
          <p:nvPr/>
        </p:nvSpPr>
        <p:spPr>
          <a:xfrm>
            <a:off x="7427500" y="1946913"/>
            <a:ext cx="982213" cy="35760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noFill/>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450"/>
              </a:spcAft>
            </a:pPr>
            <a:r>
              <a:rPr lang="en-US" sz="1750" dirty="0">
                <a:solidFill>
                  <a:schemeClr val="tx1"/>
                </a:solidFill>
              </a:rPr>
              <a:t>OSS/BSS</a:t>
            </a:r>
          </a:p>
        </p:txBody>
      </p:sp>
      <p:sp>
        <p:nvSpPr>
          <p:cNvPr id="24" name="Up Arrow 23"/>
          <p:cNvSpPr/>
          <p:nvPr/>
        </p:nvSpPr>
        <p:spPr>
          <a:xfrm>
            <a:off x="5021181" y="2391667"/>
            <a:ext cx="198522" cy="304515"/>
          </a:xfrm>
          <a:prstGeom prst="upArrow">
            <a:avLst/>
          </a:prstGeom>
          <a:solidFill>
            <a:srgbClr val="A0B9C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450"/>
              </a:spcAft>
            </a:pPr>
            <a:endParaRPr lang="en-US" sz="1750" dirty="0"/>
          </a:p>
        </p:txBody>
      </p:sp>
      <p:sp>
        <p:nvSpPr>
          <p:cNvPr id="25" name="Up Arrow 24"/>
          <p:cNvSpPr/>
          <p:nvPr/>
        </p:nvSpPr>
        <p:spPr>
          <a:xfrm>
            <a:off x="6060910" y="2399688"/>
            <a:ext cx="198522" cy="304515"/>
          </a:xfrm>
          <a:prstGeom prst="upArrow">
            <a:avLst/>
          </a:prstGeom>
          <a:solidFill>
            <a:srgbClr val="A0B9C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450"/>
              </a:spcAft>
            </a:pPr>
            <a:endParaRPr lang="en-US" sz="1750" dirty="0"/>
          </a:p>
        </p:txBody>
      </p:sp>
      <p:sp>
        <p:nvSpPr>
          <p:cNvPr id="26" name="Up Arrow 25"/>
          <p:cNvSpPr/>
          <p:nvPr/>
        </p:nvSpPr>
        <p:spPr>
          <a:xfrm>
            <a:off x="6891088" y="2407708"/>
            <a:ext cx="198522" cy="304515"/>
          </a:xfrm>
          <a:prstGeom prst="upArrow">
            <a:avLst/>
          </a:prstGeom>
          <a:solidFill>
            <a:srgbClr val="A0B9C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450"/>
              </a:spcAft>
            </a:pPr>
            <a:endParaRPr lang="en-US" sz="1750" dirty="0"/>
          </a:p>
        </p:txBody>
      </p:sp>
      <p:sp>
        <p:nvSpPr>
          <p:cNvPr id="27" name="Up Arrow 26"/>
          <p:cNvSpPr/>
          <p:nvPr/>
        </p:nvSpPr>
        <p:spPr>
          <a:xfrm>
            <a:off x="7708056" y="2407708"/>
            <a:ext cx="198522" cy="304515"/>
          </a:xfrm>
          <a:prstGeom prst="upArrow">
            <a:avLst/>
          </a:prstGeom>
          <a:solidFill>
            <a:srgbClr val="A0B9C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450"/>
              </a:spcAft>
            </a:pPr>
            <a:endParaRPr lang="en-US" sz="1750" dirty="0"/>
          </a:p>
        </p:txBody>
      </p:sp>
      <p:sp>
        <p:nvSpPr>
          <p:cNvPr id="28" name="Right Arrow 27"/>
          <p:cNvSpPr/>
          <p:nvPr/>
        </p:nvSpPr>
        <p:spPr>
          <a:xfrm>
            <a:off x="1179136" y="1935859"/>
            <a:ext cx="3240466" cy="1174988"/>
          </a:xfrm>
          <a:prstGeom prst="rightArrow">
            <a:avLst>
              <a:gd name="adj1" fmla="val 58786"/>
              <a:gd name="adj2" fmla="val 50000"/>
            </a:avLst>
          </a:prstGeom>
          <a:ln/>
        </p:spPr>
        <p:style>
          <a:lnRef idx="3">
            <a:schemeClr val="lt1"/>
          </a:lnRef>
          <a:fillRef idx="1">
            <a:schemeClr val="accent4"/>
          </a:fillRef>
          <a:effectRef idx="1">
            <a:schemeClr val="accent4"/>
          </a:effectRef>
          <a:fontRef idx="minor">
            <a:schemeClr val="lt1"/>
          </a:fontRef>
        </p:style>
        <p:txBody>
          <a:bodyPr lIns="0" tIns="0" rIns="0" bIns="0" rtlCol="0" anchor="ctr" anchorCtr="0"/>
          <a:lstStyle/>
          <a:p>
            <a:pPr indent="89295" algn="ctr">
              <a:spcAft>
                <a:spcPts val="450"/>
              </a:spcAft>
            </a:pPr>
            <a:endParaRPr lang="en-US" sz="1917" dirty="0"/>
          </a:p>
        </p:txBody>
      </p:sp>
      <p:sp>
        <p:nvSpPr>
          <p:cNvPr id="29" name="TextBox 28"/>
          <p:cNvSpPr txBox="1"/>
          <p:nvPr/>
        </p:nvSpPr>
        <p:spPr>
          <a:xfrm>
            <a:off x="1179136" y="2048522"/>
            <a:ext cx="2668966" cy="1006942"/>
          </a:xfrm>
          <a:prstGeom prst="rect">
            <a:avLst/>
          </a:prstGeom>
          <a:noFill/>
        </p:spPr>
        <p:txBody>
          <a:bodyPr wrap="square" lIns="57150" tIns="28575" rIns="57150" bIns="28575" rtlCol="0">
            <a:spAutoFit/>
          </a:bodyPr>
          <a:lstStyle/>
          <a:p>
            <a:pPr algn="ctr"/>
            <a:endParaRPr lang="en-US" sz="1917" dirty="0"/>
          </a:p>
          <a:p>
            <a:pPr algn="ctr"/>
            <a:r>
              <a:rPr lang="en-US" sz="1167" b="1" dirty="0"/>
              <a:t>Continue leveraging your existing investment  / MoM strategy</a:t>
            </a:r>
          </a:p>
          <a:p>
            <a:pPr algn="ctr"/>
            <a:endParaRPr lang="en-US" sz="1917" dirty="0"/>
          </a:p>
        </p:txBody>
      </p:sp>
    </p:spTree>
    <p:extLst>
      <p:ext uri="{BB962C8B-B14F-4D97-AF65-F5344CB8AC3E}">
        <p14:creationId xmlns:p14="http://schemas.microsoft.com/office/powerpoint/2010/main" val="302713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7200" y="304800"/>
            <a:ext cx="7696200" cy="1116013"/>
          </a:xfrm>
          <a:prstGeom prst="rect">
            <a:avLst/>
          </a:prstGeom>
        </p:spPr>
        <p:txBody>
          <a:bodyPr/>
          <a:lstStyle/>
          <a:p>
            <a:r>
              <a:rPr lang="en-US" dirty="0">
                <a:solidFill>
                  <a:schemeClr val="accent1">
                    <a:lumMod val="75000"/>
                  </a:schemeClr>
                </a:solidFill>
              </a:rPr>
              <a:t>At the end of this session you should be able to:</a:t>
            </a:r>
          </a:p>
        </p:txBody>
      </p:sp>
      <p:sp>
        <p:nvSpPr>
          <p:cNvPr id="4" name="Content Placeholder 3"/>
          <p:cNvSpPr>
            <a:spLocks noGrp="1"/>
          </p:cNvSpPr>
          <p:nvPr>
            <p:ph sz="quarter" idx="4294967295"/>
          </p:nvPr>
        </p:nvSpPr>
        <p:spPr>
          <a:xfrm>
            <a:off x="609600" y="1600200"/>
            <a:ext cx="8229600" cy="4386263"/>
          </a:xfrm>
          <a:prstGeom prst="rect">
            <a:avLst/>
          </a:prstGeom>
        </p:spPr>
        <p:txBody>
          <a:bodyPr/>
          <a:lstStyle/>
          <a:p>
            <a:pPr marL="0" indent="0">
              <a:buSzPct val="70000"/>
              <a:buNone/>
            </a:pPr>
            <a:r>
              <a:rPr lang="en-US" sz="2000" dirty="0" smtClean="0"/>
              <a:t>Explain what automation is</a:t>
            </a:r>
          </a:p>
          <a:p>
            <a:pPr marL="0" indent="0">
              <a:buSzPct val="70000"/>
              <a:buNone/>
            </a:pPr>
            <a:r>
              <a:rPr lang="en-US" sz="2000" dirty="0" smtClean="0"/>
              <a:t>Explain </a:t>
            </a:r>
            <a:r>
              <a:rPr lang="en-US" sz="2000" dirty="0" err="1" smtClean="0"/>
              <a:t>SDN</a:t>
            </a:r>
            <a:r>
              <a:rPr lang="en-US" sz="2000" dirty="0" smtClean="0"/>
              <a:t> (what it is and how you get there)</a:t>
            </a:r>
          </a:p>
          <a:p>
            <a:pPr marL="0" indent="0">
              <a:buSzPct val="70000"/>
              <a:buNone/>
            </a:pPr>
            <a:r>
              <a:rPr lang="en-US" sz="2000" dirty="0" smtClean="0"/>
              <a:t>Explain shift in the industry</a:t>
            </a:r>
          </a:p>
          <a:p>
            <a:pPr marL="0" indent="0">
              <a:buSzPct val="70000"/>
              <a:buNone/>
            </a:pPr>
            <a:r>
              <a:rPr lang="en-US" sz="2000" dirty="0" smtClean="0"/>
              <a:t>Explain piece parts and what that means</a:t>
            </a:r>
          </a:p>
          <a:p>
            <a:pPr marL="0" indent="0">
              <a:buSzPct val="70000"/>
              <a:buNone/>
            </a:pPr>
            <a:r>
              <a:rPr lang="en-US" sz="2000" dirty="0" smtClean="0"/>
              <a:t>Explain the Juniper automation stack</a:t>
            </a:r>
          </a:p>
          <a:p>
            <a:pPr marL="0" indent="0">
              <a:buSzPct val="70000"/>
              <a:buNone/>
            </a:pPr>
            <a:r>
              <a:rPr lang="en-US" sz="2000" dirty="0" smtClean="0"/>
              <a:t>Explain IT frameworks</a:t>
            </a:r>
          </a:p>
          <a:p>
            <a:pPr marL="0" indent="0">
              <a:buSzPct val="70000"/>
              <a:buNone/>
            </a:pPr>
            <a:r>
              <a:rPr lang="en-US" sz="2000" dirty="0" smtClean="0"/>
              <a:t>Explain building blocks and programing languages</a:t>
            </a:r>
          </a:p>
          <a:p>
            <a:pPr marL="0" indent="0">
              <a:buSzPct val="70000"/>
              <a:buNone/>
            </a:pPr>
            <a:r>
              <a:rPr lang="en-US" sz="2000" dirty="0" smtClean="0"/>
              <a:t>Explain classification and automation tools</a:t>
            </a:r>
          </a:p>
          <a:p>
            <a:pPr marL="0" indent="0">
              <a:buSzPct val="70000"/>
              <a:buNone/>
            </a:pPr>
            <a:r>
              <a:rPr lang="en-US" sz="2000" dirty="0" smtClean="0"/>
              <a:t>Explain how to sell automation</a:t>
            </a:r>
          </a:p>
          <a:p>
            <a:endParaRPr lang="en-US" dirty="0"/>
          </a:p>
        </p:txBody>
      </p:sp>
    </p:spTree>
    <p:extLst>
      <p:ext uri="{BB962C8B-B14F-4D97-AF65-F5344CB8AC3E}">
        <p14:creationId xmlns:p14="http://schemas.microsoft.com/office/powerpoint/2010/main" val="1139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5490" name="Rectangle 2"/>
          <p:cNvSpPr>
            <a:spLocks noGrp="1" noChangeArrowheads="1"/>
          </p:cNvSpPr>
          <p:nvPr>
            <p:ph type="title" idx="4294967295"/>
          </p:nvPr>
        </p:nvSpPr>
        <p:spPr>
          <a:xfrm>
            <a:off x="375634" y="302421"/>
            <a:ext cx="8220075" cy="556022"/>
          </a:xfrm>
          <a:prstGeom prst="rect">
            <a:avLst/>
          </a:prstGeom>
        </p:spPr>
        <p:txBody>
          <a:bodyPr lIns="57149" tIns="28574" rIns="57149" bIns="28574"/>
          <a:lstStyle/>
          <a:p>
            <a:pPr>
              <a:defRPr/>
            </a:pPr>
            <a:r>
              <a:rPr lang="en-US" sz="3000" b="1" dirty="0">
                <a:solidFill>
                  <a:schemeClr val="accent1">
                    <a:lumMod val="75000"/>
                  </a:schemeClr>
                </a:solidFill>
              </a:rPr>
              <a:t>Service Automation Built Into Junos</a:t>
            </a:r>
          </a:p>
        </p:txBody>
      </p:sp>
      <p:sp>
        <p:nvSpPr>
          <p:cNvPr id="1766403" name="Rectangle 3"/>
          <p:cNvSpPr>
            <a:spLocks noGrp="1" noChangeArrowheads="1"/>
          </p:cNvSpPr>
          <p:nvPr>
            <p:ph type="body" idx="4294967295"/>
          </p:nvPr>
        </p:nvSpPr>
        <p:spPr>
          <a:xfrm>
            <a:off x="375634" y="3929933"/>
            <a:ext cx="5924550" cy="1065609"/>
          </a:xfrm>
          <a:prstGeom prst="rect">
            <a:avLst/>
          </a:prstGeom>
        </p:spPr>
        <p:txBody>
          <a:bodyPr lIns="57149" tIns="28574" rIns="57149" bIns="28574"/>
          <a:lstStyle/>
          <a:p>
            <a:pPr marL="157255" indent="-157255">
              <a:spcBef>
                <a:spcPct val="25000"/>
              </a:spcBef>
              <a:buClr>
                <a:srgbClr val="F6882E"/>
              </a:buClr>
              <a:buSzPct val="100000"/>
              <a:buFont typeface="Arial" pitchFamily="34" charset="0"/>
              <a:buChar char="▪"/>
            </a:pPr>
            <a:r>
              <a:rPr b="1" dirty="0" smtClean="0">
                <a:solidFill>
                  <a:schemeClr val="tx1"/>
                </a:solidFill>
              </a:rPr>
              <a:t>Juniper – JTAC, Consultants</a:t>
            </a:r>
          </a:p>
          <a:p>
            <a:pPr lvl="1">
              <a:spcBef>
                <a:spcPct val="25000"/>
              </a:spcBef>
              <a:buClr>
                <a:srgbClr val="F6882E"/>
              </a:buClr>
              <a:buFont typeface="Arial" pitchFamily="34" charset="0"/>
              <a:buChar char="–"/>
            </a:pPr>
            <a:r>
              <a:rPr sz="1667" b="1" dirty="0"/>
              <a:t>Case management</a:t>
            </a:r>
          </a:p>
          <a:p>
            <a:pPr lvl="1">
              <a:spcBef>
                <a:spcPct val="25000"/>
              </a:spcBef>
              <a:buClr>
                <a:srgbClr val="F6882E"/>
              </a:buClr>
              <a:buFont typeface="Arial" pitchFamily="34" charset="0"/>
              <a:buChar char="–"/>
            </a:pPr>
            <a:r>
              <a:rPr sz="1667" b="1" dirty="0"/>
              <a:t>Tools and systems</a:t>
            </a:r>
            <a:endParaRPr lang="en-GB" sz="1667" b="1" dirty="0"/>
          </a:p>
        </p:txBody>
      </p:sp>
      <p:sp>
        <p:nvSpPr>
          <p:cNvPr id="8196" name="Rectangle 4"/>
          <p:cNvSpPr>
            <a:spLocks noChangeArrowheads="1"/>
          </p:cNvSpPr>
          <p:nvPr/>
        </p:nvSpPr>
        <p:spPr bwMode="auto">
          <a:xfrm>
            <a:off x="281971" y="2314566"/>
            <a:ext cx="5848350" cy="3344465"/>
          </a:xfrm>
          <a:prstGeom prst="rect">
            <a:avLst/>
          </a:prstGeom>
          <a:noFill/>
          <a:ln w="9525">
            <a:noFill/>
            <a:miter lim="800000"/>
            <a:headEnd/>
            <a:tailEnd/>
          </a:ln>
        </p:spPr>
        <p:txBody>
          <a:bodyPr lIns="0" tIns="0" rIns="0" bIns="0"/>
          <a:lstStyle/>
          <a:p>
            <a:pPr marL="199757" indent="-199757" defTabSz="816064" eaLnBrk="0" hangingPunct="0">
              <a:lnSpc>
                <a:spcPct val="70000"/>
              </a:lnSpc>
              <a:spcBef>
                <a:spcPct val="45000"/>
              </a:spcBef>
              <a:buClr>
                <a:srgbClr val="FFA02F"/>
              </a:buClr>
              <a:buFont typeface="Wingdings" pitchFamily="2" charset="2"/>
              <a:buChar char="§"/>
            </a:pPr>
            <a:endParaRPr lang="en-US" sz="1500" b="1" dirty="0">
              <a:ea typeface="ＭＳ Ｐゴシック" pitchFamily="34" charset="-128"/>
              <a:cs typeface="Arial" charset="0"/>
            </a:endParaRPr>
          </a:p>
        </p:txBody>
      </p:sp>
      <p:sp>
        <p:nvSpPr>
          <p:cNvPr id="1766405" name="Rectangle 5"/>
          <p:cNvSpPr>
            <a:spLocks noChangeArrowheads="1"/>
          </p:cNvSpPr>
          <p:nvPr/>
        </p:nvSpPr>
        <p:spPr bwMode="auto">
          <a:xfrm>
            <a:off x="375634" y="2314566"/>
            <a:ext cx="5694362" cy="1515665"/>
          </a:xfrm>
          <a:prstGeom prst="rect">
            <a:avLst/>
          </a:prstGeom>
          <a:noFill/>
          <a:ln w="9525">
            <a:noFill/>
            <a:miter lim="800000"/>
            <a:headEnd/>
            <a:tailEnd/>
          </a:ln>
        </p:spPr>
        <p:txBody>
          <a:bodyPr lIns="0" tIns="0" rIns="0" bIns="0"/>
          <a:lstStyle/>
          <a:p>
            <a:pPr marL="199757" indent="-199757" defTabSz="816064" eaLnBrk="0" hangingPunct="0">
              <a:lnSpc>
                <a:spcPct val="90000"/>
              </a:lnSpc>
              <a:spcBef>
                <a:spcPct val="25000"/>
              </a:spcBef>
              <a:buClr>
                <a:srgbClr val="FFA02F"/>
              </a:buClr>
              <a:buFont typeface="Wingdings" pitchFamily="2" charset="2"/>
              <a:buChar char="§"/>
            </a:pPr>
            <a:r>
              <a:rPr lang="en-US" sz="1917" b="1" dirty="0">
                <a:ea typeface="ＭＳ Ｐゴシック" pitchFamily="34" charset="-128"/>
                <a:cs typeface="Arial" charset="0"/>
              </a:rPr>
              <a:t>Service Now and Service Insight Applications on Junos Space</a:t>
            </a:r>
          </a:p>
          <a:p>
            <a:pPr marL="556766" lvl="1" indent="-255009" defTabSz="816064" eaLnBrk="0" hangingPunct="0">
              <a:lnSpc>
                <a:spcPct val="90000"/>
              </a:lnSpc>
              <a:spcBef>
                <a:spcPct val="25000"/>
              </a:spcBef>
              <a:buClr>
                <a:srgbClr val="FFA02F"/>
              </a:buClr>
              <a:buFont typeface="Arial" pitchFamily="34" charset="0"/>
              <a:buChar char="–"/>
            </a:pPr>
            <a:r>
              <a:rPr lang="en-US" sz="1667" b="1" dirty="0">
                <a:ea typeface="ＭＳ Ｐゴシック" pitchFamily="34" charset="-128"/>
                <a:cs typeface="Arial" charset="0"/>
              </a:rPr>
              <a:t>Management point for automation </a:t>
            </a:r>
          </a:p>
          <a:p>
            <a:pPr marL="556766" lvl="1" indent="-255009" defTabSz="816064" eaLnBrk="0" hangingPunct="0">
              <a:lnSpc>
                <a:spcPct val="90000"/>
              </a:lnSpc>
              <a:spcBef>
                <a:spcPct val="25000"/>
              </a:spcBef>
              <a:buClr>
                <a:srgbClr val="FFA02F"/>
              </a:buClr>
              <a:buFont typeface="Arial" pitchFamily="34" charset="0"/>
              <a:buChar char="–"/>
            </a:pPr>
            <a:r>
              <a:rPr lang="en-US" sz="1667" b="1" dirty="0">
                <a:ea typeface="ＭＳ Ｐゴシック" pitchFamily="34" charset="-128"/>
                <a:cs typeface="Arial" charset="0"/>
              </a:rPr>
              <a:t>Connects customer’s network to Juniper</a:t>
            </a:r>
          </a:p>
          <a:p>
            <a:pPr marL="556766" lvl="1" indent="-255009" defTabSz="816064" eaLnBrk="0" hangingPunct="0">
              <a:lnSpc>
                <a:spcPct val="90000"/>
              </a:lnSpc>
              <a:spcBef>
                <a:spcPct val="25000"/>
              </a:spcBef>
              <a:buClr>
                <a:srgbClr val="FFA02F"/>
              </a:buClr>
              <a:buFont typeface="Arial" pitchFamily="34" charset="0"/>
              <a:buChar char="–"/>
            </a:pPr>
            <a:r>
              <a:rPr lang="en-US" sz="1667" b="1" dirty="0">
                <a:ea typeface="ＭＳ Ｐゴシック" pitchFamily="34" charset="-128"/>
                <a:cs typeface="Arial" charset="0"/>
              </a:rPr>
              <a:t>Control point for security, information flow and service enrollment</a:t>
            </a:r>
          </a:p>
        </p:txBody>
      </p:sp>
      <p:sp>
        <p:nvSpPr>
          <p:cNvPr id="8198" name="Rectangle 6"/>
          <p:cNvSpPr>
            <a:spLocks noChangeArrowheads="1"/>
          </p:cNvSpPr>
          <p:nvPr/>
        </p:nvSpPr>
        <p:spPr bwMode="auto">
          <a:xfrm>
            <a:off x="375634" y="1447800"/>
            <a:ext cx="5594350" cy="756974"/>
          </a:xfrm>
          <a:prstGeom prst="rect">
            <a:avLst/>
          </a:prstGeom>
          <a:noFill/>
          <a:ln w="9525">
            <a:noFill/>
            <a:miter lim="800000"/>
            <a:headEnd/>
            <a:tailEnd/>
          </a:ln>
        </p:spPr>
        <p:txBody>
          <a:bodyPr lIns="0" tIns="0" rIns="0" bIns="0"/>
          <a:lstStyle/>
          <a:p>
            <a:pPr marL="199757" indent="-199757" defTabSz="816064" eaLnBrk="0" hangingPunct="0">
              <a:lnSpc>
                <a:spcPct val="90000"/>
              </a:lnSpc>
              <a:spcBef>
                <a:spcPct val="25000"/>
              </a:spcBef>
              <a:buClr>
                <a:srgbClr val="FFA02F"/>
              </a:buClr>
              <a:buFont typeface="Wingdings" pitchFamily="2" charset="2"/>
              <a:buChar char="§"/>
            </a:pPr>
            <a:r>
              <a:rPr lang="en-US" sz="1917" b="1" dirty="0">
                <a:ea typeface="ＭＳ Ｐゴシック" pitchFamily="34" charset="-128"/>
                <a:cs typeface="Arial" charset="0"/>
              </a:rPr>
              <a:t>Network Elements </a:t>
            </a:r>
          </a:p>
          <a:p>
            <a:pPr marL="556766" lvl="1" indent="-255009" defTabSz="816064" eaLnBrk="0" hangingPunct="0">
              <a:lnSpc>
                <a:spcPct val="90000"/>
              </a:lnSpc>
              <a:spcBef>
                <a:spcPct val="25000"/>
              </a:spcBef>
              <a:buClr>
                <a:srgbClr val="FFA02F"/>
              </a:buClr>
              <a:buFont typeface="Arial" pitchFamily="34" charset="0"/>
              <a:buChar char="–"/>
            </a:pPr>
            <a:r>
              <a:rPr lang="en-US" sz="1667" b="1" dirty="0">
                <a:ea typeface="ＭＳ Ｐゴシック" pitchFamily="34" charset="-128"/>
                <a:cs typeface="Arial" charset="0"/>
              </a:rPr>
              <a:t>Junos collects information, reports issues and needed information for analysis</a:t>
            </a:r>
          </a:p>
        </p:txBody>
      </p:sp>
      <p:sp>
        <p:nvSpPr>
          <p:cNvPr id="8199" name="Rectangle 2"/>
          <p:cNvSpPr>
            <a:spLocks noChangeArrowheads="1"/>
          </p:cNvSpPr>
          <p:nvPr/>
        </p:nvSpPr>
        <p:spPr bwMode="invGray">
          <a:xfrm>
            <a:off x="5923954" y="1501371"/>
            <a:ext cx="2819400" cy="4067175"/>
          </a:xfrm>
          <a:prstGeom prst="rect">
            <a:avLst/>
          </a:prstGeom>
          <a:gradFill rotWithShape="1">
            <a:gsLst>
              <a:gs pos="0">
                <a:srgbClr val="002850">
                  <a:alpha val="12999"/>
                </a:srgbClr>
              </a:gs>
              <a:gs pos="100000">
                <a:schemeClr val="bg1">
                  <a:alpha val="0"/>
                </a:schemeClr>
              </a:gs>
            </a:gsLst>
            <a:lin ang="5400000" scaled="1"/>
          </a:gradFill>
          <a:ln w="9525">
            <a:noFill/>
            <a:miter lim="800000"/>
            <a:headEnd/>
            <a:tailEnd/>
          </a:ln>
        </p:spPr>
        <p:txBody>
          <a:bodyPr wrap="none" lIns="81602" tIns="40803" rIns="81602" bIns="40803" anchor="ctr"/>
          <a:lstStyle/>
          <a:p>
            <a:pPr defTabSz="816064"/>
            <a:endParaRPr lang="en-US" sz="1667" dirty="0">
              <a:ea typeface="ＭＳ Ｐゴシック" pitchFamily="34" charset="-128"/>
              <a:cs typeface="Arial" pitchFamily="34" charset="0"/>
            </a:endParaRPr>
          </a:p>
        </p:txBody>
      </p:sp>
      <p:grpSp>
        <p:nvGrpSpPr>
          <p:cNvPr id="2" name="Group 33"/>
          <p:cNvGrpSpPr>
            <a:grpSpLocks/>
          </p:cNvGrpSpPr>
          <p:nvPr/>
        </p:nvGrpSpPr>
        <p:grpSpPr bwMode="auto">
          <a:xfrm>
            <a:off x="6690726" y="3738556"/>
            <a:ext cx="2052637" cy="1649014"/>
            <a:chOff x="4467" y="2543"/>
            <a:chExt cx="1293" cy="1385"/>
          </a:xfrm>
        </p:grpSpPr>
        <p:sp>
          <p:nvSpPr>
            <p:cNvPr id="8212" name="AutoShape 9"/>
            <p:cNvSpPr>
              <a:spLocks noChangeArrowheads="1"/>
            </p:cNvSpPr>
            <p:nvPr/>
          </p:nvSpPr>
          <p:spPr bwMode="auto">
            <a:xfrm rot="4386090" flipV="1">
              <a:off x="4421" y="2640"/>
              <a:ext cx="462" cy="267"/>
            </a:xfrm>
            <a:prstGeom prst="rightArrow">
              <a:avLst>
                <a:gd name="adj1" fmla="val 50148"/>
                <a:gd name="adj2" fmla="val 42938"/>
              </a:avLst>
            </a:prstGeom>
            <a:gradFill rotWithShape="1">
              <a:gsLst>
                <a:gs pos="0">
                  <a:srgbClr val="FFFFFF">
                    <a:alpha val="0"/>
                  </a:srgbClr>
                </a:gs>
                <a:gs pos="100000">
                  <a:schemeClr val="accent1"/>
                </a:gs>
              </a:gsLst>
              <a:lin ang="0" scaled="1"/>
            </a:gradFill>
            <a:ln w="28575">
              <a:noFill/>
              <a:miter lim="800000"/>
              <a:headEnd/>
              <a:tailEnd/>
            </a:ln>
          </p:spPr>
          <p:txBody>
            <a:bodyPr rot="10800000" lIns="0" tIns="0" rIns="0" bIns="0" anchor="ctr"/>
            <a:lstStyle/>
            <a:p>
              <a:pPr defTabSz="816064"/>
              <a:endParaRPr lang="en-US" sz="1667" dirty="0">
                <a:ea typeface="ＭＳ Ｐゴシック" pitchFamily="34" charset="-128"/>
                <a:cs typeface="Arial" charset="0"/>
              </a:endParaRPr>
            </a:p>
          </p:txBody>
        </p:sp>
        <p:grpSp>
          <p:nvGrpSpPr>
            <p:cNvPr id="3" name="Group 18"/>
            <p:cNvGrpSpPr>
              <a:grpSpLocks/>
            </p:cNvGrpSpPr>
            <p:nvPr/>
          </p:nvGrpSpPr>
          <p:grpSpPr bwMode="auto">
            <a:xfrm>
              <a:off x="4467" y="2931"/>
              <a:ext cx="1293" cy="322"/>
              <a:chOff x="4555" y="2860"/>
              <a:chExt cx="1293" cy="322"/>
            </a:xfrm>
          </p:grpSpPr>
          <p:sp>
            <p:nvSpPr>
              <p:cNvPr id="8218" name="Line 19"/>
              <p:cNvSpPr>
                <a:spLocks noChangeShapeType="1"/>
              </p:cNvSpPr>
              <p:nvPr/>
            </p:nvSpPr>
            <p:spPr bwMode="auto">
              <a:xfrm flipH="1">
                <a:off x="4555" y="2988"/>
                <a:ext cx="997" cy="1"/>
              </a:xfrm>
              <a:prstGeom prst="line">
                <a:avLst/>
              </a:prstGeom>
              <a:noFill/>
              <a:ln w="28575" cap="rnd">
                <a:solidFill>
                  <a:schemeClr val="accent1"/>
                </a:solidFill>
                <a:prstDash val="sysDot"/>
                <a:round/>
                <a:headEnd/>
                <a:tailEnd/>
              </a:ln>
            </p:spPr>
            <p:txBody>
              <a:bodyPr lIns="0" tIns="0" rIns="0" bIns="0" anchor="ctr">
                <a:spAutoFit/>
              </a:bodyPr>
              <a:lstStyle/>
              <a:p>
                <a:pPr defTabSz="816064"/>
                <a:endParaRPr lang="en-US" sz="1667" dirty="0">
                  <a:cs typeface="Arial" charset="0"/>
                </a:endParaRPr>
              </a:p>
            </p:txBody>
          </p:sp>
          <p:sp>
            <p:nvSpPr>
              <p:cNvPr id="8219" name="Text Box 20"/>
              <p:cNvSpPr txBox="1">
                <a:spLocks noChangeArrowheads="1"/>
              </p:cNvSpPr>
              <p:nvPr/>
            </p:nvSpPr>
            <p:spPr bwMode="auto">
              <a:xfrm>
                <a:off x="4868" y="2860"/>
                <a:ext cx="980" cy="145"/>
              </a:xfrm>
              <a:prstGeom prst="rect">
                <a:avLst/>
              </a:prstGeom>
              <a:noFill/>
              <a:ln w="28575">
                <a:noFill/>
                <a:miter lim="800000"/>
                <a:headEnd/>
                <a:tailEnd/>
              </a:ln>
            </p:spPr>
            <p:txBody>
              <a:bodyPr lIns="0" tIns="0" rIns="0" bIns="0">
                <a:spAutoFit/>
              </a:bodyPr>
              <a:lstStyle/>
              <a:p>
                <a:pPr defTabSz="816064">
                  <a:lnSpc>
                    <a:spcPct val="90000"/>
                  </a:lnSpc>
                  <a:spcBef>
                    <a:spcPct val="50000"/>
                  </a:spcBef>
                </a:pPr>
                <a:r>
                  <a:rPr lang="en-US" sz="1250" dirty="0">
                    <a:ea typeface="ＭＳ Ｐゴシック" pitchFamily="34" charset="-128"/>
                    <a:cs typeface="Arial" pitchFamily="34" charset="0"/>
                  </a:rPr>
                  <a:t>Partner /Customer</a:t>
                </a:r>
              </a:p>
            </p:txBody>
          </p:sp>
          <p:sp>
            <p:nvSpPr>
              <p:cNvPr id="8220" name="Text Box 21"/>
              <p:cNvSpPr txBox="1">
                <a:spLocks noChangeArrowheads="1"/>
              </p:cNvSpPr>
              <p:nvPr/>
            </p:nvSpPr>
            <p:spPr bwMode="auto">
              <a:xfrm>
                <a:off x="5110" y="3037"/>
                <a:ext cx="602" cy="145"/>
              </a:xfrm>
              <a:prstGeom prst="rect">
                <a:avLst/>
              </a:prstGeom>
              <a:noFill/>
              <a:ln w="28575">
                <a:noFill/>
                <a:miter lim="800000"/>
                <a:headEnd/>
                <a:tailEnd/>
              </a:ln>
            </p:spPr>
            <p:txBody>
              <a:bodyPr lIns="0" tIns="0" rIns="0" bIns="0">
                <a:spAutoFit/>
              </a:bodyPr>
              <a:lstStyle/>
              <a:p>
                <a:pPr defTabSz="816064">
                  <a:lnSpc>
                    <a:spcPct val="90000"/>
                  </a:lnSpc>
                  <a:spcBef>
                    <a:spcPct val="50000"/>
                  </a:spcBef>
                </a:pPr>
                <a:r>
                  <a:rPr lang="en-US" sz="1250" dirty="0">
                    <a:ea typeface="ＭＳ Ｐゴシック" pitchFamily="34" charset="-128"/>
                    <a:cs typeface="Arial" pitchFamily="34" charset="0"/>
                  </a:rPr>
                  <a:t>Juniper</a:t>
                </a:r>
              </a:p>
            </p:txBody>
          </p:sp>
        </p:grpSp>
        <p:grpSp>
          <p:nvGrpSpPr>
            <p:cNvPr id="4" name="Group 32"/>
            <p:cNvGrpSpPr>
              <a:grpSpLocks/>
            </p:cNvGrpSpPr>
            <p:nvPr/>
          </p:nvGrpSpPr>
          <p:grpSpPr bwMode="auto">
            <a:xfrm>
              <a:off x="4529" y="3155"/>
              <a:ext cx="1009" cy="773"/>
              <a:chOff x="4529" y="3155"/>
              <a:chExt cx="1009" cy="773"/>
            </a:xfrm>
          </p:grpSpPr>
          <p:sp>
            <p:nvSpPr>
              <p:cNvPr id="8215" name="Text Box 17"/>
              <p:cNvSpPr txBox="1">
                <a:spLocks noChangeArrowheads="1"/>
              </p:cNvSpPr>
              <p:nvPr/>
            </p:nvSpPr>
            <p:spPr bwMode="auto">
              <a:xfrm>
                <a:off x="4529" y="3710"/>
                <a:ext cx="1009" cy="218"/>
              </a:xfrm>
              <a:prstGeom prst="rect">
                <a:avLst/>
              </a:prstGeom>
              <a:noFill/>
              <a:ln w="9525">
                <a:noFill/>
                <a:miter lim="800000"/>
                <a:headEnd/>
                <a:tailEnd/>
              </a:ln>
            </p:spPr>
            <p:txBody>
              <a:bodyPr>
                <a:spAutoFit/>
              </a:bodyPr>
              <a:lstStyle/>
              <a:p>
                <a:pPr defTabSz="816064"/>
                <a:r>
                  <a:rPr lang="en-US" sz="1083" b="1" dirty="0">
                    <a:ea typeface="ＭＳ Ｐゴシック" pitchFamily="34" charset="-128"/>
                    <a:cs typeface="Arial" pitchFamily="34" charset="0"/>
                  </a:rPr>
                  <a:t>Juniper Engineers</a:t>
                </a:r>
                <a:endParaRPr lang="en-GB" sz="1083" b="1" dirty="0">
                  <a:ea typeface="ＭＳ Ｐゴシック" pitchFamily="34" charset="-128"/>
                  <a:cs typeface="Arial" pitchFamily="34" charset="0"/>
                </a:endParaRPr>
              </a:p>
            </p:txBody>
          </p:sp>
          <p:pic>
            <p:nvPicPr>
              <p:cNvPr id="8216" name="Picture 64" descr="Corp-Office-2.png"/>
              <p:cNvPicPr>
                <a:picLocks noChangeAspect="1"/>
              </p:cNvPicPr>
              <p:nvPr/>
            </p:nvPicPr>
            <p:blipFill>
              <a:blip r:embed="rId3" cstate="print"/>
              <a:srcRect/>
              <a:stretch>
                <a:fillRect/>
              </a:stretch>
            </p:blipFill>
            <p:spPr bwMode="auto">
              <a:xfrm>
                <a:off x="4682" y="3155"/>
                <a:ext cx="262" cy="400"/>
              </a:xfrm>
              <a:prstGeom prst="rect">
                <a:avLst/>
              </a:prstGeom>
              <a:noFill/>
              <a:ln w="9525">
                <a:noFill/>
                <a:miter lim="800000"/>
                <a:headEnd/>
                <a:tailEnd/>
              </a:ln>
            </p:spPr>
          </p:pic>
          <p:pic>
            <p:nvPicPr>
              <p:cNvPr id="8217" name="Picture 67" descr="Workstation-User-Male.png"/>
              <p:cNvPicPr preferRelativeResize="0">
                <a:picLocks noChangeAspect="1"/>
              </p:cNvPicPr>
              <p:nvPr/>
            </p:nvPicPr>
            <p:blipFill>
              <a:blip r:embed="rId4" cstate="print"/>
              <a:srcRect/>
              <a:stretch>
                <a:fillRect/>
              </a:stretch>
            </p:blipFill>
            <p:spPr bwMode="auto">
              <a:xfrm>
                <a:off x="4874" y="3347"/>
                <a:ext cx="492" cy="371"/>
              </a:xfrm>
              <a:prstGeom prst="rect">
                <a:avLst/>
              </a:prstGeom>
              <a:noFill/>
              <a:ln w="9525">
                <a:noFill/>
                <a:miter lim="800000"/>
                <a:headEnd/>
                <a:tailEnd/>
              </a:ln>
            </p:spPr>
          </p:pic>
        </p:grpSp>
      </p:grpSp>
      <p:grpSp>
        <p:nvGrpSpPr>
          <p:cNvPr id="5" name="Group 28"/>
          <p:cNvGrpSpPr>
            <a:grpSpLocks/>
          </p:cNvGrpSpPr>
          <p:nvPr/>
        </p:nvGrpSpPr>
        <p:grpSpPr bwMode="auto">
          <a:xfrm>
            <a:off x="6403380" y="1550190"/>
            <a:ext cx="1055688" cy="1084659"/>
            <a:chOff x="6804025" y="1119188"/>
            <a:chExt cx="1055528" cy="1445910"/>
          </a:xfrm>
        </p:grpSpPr>
        <p:grpSp>
          <p:nvGrpSpPr>
            <p:cNvPr id="6" name="Group 28"/>
            <p:cNvGrpSpPr>
              <a:grpSpLocks/>
            </p:cNvGrpSpPr>
            <p:nvPr/>
          </p:nvGrpSpPr>
          <p:grpSpPr bwMode="auto">
            <a:xfrm>
              <a:off x="6804025" y="1119188"/>
              <a:ext cx="687387" cy="990600"/>
              <a:chOff x="4286" y="719"/>
              <a:chExt cx="433" cy="624"/>
            </a:xfrm>
          </p:grpSpPr>
          <p:pic>
            <p:nvPicPr>
              <p:cNvPr id="8210" name="Picture 100" descr="Server-CPU.png"/>
              <p:cNvPicPr>
                <a:picLocks noChangeAspect="1"/>
              </p:cNvPicPr>
              <p:nvPr/>
            </p:nvPicPr>
            <p:blipFill>
              <a:blip r:embed="rId5" cstate="print"/>
              <a:srcRect/>
              <a:stretch>
                <a:fillRect/>
              </a:stretch>
            </p:blipFill>
            <p:spPr bwMode="auto">
              <a:xfrm>
                <a:off x="4286" y="959"/>
                <a:ext cx="222" cy="384"/>
              </a:xfrm>
              <a:prstGeom prst="rect">
                <a:avLst/>
              </a:prstGeom>
              <a:noFill/>
              <a:ln w="9525">
                <a:noFill/>
                <a:miter lim="800000"/>
                <a:headEnd/>
                <a:tailEnd/>
              </a:ln>
            </p:spPr>
          </p:pic>
          <p:pic>
            <p:nvPicPr>
              <p:cNvPr id="8211" name="Picture 82" descr="Scripts.png"/>
              <p:cNvPicPr>
                <a:picLocks noChangeAspect="1"/>
              </p:cNvPicPr>
              <p:nvPr/>
            </p:nvPicPr>
            <p:blipFill>
              <a:blip r:embed="rId6" cstate="print"/>
              <a:srcRect/>
              <a:stretch>
                <a:fillRect/>
              </a:stretch>
            </p:blipFill>
            <p:spPr bwMode="auto">
              <a:xfrm>
                <a:off x="4430" y="719"/>
                <a:ext cx="289" cy="374"/>
              </a:xfrm>
              <a:prstGeom prst="rect">
                <a:avLst/>
              </a:prstGeom>
              <a:noFill/>
              <a:ln w="9525">
                <a:noFill/>
                <a:miter lim="800000"/>
                <a:headEnd/>
                <a:tailEnd/>
              </a:ln>
            </p:spPr>
          </p:pic>
        </p:grpSp>
        <p:pic>
          <p:nvPicPr>
            <p:cNvPr id="8209" name="Picture 34" descr="junos_os_rgb_1800x1200.png"/>
            <p:cNvPicPr>
              <a:picLocks noChangeAspect="1"/>
            </p:cNvPicPr>
            <p:nvPr/>
          </p:nvPicPr>
          <p:blipFill>
            <a:blip r:embed="rId7" cstate="print"/>
            <a:srcRect/>
            <a:stretch>
              <a:fillRect/>
            </a:stretch>
          </p:blipFill>
          <p:spPr bwMode="auto">
            <a:xfrm>
              <a:off x="6837201" y="1776693"/>
              <a:ext cx="1022352" cy="788405"/>
            </a:xfrm>
            <a:prstGeom prst="rect">
              <a:avLst/>
            </a:prstGeom>
            <a:noFill/>
            <a:ln w="9525">
              <a:noFill/>
              <a:miter lim="800000"/>
              <a:headEnd/>
              <a:tailEnd/>
            </a:ln>
          </p:spPr>
        </p:pic>
      </p:grpSp>
      <p:grpSp>
        <p:nvGrpSpPr>
          <p:cNvPr id="7" name="Group 29"/>
          <p:cNvGrpSpPr>
            <a:grpSpLocks/>
          </p:cNvGrpSpPr>
          <p:nvPr/>
        </p:nvGrpSpPr>
        <p:grpSpPr bwMode="auto">
          <a:xfrm>
            <a:off x="6331943" y="2565792"/>
            <a:ext cx="1852612" cy="1164432"/>
            <a:chOff x="6732588" y="2473325"/>
            <a:chExt cx="1852688" cy="1552575"/>
          </a:xfrm>
        </p:grpSpPr>
        <p:grpSp>
          <p:nvGrpSpPr>
            <p:cNvPr id="8" name="Group 35"/>
            <p:cNvGrpSpPr>
              <a:grpSpLocks/>
            </p:cNvGrpSpPr>
            <p:nvPr/>
          </p:nvGrpSpPr>
          <p:grpSpPr bwMode="auto">
            <a:xfrm>
              <a:off x="6732588" y="2473325"/>
              <a:ext cx="1219200" cy="1552575"/>
              <a:chOff x="4241" y="1558"/>
              <a:chExt cx="768" cy="978"/>
            </a:xfrm>
          </p:grpSpPr>
          <p:pic>
            <p:nvPicPr>
              <p:cNvPr id="8205" name="Picture 4" descr="PolicyManager-SteelBeltedRadiusAppliance.png"/>
              <p:cNvPicPr>
                <a:picLocks noChangeAspect="1"/>
              </p:cNvPicPr>
              <p:nvPr/>
            </p:nvPicPr>
            <p:blipFill>
              <a:blip r:embed="rId8" cstate="print"/>
              <a:srcRect/>
              <a:stretch>
                <a:fillRect/>
              </a:stretch>
            </p:blipFill>
            <p:spPr bwMode="auto">
              <a:xfrm>
                <a:off x="4290" y="1988"/>
                <a:ext cx="624" cy="343"/>
              </a:xfrm>
              <a:prstGeom prst="rect">
                <a:avLst/>
              </a:prstGeom>
              <a:noFill/>
              <a:ln w="9525">
                <a:noFill/>
                <a:miter lim="800000"/>
                <a:headEnd/>
                <a:tailEnd/>
              </a:ln>
            </p:spPr>
          </p:pic>
          <p:sp>
            <p:nvSpPr>
              <p:cNvPr id="8206" name="AutoShape 9"/>
              <p:cNvSpPr>
                <a:spLocks noChangeArrowheads="1"/>
              </p:cNvSpPr>
              <p:nvPr/>
            </p:nvSpPr>
            <p:spPr bwMode="auto">
              <a:xfrm rot="4386090" flipV="1">
                <a:off x="4228" y="1655"/>
                <a:ext cx="462" cy="267"/>
              </a:xfrm>
              <a:prstGeom prst="rightArrow">
                <a:avLst>
                  <a:gd name="adj1" fmla="val 50148"/>
                  <a:gd name="adj2" fmla="val 42938"/>
                </a:avLst>
              </a:prstGeom>
              <a:gradFill rotWithShape="1">
                <a:gsLst>
                  <a:gs pos="0">
                    <a:srgbClr val="FFFFFF">
                      <a:alpha val="0"/>
                    </a:srgbClr>
                  </a:gs>
                  <a:gs pos="100000">
                    <a:schemeClr val="accent1"/>
                  </a:gs>
                </a:gsLst>
                <a:lin ang="0" scaled="1"/>
              </a:gradFill>
              <a:ln w="28575">
                <a:noFill/>
                <a:miter lim="800000"/>
                <a:headEnd/>
                <a:tailEnd/>
              </a:ln>
            </p:spPr>
            <p:txBody>
              <a:bodyPr rot="10800000" lIns="0" tIns="0" rIns="0" bIns="0" anchor="ctr"/>
              <a:lstStyle/>
              <a:p>
                <a:pPr defTabSz="816064"/>
                <a:endParaRPr lang="en-US" sz="1667" dirty="0">
                  <a:ea typeface="ＭＳ Ｐゴシック" pitchFamily="34" charset="-128"/>
                  <a:cs typeface="Arial" charset="0"/>
                </a:endParaRPr>
              </a:p>
            </p:txBody>
          </p:sp>
          <p:sp>
            <p:nvSpPr>
              <p:cNvPr id="8207" name="Rectangle 5"/>
              <p:cNvSpPr>
                <a:spLocks noChangeArrowheads="1"/>
              </p:cNvSpPr>
              <p:nvPr/>
            </p:nvSpPr>
            <p:spPr bwMode="auto">
              <a:xfrm>
                <a:off x="4241" y="2360"/>
                <a:ext cx="768" cy="176"/>
              </a:xfrm>
              <a:prstGeom prst="rect">
                <a:avLst/>
              </a:prstGeom>
              <a:noFill/>
              <a:ln w="28575" algn="ctr">
                <a:noFill/>
                <a:miter lim="800000"/>
                <a:headEnd/>
                <a:tailEnd/>
              </a:ln>
            </p:spPr>
            <p:txBody>
              <a:bodyPr lIns="0" tIns="0" rIns="0" bIns="0"/>
              <a:lstStyle/>
              <a:p>
                <a:pPr defTabSz="816064"/>
                <a:r>
                  <a:rPr lang="en-US" sz="1083" b="1" dirty="0">
                    <a:ea typeface="ＭＳ Ｐゴシック" pitchFamily="34" charset="-128"/>
                    <a:cs typeface="Arial" charset="0"/>
                  </a:rPr>
                  <a:t>Service Now and Service Insight</a:t>
                </a:r>
              </a:p>
            </p:txBody>
          </p:sp>
        </p:grpSp>
        <p:pic>
          <p:nvPicPr>
            <p:cNvPr id="8204" name="Picture 45"/>
            <p:cNvPicPr>
              <a:picLocks noChangeAspect="1" noChangeArrowheads="1"/>
            </p:cNvPicPr>
            <p:nvPr/>
          </p:nvPicPr>
          <p:blipFill>
            <a:blip r:embed="rId9" cstate="print"/>
            <a:srcRect/>
            <a:stretch>
              <a:fillRect/>
            </a:stretch>
          </p:blipFill>
          <p:spPr bwMode="auto">
            <a:xfrm>
              <a:off x="7700960" y="3259946"/>
              <a:ext cx="884316" cy="565238"/>
            </a:xfrm>
            <a:prstGeom prst="rect">
              <a:avLst/>
            </a:prstGeom>
            <a:noFill/>
            <a:ln w="9525">
              <a:noFill/>
              <a:miter lim="800000"/>
              <a:headEnd/>
              <a:tailEnd/>
            </a:ln>
          </p:spPr>
        </p:pic>
      </p:grpSp>
    </p:spTree>
    <p:extLst>
      <p:ext uri="{BB962C8B-B14F-4D97-AF65-F5344CB8AC3E}">
        <p14:creationId xmlns:p14="http://schemas.microsoft.com/office/powerpoint/2010/main" val="1947588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66405"/>
                                        </p:tgtEl>
                                        <p:attrNameLst>
                                          <p:attrName>style.visibility</p:attrName>
                                        </p:attrNameLst>
                                      </p:cBhvr>
                                      <p:to>
                                        <p:strVal val="visible"/>
                                      </p:to>
                                    </p:set>
                                    <p:animEffect transition="in" filter="fade">
                                      <p:cBhvr>
                                        <p:cTn id="7" dur="1000"/>
                                        <p:tgtEl>
                                          <p:spTgt spid="1766405"/>
                                        </p:tgtEl>
                                      </p:cBhvr>
                                    </p:animEffect>
                                  </p:childTnLst>
                                </p:cTn>
                              </p:par>
                            </p:childTnLst>
                          </p:cTn>
                        </p:par>
                        <p:par>
                          <p:cTn id="8" fill="hold" nodeType="afterGroup">
                            <p:stCondLst>
                              <p:cond delay="10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766403"/>
                                        </p:tgtEl>
                                        <p:attrNameLst>
                                          <p:attrName>style.visibility</p:attrName>
                                        </p:attrNameLst>
                                      </p:cBhvr>
                                      <p:to>
                                        <p:strVal val="visible"/>
                                      </p:to>
                                    </p:set>
                                    <p:animEffect transition="in" filter="fade">
                                      <p:cBhvr>
                                        <p:cTn id="16" dur="1000"/>
                                        <p:tgtEl>
                                          <p:spTgt spid="1766403"/>
                                        </p:tgtEl>
                                      </p:cBhvr>
                                    </p:animEffect>
                                  </p:childTnLst>
                                </p:cTn>
                              </p:par>
                            </p:childTnLst>
                          </p:cTn>
                        </p:par>
                        <p:par>
                          <p:cTn id="17" fill="hold" nodeType="afterGroup">
                            <p:stCondLst>
                              <p:cond delay="1000"/>
                            </p:stCondLst>
                            <p:childTnLst>
                              <p:par>
                                <p:cTn id="18" presetID="22" presetClass="entr" presetSubtype="1"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up)">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640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3743" y="228600"/>
            <a:ext cx="8386498" cy="598580"/>
          </a:xfrm>
        </p:spPr>
        <p:txBody>
          <a:bodyPr anchor="b"/>
          <a:lstStyle/>
          <a:p>
            <a:r>
              <a:rPr lang="en-US" sz="3600" cap="none" dirty="0" smtClean="0">
                <a:solidFill>
                  <a:schemeClr val="accent1">
                    <a:lumMod val="75000"/>
                  </a:schemeClr>
                </a:solidFill>
                <a:latin typeface="Arial" panose="020B0604020202020204" pitchFamily="34" charset="0"/>
                <a:cs typeface="Arial" panose="020B0604020202020204" pitchFamily="34" charset="0"/>
              </a:rPr>
              <a:t>The Promise </a:t>
            </a:r>
            <a:r>
              <a:rPr lang="en-US" sz="3600" cap="none" dirty="0">
                <a:solidFill>
                  <a:schemeClr val="accent1">
                    <a:lumMod val="75000"/>
                  </a:schemeClr>
                </a:solidFill>
                <a:latin typeface="Arial" panose="020B0604020202020204" pitchFamily="34" charset="0"/>
                <a:cs typeface="Arial" panose="020B0604020202020204" pitchFamily="34" charset="0"/>
              </a:rPr>
              <a:t>o</a:t>
            </a:r>
            <a:r>
              <a:rPr lang="en-US" sz="3600" cap="none" dirty="0" smtClean="0">
                <a:solidFill>
                  <a:schemeClr val="accent1">
                    <a:lumMod val="75000"/>
                  </a:schemeClr>
                </a:solidFill>
                <a:latin typeface="Arial" panose="020B0604020202020204" pitchFamily="34" charset="0"/>
                <a:cs typeface="Arial" panose="020B0604020202020204" pitchFamily="34" charset="0"/>
              </a:rPr>
              <a:t>f SDN</a:t>
            </a:r>
            <a:endParaRPr lang="en-US" sz="3600" cap="none" dirty="0">
              <a:solidFill>
                <a:schemeClr val="accent1">
                  <a:lumMod val="75000"/>
                </a:schemeClr>
              </a:solidFill>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4"/>
          </p:nvPr>
        </p:nvSpPr>
        <p:spPr/>
        <p:txBody>
          <a:bodyPr/>
          <a:lstStyle/>
          <a:p>
            <a:r>
              <a:rPr lang="en-US" dirty="0" smtClean="0">
                <a:solidFill>
                  <a:schemeClr val="tx1">
                    <a:lumMod val="50000"/>
                  </a:schemeClr>
                </a:solidFill>
              </a:rPr>
              <a:t>Fully integrated Rainbow Unicorn Butterfly Kitty</a:t>
            </a:r>
            <a:endParaRPr lang="en-US" dirty="0">
              <a:solidFill>
                <a:schemeClr val="tx1">
                  <a:lumMod val="50000"/>
                </a:schemeClr>
              </a:solidFill>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13754"/>
          <a:stretch/>
        </p:blipFill>
        <p:spPr>
          <a:xfrm>
            <a:off x="2771775" y="2428875"/>
            <a:ext cx="3644509" cy="3143250"/>
          </a:xfrm>
          <a:prstGeom prst="rect">
            <a:avLst/>
          </a:prstGeom>
        </p:spPr>
      </p:pic>
    </p:spTree>
    <p:extLst>
      <p:ext uri="{BB962C8B-B14F-4D97-AF65-F5344CB8AC3E}">
        <p14:creationId xmlns:p14="http://schemas.microsoft.com/office/powerpoint/2010/main" val="269591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1636" y="381000"/>
            <a:ext cx="8386498" cy="598580"/>
          </a:xfrm>
        </p:spPr>
        <p:txBody>
          <a:bodyPr/>
          <a:lstStyle/>
          <a:p>
            <a:r>
              <a:rPr lang="en-US" sz="3600" cap="none" dirty="0" smtClean="0">
                <a:solidFill>
                  <a:schemeClr val="accent1">
                    <a:lumMod val="75000"/>
                  </a:schemeClr>
                </a:solidFill>
                <a:latin typeface="Arial" panose="020B0604020202020204" pitchFamily="34" charset="0"/>
                <a:cs typeface="Arial" panose="020B0604020202020204" pitchFamily="34" charset="0"/>
              </a:rPr>
              <a:t>The Reality of SDN</a:t>
            </a:r>
            <a:endParaRPr lang="en-US" sz="3600" cap="none" dirty="0">
              <a:solidFill>
                <a:schemeClr val="accent1">
                  <a:lumMod val="75000"/>
                </a:schemeClr>
              </a:solidFill>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4"/>
          </p:nvPr>
        </p:nvSpPr>
        <p:spPr/>
        <p:txBody>
          <a:bodyPr/>
          <a:lstStyle/>
          <a:p>
            <a:r>
              <a:rPr lang="en-US" dirty="0" smtClean="0">
                <a:solidFill>
                  <a:schemeClr val="tx1">
                    <a:lumMod val="50000"/>
                  </a:schemeClr>
                </a:solidFill>
              </a:rPr>
              <a:t>At least it’s a cat, right?</a:t>
            </a:r>
            <a:endParaRPr lang="en-US" dirty="0">
              <a:solidFill>
                <a:schemeClr val="tx1">
                  <a:lumMod val="50000"/>
                </a:schemeClr>
              </a:solidFill>
            </a:endParaRPr>
          </a:p>
        </p:txBody>
      </p:sp>
      <p:pic>
        <p:nvPicPr>
          <p:cNvPr id="3" name="Picture 2"/>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2771775" y="2428875"/>
            <a:ext cx="3646170" cy="3143250"/>
          </a:xfrm>
          <a:prstGeom prst="rect">
            <a:avLst/>
          </a:prstGeom>
        </p:spPr>
      </p:pic>
    </p:spTree>
    <p:extLst>
      <p:ext uri="{BB962C8B-B14F-4D97-AF65-F5344CB8AC3E}">
        <p14:creationId xmlns:p14="http://schemas.microsoft.com/office/powerpoint/2010/main" val="153611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1386"/>
            <a:ext cx="8229601" cy="415498"/>
          </a:xfrm>
        </p:spPr>
        <p:txBody>
          <a:bodyPr/>
          <a:lstStyle/>
          <a:p>
            <a:r>
              <a:rPr lang="en-US" b="1" dirty="0" smtClean="0"/>
              <a:t>Gartner</a:t>
            </a:r>
            <a:endParaRPr lang="en-US" b="1" dirty="0"/>
          </a:p>
        </p:txBody>
      </p:sp>
      <p:sp>
        <p:nvSpPr>
          <p:cNvPr id="3" name="Content Placeholder 2"/>
          <p:cNvSpPr>
            <a:spLocks noGrp="1"/>
          </p:cNvSpPr>
          <p:nvPr>
            <p:ph idx="4294967295"/>
          </p:nvPr>
        </p:nvSpPr>
        <p:spPr>
          <a:xfrm>
            <a:off x="152400" y="990600"/>
            <a:ext cx="8839200" cy="3394473"/>
          </a:xfrm>
          <a:prstGeom prst="rect">
            <a:avLst/>
          </a:prstGeom>
        </p:spPr>
        <p:txBody>
          <a:bodyPr/>
          <a:lstStyle/>
          <a:p>
            <a:pPr marL="0" indent="0">
              <a:buNone/>
            </a:pPr>
            <a:r>
              <a:rPr lang="en-US" sz="2800" b="1" dirty="0">
                <a:solidFill>
                  <a:srgbClr val="3C3C3C"/>
                </a:solidFill>
                <a:latin typeface="Arial" panose="020B0604020202020204" pitchFamily="34" charset="0"/>
                <a:cs typeface="Arial" panose="020B0604020202020204" pitchFamily="34" charset="0"/>
              </a:rPr>
              <a:t>S</a:t>
            </a:r>
            <a:r>
              <a:rPr lang="en-US" sz="2800" b="1" dirty="0">
                <a:solidFill>
                  <a:srgbClr val="3C3C3C"/>
                </a:solidFill>
                <a:latin typeface="Arial" panose="020B0604020202020204" pitchFamily="34" charset="0"/>
                <a:ea typeface="Segoe UI Symbol"/>
                <a:cs typeface="Arial" panose="020B0604020202020204" pitchFamily="34" charset="0"/>
              </a:rPr>
              <a:t>DN</a:t>
            </a:r>
            <a:endParaRPr lang="en-US" sz="2800" b="1" dirty="0">
              <a:solidFill>
                <a:srgbClr val="3C3C3C"/>
              </a:solidFill>
              <a:latin typeface="Arial" panose="020B0604020202020204" pitchFamily="34" charset="0"/>
              <a:cs typeface="Arial" panose="020B0604020202020204" pitchFamily="34" charset="0"/>
            </a:endParaRPr>
          </a:p>
          <a:p>
            <a:pPr marL="380991" indent="-380991" algn="just">
              <a:buSzPct val="100000"/>
              <a:buAutoNum type="arabicPeriod"/>
            </a:pPr>
            <a:r>
              <a:rPr lang="en-US" sz="2800" dirty="0">
                <a:solidFill>
                  <a:srgbClr val="3C3C3C"/>
                </a:solidFill>
                <a:latin typeface="Arial" panose="020B0604020202020204" pitchFamily="34" charset="0"/>
                <a:cs typeface="Arial" panose="020B0604020202020204" pitchFamily="34" charset="0"/>
              </a:rPr>
              <a:t>a new approach to designing, building and operating networks that focuses on delivering business agility while </a:t>
            </a:r>
            <a:r>
              <a:rPr lang="en-US" sz="2800" b="1" dirty="0">
                <a:solidFill>
                  <a:srgbClr val="3C3C3C"/>
                </a:solidFill>
                <a:latin typeface="Arial" panose="020B0604020202020204" pitchFamily="34" charset="0"/>
                <a:cs typeface="Arial" panose="020B0604020202020204" pitchFamily="34" charset="0"/>
              </a:rPr>
              <a:t>lowering capital </a:t>
            </a:r>
            <a:r>
              <a:rPr lang="en-US" sz="2800" dirty="0">
                <a:solidFill>
                  <a:srgbClr val="3C3C3C"/>
                </a:solidFill>
                <a:latin typeface="Arial" panose="020B0604020202020204" pitchFamily="34" charset="0"/>
                <a:cs typeface="Arial" panose="020B0604020202020204" pitchFamily="34" charset="0"/>
              </a:rPr>
              <a:t>and </a:t>
            </a:r>
            <a:r>
              <a:rPr lang="en-US" sz="2800" b="1" dirty="0">
                <a:solidFill>
                  <a:srgbClr val="3C3C3C"/>
                </a:solidFill>
                <a:latin typeface="Arial" panose="020B0604020202020204" pitchFamily="34" charset="0"/>
                <a:cs typeface="Arial" panose="020B0604020202020204" pitchFamily="34" charset="0"/>
              </a:rPr>
              <a:t>operational costs</a:t>
            </a:r>
            <a:r>
              <a:rPr lang="en-US" sz="2800" dirty="0">
                <a:solidFill>
                  <a:srgbClr val="3C3C3C"/>
                </a:solidFill>
                <a:latin typeface="Arial" panose="020B0604020202020204" pitchFamily="34" charset="0"/>
                <a:cs typeface="Arial" panose="020B0604020202020204" pitchFamily="34" charset="0"/>
              </a:rPr>
              <a:t>. It is far more than just a new set of APIs designed to replace command line interfaces for managing individual devices. </a:t>
            </a:r>
          </a:p>
          <a:p>
            <a:pPr marL="380991" indent="-380991" algn="just">
              <a:buSzPct val="100000"/>
              <a:buAutoNum type="arabicPeriod"/>
            </a:pPr>
            <a:r>
              <a:rPr lang="en-US" sz="2800" dirty="0">
                <a:solidFill>
                  <a:srgbClr val="3C3C3C"/>
                </a:solidFill>
                <a:latin typeface="Arial" panose="020B0604020202020204" pitchFamily="34" charset="0"/>
                <a:cs typeface="Arial" panose="020B0604020202020204" pitchFamily="34" charset="0"/>
              </a:rPr>
              <a:t>a shift from (per box) </a:t>
            </a:r>
            <a:r>
              <a:rPr lang="en-US" sz="2800" b="1" dirty="0">
                <a:solidFill>
                  <a:srgbClr val="3C3C3C"/>
                </a:solidFill>
                <a:latin typeface="Arial" panose="020B0604020202020204" pitchFamily="34" charset="0"/>
                <a:cs typeface="Arial" panose="020B0604020202020204" pitchFamily="34" charset="0"/>
              </a:rPr>
              <a:t>element-based </a:t>
            </a:r>
            <a:r>
              <a:rPr lang="en-US" sz="2800" dirty="0">
                <a:solidFill>
                  <a:srgbClr val="3C3C3C"/>
                </a:solidFill>
                <a:latin typeface="Arial" panose="020B0604020202020204" pitchFamily="34" charset="0"/>
                <a:cs typeface="Arial" panose="020B0604020202020204" pitchFamily="34" charset="0"/>
              </a:rPr>
              <a:t>control </a:t>
            </a:r>
            <a:r>
              <a:rPr lang="en-US" sz="2800" b="1" dirty="0">
                <a:solidFill>
                  <a:srgbClr val="3C3C3C"/>
                </a:solidFill>
                <a:latin typeface="Arial" panose="020B0604020202020204" pitchFamily="34" charset="0"/>
                <a:cs typeface="Arial" panose="020B0604020202020204" pitchFamily="34" charset="0"/>
              </a:rPr>
              <a:t>to network-based </a:t>
            </a:r>
            <a:r>
              <a:rPr lang="en-US" sz="2800" dirty="0">
                <a:solidFill>
                  <a:srgbClr val="3C3C3C"/>
                </a:solidFill>
                <a:latin typeface="Arial" panose="020B0604020202020204" pitchFamily="34" charset="0"/>
                <a:cs typeface="Arial" panose="020B0604020202020204" pitchFamily="34" charset="0"/>
              </a:rPr>
              <a:t>control.</a:t>
            </a:r>
          </a:p>
          <a:p>
            <a:pPr marL="0" indent="0">
              <a:buNone/>
            </a:pPr>
            <a:endParaRPr lang="en-US" sz="2800" dirty="0">
              <a:solidFill>
                <a:schemeClr val="accent3"/>
              </a:solidFill>
              <a:latin typeface="American Typewriter"/>
              <a:cs typeface="American Typewriter"/>
            </a:endParaRPr>
          </a:p>
        </p:txBody>
      </p:sp>
      <p:cxnSp>
        <p:nvCxnSpPr>
          <p:cNvPr id="8" name="Straight Connector 7"/>
          <p:cNvCxnSpPr/>
          <p:nvPr/>
        </p:nvCxnSpPr>
        <p:spPr>
          <a:xfrm>
            <a:off x="503949" y="5474970"/>
            <a:ext cx="2924450" cy="0"/>
          </a:xfrm>
          <a:prstGeom prst="line">
            <a:avLst/>
          </a:prstGeom>
          <a:ln w="12700" cmpd="sng">
            <a:solidFill>
              <a:schemeClr val="accent2"/>
            </a:solidFill>
          </a:ln>
          <a:effectLst>
            <a:outerShdw blurRad="63500" sx="102000" sy="102000" algn="ctr" rotWithShape="0">
              <a:prstClr val="black">
                <a:alpha val="20000"/>
              </a:prstClr>
            </a:outerShdw>
          </a:effectLst>
        </p:spPr>
        <p:style>
          <a:lnRef idx="2">
            <a:schemeClr val="accent1"/>
          </a:lnRef>
          <a:fillRef idx="0">
            <a:schemeClr val="accent1"/>
          </a:fillRef>
          <a:effectRef idx="1">
            <a:schemeClr val="accent1"/>
          </a:effectRef>
          <a:fontRef idx="minor">
            <a:schemeClr val="tx1"/>
          </a:fontRef>
        </p:style>
      </p:cxnSp>
      <p:sp>
        <p:nvSpPr>
          <p:cNvPr id="9" name="Text Placeholder 3"/>
          <p:cNvSpPr txBox="1">
            <a:spLocks/>
          </p:cNvSpPr>
          <p:nvPr/>
        </p:nvSpPr>
        <p:spPr>
          <a:xfrm>
            <a:off x="481034" y="5546717"/>
            <a:ext cx="6956476" cy="225348"/>
          </a:xfrm>
          <a:prstGeom prst="rect">
            <a:avLst/>
          </a:prstGeom>
          <a:ln>
            <a:noFill/>
          </a:ln>
        </p:spPr>
        <p:txBody>
          <a:bodyPr lIns="34281" tIns="17141" rIns="34281" bIns="17141"/>
          <a:lstStyle>
            <a:lvl1pPr marL="342897" indent="-342897" algn="ctr" rtl="0" eaLnBrk="0" fontAlgn="base" hangingPunct="0">
              <a:spcBef>
                <a:spcPct val="0"/>
              </a:spcBef>
              <a:spcAft>
                <a:spcPct val="0"/>
              </a:spcAft>
              <a:defRPr sz="4900">
                <a:solidFill>
                  <a:schemeClr val="tx1"/>
                </a:solidFill>
                <a:latin typeface="+mn-lt"/>
                <a:ea typeface="+mn-ea"/>
                <a:cs typeface="+mn-cs"/>
                <a:sym typeface="Gill Sans" charset="0"/>
              </a:defRPr>
            </a:lvl1pPr>
            <a:lvl2pPr marL="742944" indent="-285748" algn="ctr" rtl="0" eaLnBrk="0" fontAlgn="base" hangingPunct="0">
              <a:spcBef>
                <a:spcPct val="0"/>
              </a:spcBef>
              <a:spcAft>
                <a:spcPct val="0"/>
              </a:spcAft>
              <a:defRPr sz="4900">
                <a:solidFill>
                  <a:schemeClr val="tx1"/>
                </a:solidFill>
                <a:latin typeface="+mn-lt"/>
                <a:ea typeface="+mn-ea"/>
                <a:cs typeface="+mn-cs"/>
                <a:sym typeface="Gill Sans" charset="0"/>
              </a:defRPr>
            </a:lvl2pPr>
            <a:lvl3pPr marL="1142989" indent="-228598" algn="ctr" rtl="0" eaLnBrk="0" fontAlgn="base" hangingPunct="0">
              <a:spcBef>
                <a:spcPct val="0"/>
              </a:spcBef>
              <a:spcAft>
                <a:spcPct val="0"/>
              </a:spcAft>
              <a:defRPr sz="4900">
                <a:solidFill>
                  <a:schemeClr val="tx1"/>
                </a:solidFill>
                <a:latin typeface="+mn-lt"/>
                <a:ea typeface="+mn-ea"/>
                <a:cs typeface="+mn-cs"/>
                <a:sym typeface="Gill Sans" charset="0"/>
              </a:defRPr>
            </a:lvl3pPr>
            <a:lvl4pPr marL="1600184" indent="-228598" algn="ctr" rtl="0" eaLnBrk="0" fontAlgn="base" hangingPunct="0">
              <a:spcBef>
                <a:spcPct val="0"/>
              </a:spcBef>
              <a:spcAft>
                <a:spcPct val="0"/>
              </a:spcAft>
              <a:defRPr sz="4900">
                <a:solidFill>
                  <a:schemeClr val="tx1"/>
                </a:solidFill>
                <a:latin typeface="+mn-lt"/>
                <a:ea typeface="+mn-ea"/>
                <a:cs typeface="+mn-cs"/>
                <a:sym typeface="Gill Sans" charset="0"/>
              </a:defRPr>
            </a:lvl4pPr>
            <a:lvl5pPr marL="2057379" indent="-228598" algn="ctr" rtl="0" eaLnBrk="0" fontAlgn="base" hangingPunct="0">
              <a:spcBef>
                <a:spcPct val="0"/>
              </a:spcBef>
              <a:spcAft>
                <a:spcPct val="0"/>
              </a:spcAft>
              <a:defRPr sz="4900">
                <a:solidFill>
                  <a:schemeClr val="tx1"/>
                </a:solidFill>
                <a:latin typeface="+mn-lt"/>
                <a:ea typeface="+mn-ea"/>
                <a:cs typeface="+mn-cs"/>
                <a:sym typeface="Gill Sans" charset="0"/>
              </a:defRPr>
            </a:lvl5pPr>
            <a:lvl6pPr marL="457195" algn="ctr" rtl="0" fontAlgn="base">
              <a:spcBef>
                <a:spcPct val="0"/>
              </a:spcBef>
              <a:spcAft>
                <a:spcPct val="0"/>
              </a:spcAft>
              <a:defRPr sz="4900">
                <a:solidFill>
                  <a:schemeClr val="tx1"/>
                </a:solidFill>
                <a:latin typeface="+mn-lt"/>
                <a:ea typeface="+mn-ea"/>
                <a:cs typeface="+mn-cs"/>
                <a:sym typeface="Gill Sans" charset="0"/>
              </a:defRPr>
            </a:lvl6pPr>
            <a:lvl7pPr marL="914391" algn="ctr" rtl="0" fontAlgn="base">
              <a:spcBef>
                <a:spcPct val="0"/>
              </a:spcBef>
              <a:spcAft>
                <a:spcPct val="0"/>
              </a:spcAft>
              <a:defRPr sz="4900">
                <a:solidFill>
                  <a:schemeClr val="tx1"/>
                </a:solidFill>
                <a:latin typeface="+mn-lt"/>
                <a:ea typeface="+mn-ea"/>
                <a:cs typeface="+mn-cs"/>
                <a:sym typeface="Gill Sans" charset="0"/>
              </a:defRPr>
            </a:lvl7pPr>
            <a:lvl8pPr marL="1371586" algn="ctr" rtl="0" fontAlgn="base">
              <a:spcBef>
                <a:spcPct val="0"/>
              </a:spcBef>
              <a:spcAft>
                <a:spcPct val="0"/>
              </a:spcAft>
              <a:defRPr sz="4900">
                <a:solidFill>
                  <a:schemeClr val="tx1"/>
                </a:solidFill>
                <a:latin typeface="+mn-lt"/>
                <a:ea typeface="+mn-ea"/>
                <a:cs typeface="+mn-cs"/>
                <a:sym typeface="Gill Sans" charset="0"/>
              </a:defRPr>
            </a:lvl8pPr>
            <a:lvl9pPr marL="1828782" algn="ctr" rtl="0" fontAlgn="base">
              <a:spcBef>
                <a:spcPct val="0"/>
              </a:spcBef>
              <a:spcAft>
                <a:spcPct val="0"/>
              </a:spcAft>
              <a:defRPr sz="4900">
                <a:solidFill>
                  <a:schemeClr val="tx1"/>
                </a:solidFill>
                <a:latin typeface="+mn-lt"/>
                <a:ea typeface="+mn-ea"/>
                <a:cs typeface="+mn-cs"/>
                <a:sym typeface="Gill Sans" charset="0"/>
              </a:defRPr>
            </a:lvl9pPr>
          </a:lstStyle>
          <a:p>
            <a:pPr algn="l" defTabSz="615420"/>
            <a:r>
              <a:rPr lang="en-US" sz="750" dirty="0">
                <a:solidFill>
                  <a:schemeClr val="accent2"/>
                </a:solidFill>
                <a:latin typeface="Arial"/>
                <a:cs typeface="Arial" pitchFamily="34" charset="0"/>
              </a:rPr>
              <a:t>Source: Gartner, Ending the Confusion About Software-Defined Networking: A Taxonomy.</a:t>
            </a:r>
          </a:p>
          <a:p>
            <a:pPr algn="l" defTabSz="615420"/>
            <a:r>
              <a:rPr lang="en-US" sz="750" dirty="0">
                <a:solidFill>
                  <a:schemeClr val="accent2"/>
                </a:solidFill>
                <a:latin typeface="Arial"/>
                <a:cs typeface="Arial" pitchFamily="34" charset="0"/>
              </a:rPr>
              <a:t>.</a:t>
            </a:r>
          </a:p>
        </p:txBody>
      </p:sp>
    </p:spTree>
    <p:extLst>
      <p:ext uri="{BB962C8B-B14F-4D97-AF65-F5344CB8AC3E}">
        <p14:creationId xmlns:p14="http://schemas.microsoft.com/office/powerpoint/2010/main" val="3761182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 Placeholder 4"/>
          <p:cNvSpPr txBox="1">
            <a:spLocks/>
          </p:cNvSpPr>
          <p:nvPr/>
        </p:nvSpPr>
        <p:spPr>
          <a:xfrm>
            <a:off x="228600" y="257510"/>
            <a:ext cx="8386498" cy="448935"/>
          </a:xfrm>
          <a:prstGeom prst="rect">
            <a:avLst/>
          </a:prstGeom>
        </p:spPr>
        <p:txBody>
          <a:bodyPr/>
          <a:lstStyle>
            <a:lvl1pPr marL="411418" indent="-411418" algn="l" defTabSz="1097115" rtl="0" eaLnBrk="1" latinLnBrk="0" hangingPunct="1">
              <a:spcBef>
                <a:spcPct val="20000"/>
              </a:spcBef>
              <a:buFont typeface="Arial" pitchFamily="34" charset="0"/>
              <a:buChar char="•"/>
              <a:defRPr sz="3900" kern="1200">
                <a:solidFill>
                  <a:schemeClr val="tx1"/>
                </a:solidFill>
                <a:latin typeface="+mn-lt"/>
                <a:ea typeface="+mn-ea"/>
                <a:cs typeface="+mn-cs"/>
              </a:defRPr>
            </a:lvl1pPr>
            <a:lvl2pPr marL="891408" indent="-342849" algn="l" defTabSz="1097115" rtl="0" eaLnBrk="1" latinLnBrk="0" hangingPunct="1">
              <a:spcBef>
                <a:spcPct val="20000"/>
              </a:spcBef>
              <a:buFont typeface="Arial" pitchFamily="34" charset="0"/>
              <a:buChar char="–"/>
              <a:defRPr sz="3300" kern="1200">
                <a:solidFill>
                  <a:schemeClr val="tx1"/>
                </a:solidFill>
                <a:latin typeface="+mn-lt"/>
                <a:ea typeface="+mn-ea"/>
                <a:cs typeface="+mn-cs"/>
              </a:defRPr>
            </a:lvl2pPr>
            <a:lvl3pPr marL="1371394" indent="-274278" algn="l" defTabSz="1097115"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19952" indent="-274278" algn="l" defTabSz="1097115"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68509" indent="-274278" algn="l" defTabSz="1097115"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017067" indent="-274278" algn="l" defTabSz="109711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626" indent="-274278" algn="l" defTabSz="109711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182" indent="-274278" algn="l" defTabSz="109711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2742" indent="-274278" algn="l" defTabSz="109711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endParaRPr lang="en-US" sz="3600" b="1" u="sng" dirty="0">
              <a:solidFill>
                <a:srgbClr val="445E88"/>
              </a:solidFill>
              <a:latin typeface="Arial" panose="020B0604020202020204" pitchFamily="34" charset="0"/>
              <a:cs typeface="Arial" panose="020B0604020202020204" pitchFamily="34" charset="0"/>
            </a:endParaRPr>
          </a:p>
        </p:txBody>
      </p:sp>
      <p:grpSp>
        <p:nvGrpSpPr>
          <p:cNvPr id="7" name="Group 6"/>
          <p:cNvGrpSpPr/>
          <p:nvPr/>
        </p:nvGrpSpPr>
        <p:grpSpPr>
          <a:xfrm>
            <a:off x="457200" y="1368688"/>
            <a:ext cx="8735469" cy="1346250"/>
            <a:chOff x="0" y="1067372"/>
            <a:chExt cx="13976750" cy="2154000"/>
          </a:xfrm>
        </p:grpSpPr>
        <p:sp>
          <p:nvSpPr>
            <p:cNvPr id="107" name="TextBox 106"/>
            <p:cNvSpPr txBox="1"/>
            <p:nvPr/>
          </p:nvSpPr>
          <p:spPr>
            <a:xfrm>
              <a:off x="439253" y="1067372"/>
              <a:ext cx="13537497" cy="1132617"/>
            </a:xfrm>
            <a:prstGeom prst="rect">
              <a:avLst/>
            </a:prstGeom>
            <a:noFill/>
          </p:spPr>
          <p:txBody>
            <a:bodyPr wrap="square" rtlCol="0">
              <a:spAutoFit/>
            </a:bodyPr>
            <a:lstStyle/>
            <a:p>
              <a:pPr defTabSz="342854"/>
              <a:r>
                <a:rPr lang="en-US" sz="2000" dirty="0"/>
                <a:t>Automation</a:t>
              </a:r>
            </a:p>
            <a:p>
              <a:pPr defTabSz="342854"/>
              <a:endParaRPr lang="en-US" sz="2000" dirty="0">
                <a:solidFill>
                  <a:srgbClr val="3EBAF1"/>
                </a:solidFill>
              </a:endParaRPr>
            </a:p>
          </p:txBody>
        </p:sp>
        <p:sp>
          <p:nvSpPr>
            <p:cNvPr id="109" name="Content Placeholder 2"/>
            <p:cNvSpPr txBox="1">
              <a:spLocks/>
            </p:cNvSpPr>
            <p:nvPr/>
          </p:nvSpPr>
          <p:spPr>
            <a:xfrm>
              <a:off x="0" y="1582738"/>
              <a:ext cx="10125614" cy="1638634"/>
            </a:xfrm>
            <a:prstGeom prst="rect">
              <a:avLst/>
            </a:prstGeom>
          </p:spPr>
          <p:txBody>
            <a:bodyPr/>
            <a:lstStyle>
              <a:lvl1pPr marL="411418" indent="-411418" algn="l" defTabSz="1097115" rtl="0" eaLnBrk="1" latinLnBrk="0" hangingPunct="1">
                <a:spcBef>
                  <a:spcPct val="20000"/>
                </a:spcBef>
                <a:buFont typeface="Arial" pitchFamily="34" charset="0"/>
                <a:buChar char="•"/>
                <a:defRPr sz="3900" kern="1200">
                  <a:solidFill>
                    <a:schemeClr val="tx1"/>
                  </a:solidFill>
                  <a:latin typeface="+mn-lt"/>
                  <a:ea typeface="+mn-ea"/>
                  <a:cs typeface="+mn-cs"/>
                </a:defRPr>
              </a:lvl1pPr>
              <a:lvl2pPr marL="891408" indent="-342849" algn="l" defTabSz="1097115" rtl="0" eaLnBrk="1" latinLnBrk="0" hangingPunct="1">
                <a:spcBef>
                  <a:spcPct val="20000"/>
                </a:spcBef>
                <a:buFont typeface="Arial" pitchFamily="34" charset="0"/>
                <a:buChar char="–"/>
                <a:defRPr sz="3300" kern="1200">
                  <a:solidFill>
                    <a:schemeClr val="tx1"/>
                  </a:solidFill>
                  <a:latin typeface="+mn-lt"/>
                  <a:ea typeface="+mn-ea"/>
                  <a:cs typeface="+mn-cs"/>
                </a:defRPr>
              </a:lvl2pPr>
              <a:lvl3pPr marL="1371394" indent="-274278" algn="l" defTabSz="1097115"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19952" indent="-274278" algn="l" defTabSz="1097115"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68509" indent="-274278" algn="l" defTabSz="1097115"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017067" indent="-274278" algn="l" defTabSz="109711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626" indent="-274278" algn="l" defTabSz="109711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182" indent="-274278" algn="l" defTabSz="109711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2742" indent="-274278" algn="l" defTabSz="109711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849" lvl="1" indent="0">
                <a:buClr>
                  <a:schemeClr val="tx1"/>
                </a:buClr>
                <a:buNone/>
              </a:pPr>
              <a:r>
                <a:rPr lang="en-US" sz="1750" dirty="0">
                  <a:solidFill>
                    <a:schemeClr val="accent5">
                      <a:lumMod val="50000"/>
                    </a:schemeClr>
                  </a:solidFill>
                </a:rPr>
                <a:t>“</a:t>
              </a:r>
              <a:r>
                <a:rPr lang="en-US" sz="1750" i="1" dirty="0">
                  <a:solidFill>
                    <a:schemeClr val="accent5">
                      <a:lumMod val="50000"/>
                    </a:schemeClr>
                  </a:solidFill>
                </a:rPr>
                <a:t>Automatically controlled operation of an apparatus, process, or system by mechanical or electronic devices that take the place of human labor</a:t>
              </a:r>
              <a:r>
                <a:rPr lang="en-US" sz="1750" dirty="0" smtClean="0">
                  <a:solidFill>
                    <a:schemeClr val="accent5">
                      <a:lumMod val="50000"/>
                    </a:schemeClr>
                  </a:solidFill>
                </a:rPr>
                <a:t>”</a:t>
              </a:r>
            </a:p>
            <a:p>
              <a:pPr marL="342849" lvl="1" indent="0">
                <a:buClr>
                  <a:schemeClr val="tx1"/>
                </a:buClr>
                <a:buNone/>
              </a:pPr>
              <a:r>
                <a:rPr lang="en-US" sz="875" dirty="0" smtClean="0">
                  <a:solidFill>
                    <a:schemeClr val="accent5">
                      <a:lumMod val="50000"/>
                    </a:schemeClr>
                  </a:solidFill>
                  <a:hlinkClick r:id="rId3"/>
                </a:rPr>
                <a:t>http</a:t>
              </a:r>
              <a:r>
                <a:rPr lang="en-US" sz="875" dirty="0">
                  <a:solidFill>
                    <a:schemeClr val="accent5">
                      <a:lumMod val="50000"/>
                    </a:schemeClr>
                  </a:solidFill>
                  <a:hlinkClick r:id="rId3"/>
                </a:rPr>
                <a:t>://www.merriam-webster.com/dictionary/automation</a:t>
              </a:r>
              <a:endParaRPr lang="en-US" sz="875" dirty="0">
                <a:solidFill>
                  <a:schemeClr val="accent5">
                    <a:lumMod val="50000"/>
                  </a:schemeClr>
                </a:solidFill>
              </a:endParaRPr>
            </a:p>
            <a:p>
              <a:pPr lvl="1">
                <a:buClr>
                  <a:schemeClr val="tx1"/>
                </a:buClr>
              </a:pPr>
              <a:endParaRPr lang="en-US" sz="875" dirty="0">
                <a:solidFill>
                  <a:schemeClr val="accent5">
                    <a:lumMod val="50000"/>
                  </a:schemeClr>
                </a:solidFill>
              </a:endParaRPr>
            </a:p>
            <a:p>
              <a:pPr marL="342849" lvl="1" indent="0">
                <a:buClr>
                  <a:schemeClr val="tx1"/>
                </a:buClr>
                <a:buNone/>
              </a:pPr>
              <a:endParaRPr lang="en-US" sz="2500" dirty="0">
                <a:solidFill>
                  <a:schemeClr val="accent5">
                    <a:lumMod val="50000"/>
                  </a:schemeClr>
                </a:solidFill>
              </a:endParaRPr>
            </a:p>
            <a:p>
              <a:endParaRPr lang="en-US" sz="1000" dirty="0">
                <a:solidFill>
                  <a:schemeClr val="accent5">
                    <a:lumMod val="50000"/>
                  </a:schemeClr>
                </a:solidFill>
              </a:endParaRPr>
            </a:p>
          </p:txBody>
        </p:sp>
      </p:grpSp>
      <p:sp>
        <p:nvSpPr>
          <p:cNvPr id="113" name="TextBox 112"/>
          <p:cNvSpPr txBox="1"/>
          <p:nvPr/>
        </p:nvSpPr>
        <p:spPr>
          <a:xfrm>
            <a:off x="715462" y="3581400"/>
            <a:ext cx="7999619" cy="1579920"/>
          </a:xfrm>
          <a:prstGeom prst="rect">
            <a:avLst/>
          </a:prstGeom>
          <a:noFill/>
        </p:spPr>
        <p:txBody>
          <a:bodyPr wrap="square" rtlCol="0">
            <a:spAutoFit/>
          </a:bodyPr>
          <a:lstStyle/>
          <a:p>
            <a:pPr defTabSz="342854"/>
            <a:r>
              <a:rPr lang="en-US" sz="2000" dirty="0">
                <a:solidFill>
                  <a:srgbClr val="292929"/>
                </a:solidFill>
              </a:rPr>
              <a:t>Programmability</a:t>
            </a:r>
          </a:p>
          <a:p>
            <a:pPr defTabSz="342854">
              <a:spcBef>
                <a:spcPts val="750"/>
              </a:spcBef>
            </a:pPr>
            <a:r>
              <a:rPr lang="en-US" sz="1750" dirty="0">
                <a:solidFill>
                  <a:schemeClr val="accent1">
                    <a:lumMod val="50000"/>
                  </a:schemeClr>
                </a:solidFill>
              </a:rPr>
              <a:t>“</a:t>
            </a:r>
            <a:r>
              <a:rPr lang="en-US" sz="1750" i="1" dirty="0">
                <a:solidFill>
                  <a:schemeClr val="accent1">
                    <a:lumMod val="50000"/>
                  </a:schemeClr>
                </a:solidFill>
              </a:rPr>
              <a:t>Having the ability to accept a sequence of coded instruction in order to achieve a specific result</a:t>
            </a:r>
            <a:r>
              <a:rPr lang="en-US" sz="1750" dirty="0">
                <a:solidFill>
                  <a:schemeClr val="accent1">
                    <a:lumMod val="50000"/>
                  </a:schemeClr>
                </a:solidFill>
              </a:rPr>
              <a:t>”</a:t>
            </a:r>
          </a:p>
          <a:p>
            <a:pPr defTabSz="342854"/>
            <a:endParaRPr lang="en-US" sz="1750" dirty="0">
              <a:solidFill>
                <a:srgbClr val="3EBAF1"/>
              </a:solidFill>
            </a:endParaRPr>
          </a:p>
          <a:p>
            <a:pPr defTabSz="342854"/>
            <a:endParaRPr lang="en-US" sz="1750" dirty="0">
              <a:solidFill>
                <a:srgbClr val="3EBAF1"/>
              </a:solidFill>
            </a:endParaRPr>
          </a:p>
        </p:txBody>
      </p:sp>
      <p:grpSp>
        <p:nvGrpSpPr>
          <p:cNvPr id="5" name="Group 4"/>
          <p:cNvGrpSpPr/>
          <p:nvPr/>
        </p:nvGrpSpPr>
        <p:grpSpPr>
          <a:xfrm>
            <a:off x="6598250" y="1257711"/>
            <a:ext cx="2098075" cy="1695973"/>
            <a:chOff x="10427823" y="3952156"/>
            <a:chExt cx="3356920" cy="2713557"/>
          </a:xfrm>
        </p:grpSpPr>
        <p:grpSp>
          <p:nvGrpSpPr>
            <p:cNvPr id="172" name="Group 171"/>
            <p:cNvGrpSpPr/>
            <p:nvPr/>
          </p:nvGrpSpPr>
          <p:grpSpPr>
            <a:xfrm>
              <a:off x="11517450" y="4263059"/>
              <a:ext cx="1893357" cy="1432111"/>
              <a:chOff x="10742157" y="4542530"/>
              <a:chExt cx="2099252" cy="1849750"/>
            </a:xfrm>
          </p:grpSpPr>
          <p:cxnSp>
            <p:nvCxnSpPr>
              <p:cNvPr id="155" name="Straight Arrow Connector 154"/>
              <p:cNvCxnSpPr/>
              <p:nvPr/>
            </p:nvCxnSpPr>
            <p:spPr>
              <a:xfrm>
                <a:off x="10742157" y="4542530"/>
                <a:ext cx="2099252" cy="177504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59" name="Straight Arrow Connector 158"/>
              <p:cNvCxnSpPr/>
              <p:nvPr/>
            </p:nvCxnSpPr>
            <p:spPr>
              <a:xfrm>
                <a:off x="10742157" y="5023666"/>
                <a:ext cx="1939257" cy="132958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62" name="Straight Arrow Connector 161"/>
              <p:cNvCxnSpPr/>
              <p:nvPr/>
            </p:nvCxnSpPr>
            <p:spPr>
              <a:xfrm>
                <a:off x="10742157" y="5459971"/>
                <a:ext cx="1816739" cy="93230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grpSp>
          <p:nvGrpSpPr>
            <p:cNvPr id="80" name="Group 79"/>
            <p:cNvGrpSpPr/>
            <p:nvPr/>
          </p:nvGrpSpPr>
          <p:grpSpPr>
            <a:xfrm>
              <a:off x="10427823" y="3952156"/>
              <a:ext cx="3356920" cy="1871858"/>
              <a:chOff x="10427823" y="4140054"/>
              <a:chExt cx="3356920" cy="1871858"/>
            </a:xfrm>
          </p:grpSpPr>
          <p:grpSp>
            <p:nvGrpSpPr>
              <p:cNvPr id="79" name="Group 78"/>
              <p:cNvGrpSpPr/>
              <p:nvPr/>
            </p:nvGrpSpPr>
            <p:grpSpPr>
              <a:xfrm>
                <a:off x="10427823" y="4140054"/>
                <a:ext cx="3205087" cy="1871858"/>
                <a:chOff x="10427823" y="4140054"/>
                <a:chExt cx="3205087" cy="1871858"/>
              </a:xfrm>
            </p:grpSpPr>
            <p:grpSp>
              <p:nvGrpSpPr>
                <p:cNvPr id="142" name="Group 141"/>
                <p:cNvGrpSpPr/>
                <p:nvPr/>
              </p:nvGrpSpPr>
              <p:grpSpPr>
                <a:xfrm>
                  <a:off x="11478992" y="4140054"/>
                  <a:ext cx="2153918" cy="1871858"/>
                  <a:chOff x="10742158" y="4228737"/>
                  <a:chExt cx="2510345" cy="2510345"/>
                </a:xfrm>
              </p:grpSpPr>
              <p:cxnSp>
                <p:nvCxnSpPr>
                  <p:cNvPr id="140" name="Straight Connector 139"/>
                  <p:cNvCxnSpPr/>
                  <p:nvPr/>
                </p:nvCxnSpPr>
                <p:spPr>
                  <a:xfrm>
                    <a:off x="10742158" y="4228737"/>
                    <a:ext cx="0" cy="2510345"/>
                  </a:xfrm>
                  <a:prstGeom prst="line">
                    <a:avLst/>
                  </a:prstGeom>
                  <a:ln/>
                </p:spPr>
                <p:style>
                  <a:lnRef idx="2">
                    <a:schemeClr val="accent6"/>
                  </a:lnRef>
                  <a:fillRef idx="0">
                    <a:schemeClr val="accent6"/>
                  </a:fillRef>
                  <a:effectRef idx="1">
                    <a:schemeClr val="accent6"/>
                  </a:effectRef>
                  <a:fontRef idx="minor">
                    <a:schemeClr val="tx1"/>
                  </a:fontRef>
                </p:style>
              </p:cxnSp>
              <p:cxnSp>
                <p:nvCxnSpPr>
                  <p:cNvPr id="141" name="Straight Connector 140"/>
                  <p:cNvCxnSpPr/>
                  <p:nvPr/>
                </p:nvCxnSpPr>
                <p:spPr>
                  <a:xfrm rot="5400000">
                    <a:off x="11997331" y="5483909"/>
                    <a:ext cx="0" cy="2510345"/>
                  </a:xfrm>
                  <a:prstGeom prst="line">
                    <a:avLst/>
                  </a:prstGeom>
                  <a:ln/>
                </p:spPr>
                <p:style>
                  <a:lnRef idx="2">
                    <a:schemeClr val="accent6"/>
                  </a:lnRef>
                  <a:fillRef idx="0">
                    <a:schemeClr val="accent6"/>
                  </a:fillRef>
                  <a:effectRef idx="1">
                    <a:schemeClr val="accent6"/>
                  </a:effectRef>
                  <a:fontRef idx="minor">
                    <a:schemeClr val="tx1"/>
                  </a:fontRef>
                </p:style>
              </p:cxnSp>
            </p:grpSp>
            <p:sp>
              <p:nvSpPr>
                <p:cNvPr id="149" name="TextBox 148"/>
                <p:cNvSpPr txBox="1"/>
                <p:nvPr/>
              </p:nvSpPr>
              <p:spPr>
                <a:xfrm>
                  <a:off x="10517557" y="4214323"/>
                  <a:ext cx="922977" cy="393954"/>
                </a:xfrm>
                <a:prstGeom prst="rect">
                  <a:avLst/>
                </a:prstGeom>
                <a:noFill/>
              </p:spPr>
              <p:txBody>
                <a:bodyPr wrap="square" rtlCol="0">
                  <a:spAutoFit/>
                </a:bodyPr>
                <a:lstStyle/>
                <a:p>
                  <a:pPr algn="r" defTabSz="342854"/>
                  <a:r>
                    <a:rPr lang="en-US" sz="1000" dirty="0">
                      <a:ln w="0"/>
                      <a:effectLst>
                        <a:outerShdw blurRad="38100" dist="19050" dir="2700000" algn="tl" rotWithShape="0">
                          <a:schemeClr val="dk1">
                            <a:alpha val="40000"/>
                          </a:schemeClr>
                        </a:outerShdw>
                      </a:effectLst>
                      <a:cs typeface="Chalkboard"/>
                    </a:rPr>
                    <a:t>Month</a:t>
                  </a:r>
                </a:p>
              </p:txBody>
            </p:sp>
            <p:sp>
              <p:nvSpPr>
                <p:cNvPr id="150" name="TextBox 149"/>
                <p:cNvSpPr txBox="1"/>
                <p:nvPr/>
              </p:nvSpPr>
              <p:spPr>
                <a:xfrm>
                  <a:off x="10530377" y="4631289"/>
                  <a:ext cx="910158" cy="393954"/>
                </a:xfrm>
                <a:prstGeom prst="rect">
                  <a:avLst/>
                </a:prstGeom>
                <a:noFill/>
              </p:spPr>
              <p:txBody>
                <a:bodyPr wrap="square" rtlCol="0">
                  <a:spAutoFit/>
                </a:bodyPr>
                <a:lstStyle/>
                <a:p>
                  <a:pPr algn="r" defTabSz="342854"/>
                  <a:r>
                    <a:rPr lang="en-US" sz="1000" dirty="0">
                      <a:ln w="0"/>
                      <a:effectLst>
                        <a:outerShdw blurRad="38100" dist="19050" dir="2700000" algn="tl" rotWithShape="0">
                          <a:schemeClr val="dk1">
                            <a:alpha val="40000"/>
                          </a:schemeClr>
                        </a:outerShdw>
                      </a:effectLst>
                      <a:cs typeface="Chalkboard"/>
                    </a:rPr>
                    <a:t>Day</a:t>
                  </a:r>
                </a:p>
              </p:txBody>
            </p:sp>
            <p:sp>
              <p:nvSpPr>
                <p:cNvPr id="151" name="TextBox 150"/>
                <p:cNvSpPr txBox="1"/>
                <p:nvPr/>
              </p:nvSpPr>
              <p:spPr>
                <a:xfrm>
                  <a:off x="10427823" y="5048257"/>
                  <a:ext cx="1012712" cy="393954"/>
                </a:xfrm>
                <a:prstGeom prst="rect">
                  <a:avLst/>
                </a:prstGeom>
                <a:noFill/>
              </p:spPr>
              <p:txBody>
                <a:bodyPr wrap="square" rtlCol="0">
                  <a:spAutoFit/>
                </a:bodyPr>
                <a:lstStyle/>
                <a:p>
                  <a:pPr algn="r" defTabSz="342854"/>
                  <a:r>
                    <a:rPr lang="en-US" sz="1000" dirty="0">
                      <a:ln w="0"/>
                      <a:effectLst>
                        <a:outerShdw blurRad="38100" dist="19050" dir="2700000" algn="tl" rotWithShape="0">
                          <a:schemeClr val="dk1">
                            <a:alpha val="40000"/>
                          </a:schemeClr>
                        </a:outerShdw>
                      </a:effectLst>
                      <a:cs typeface="Chalkboard"/>
                    </a:rPr>
                    <a:t>Minute</a:t>
                  </a:r>
                </a:p>
              </p:txBody>
            </p:sp>
          </p:grpSp>
          <p:sp>
            <p:nvSpPr>
              <p:cNvPr id="171" name="TextBox 170"/>
              <p:cNvSpPr txBox="1"/>
              <p:nvPr/>
            </p:nvSpPr>
            <p:spPr>
              <a:xfrm rot="5400000">
                <a:off x="12928665" y="4831680"/>
                <a:ext cx="1348979" cy="363176"/>
              </a:xfrm>
              <a:prstGeom prst="rect">
                <a:avLst/>
              </a:prstGeom>
              <a:noFill/>
            </p:spPr>
            <p:txBody>
              <a:bodyPr wrap="square" rtlCol="0">
                <a:spAutoFit/>
              </a:bodyPr>
              <a:lstStyle/>
              <a:p>
                <a:pPr algn="ctr" defTabSz="342854"/>
                <a:r>
                  <a:rPr lang="en-US" sz="875" dirty="0">
                    <a:solidFill>
                      <a:srgbClr val="FFFFFF"/>
                    </a:solidFill>
                    <a:cs typeface="Chalkboard"/>
                  </a:rPr>
                  <a:t>$$$ Savings</a:t>
                </a:r>
              </a:p>
            </p:txBody>
          </p:sp>
        </p:grpSp>
        <p:sp>
          <p:nvSpPr>
            <p:cNvPr id="135" name="TextBox 134"/>
            <p:cNvSpPr txBox="1"/>
            <p:nvPr/>
          </p:nvSpPr>
          <p:spPr>
            <a:xfrm>
              <a:off x="11440533" y="5902427"/>
              <a:ext cx="2192376" cy="763286"/>
            </a:xfrm>
            <a:prstGeom prst="rect">
              <a:avLst/>
            </a:prstGeom>
            <a:noFill/>
          </p:spPr>
          <p:txBody>
            <a:bodyPr wrap="square" rtlCol="0">
              <a:spAutoFit/>
            </a:bodyPr>
            <a:lstStyle/>
            <a:p>
              <a:pPr algn="ctr" defTabSz="342854"/>
              <a:r>
                <a:rPr lang="en-US" sz="1250" dirty="0">
                  <a:ln w="0"/>
                  <a:effectLst>
                    <a:outerShdw blurRad="38100" dist="19050" dir="2700000" algn="tl" rotWithShape="0">
                      <a:schemeClr val="dk1">
                        <a:alpha val="40000"/>
                      </a:schemeClr>
                    </a:outerShdw>
                  </a:effectLst>
                  <a:cs typeface="Chalkboard"/>
                </a:rPr>
                <a:t>Automation &amp; Programmability</a:t>
              </a:r>
            </a:p>
          </p:txBody>
        </p:sp>
      </p:grpSp>
      <p:sp>
        <p:nvSpPr>
          <p:cNvPr id="4" name="Title 3"/>
          <p:cNvSpPr>
            <a:spLocks noGrp="1"/>
          </p:cNvSpPr>
          <p:nvPr>
            <p:ph type="title"/>
          </p:nvPr>
        </p:nvSpPr>
        <p:spPr/>
        <p:txBody>
          <a:bodyPr/>
          <a:lstStyle/>
          <a:p>
            <a:r>
              <a:rPr lang="en-US" b="1" dirty="0" smtClean="0"/>
              <a:t>Definitions</a:t>
            </a:r>
            <a:endParaRPr lang="en-US" b="1" dirty="0"/>
          </a:p>
        </p:txBody>
      </p:sp>
    </p:spTree>
    <p:extLst>
      <p:ext uri="{BB962C8B-B14F-4D97-AF65-F5344CB8AC3E}">
        <p14:creationId xmlns:p14="http://schemas.microsoft.com/office/powerpoint/2010/main" val="2934546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24521"/>
            <a:ext cx="9144000" cy="5423879"/>
          </a:xfrm>
          <a:prstGeom prst="rect">
            <a:avLst/>
          </a:prstGeom>
          <a:solidFill>
            <a:schemeClr val="accent1">
              <a:alpha val="2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13" name="Rectangle 2"/>
          <p:cNvSpPr>
            <a:spLocks noGrp="1"/>
          </p:cNvSpPr>
          <p:nvPr>
            <p:ph type="title"/>
          </p:nvPr>
        </p:nvSpPr>
        <p:spPr bwMode="auto">
          <a:xfrm>
            <a:off x="345850" y="292551"/>
            <a:ext cx="8229601" cy="498598"/>
          </a:xfrm>
        </p:spPr>
        <p:txBody>
          <a:bodyPr/>
          <a:lstStyle/>
          <a:p>
            <a:pPr algn="l"/>
            <a:r>
              <a:rPr lang="en-US" sz="3600" b="1" dirty="0" smtClean="0">
                <a:solidFill>
                  <a:schemeClr val="accent1">
                    <a:lumMod val="75000"/>
                  </a:schemeClr>
                </a:solidFill>
              </a:rPr>
              <a:t>Juniper Automation</a:t>
            </a:r>
            <a:endParaRPr lang="en-US" sz="3600" b="1" dirty="0">
              <a:solidFill>
                <a:schemeClr val="accent1">
                  <a:lumMod val="75000"/>
                </a:schemeClr>
              </a:solidFill>
            </a:endParaRPr>
          </a:p>
        </p:txBody>
      </p:sp>
      <p:sp>
        <p:nvSpPr>
          <p:cNvPr id="3" name="Content Placeholder 2"/>
          <p:cNvSpPr>
            <a:spLocks noGrp="1"/>
          </p:cNvSpPr>
          <p:nvPr>
            <p:ph sz="quarter" idx="11"/>
          </p:nvPr>
        </p:nvSpPr>
        <p:spPr>
          <a:xfrm>
            <a:off x="317344" y="1521246"/>
            <a:ext cx="8229719" cy="370284"/>
          </a:xfrm>
        </p:spPr>
        <p:txBody>
          <a:bodyPr>
            <a:normAutofit lnSpcReduction="10000"/>
          </a:bodyPr>
          <a:lstStyle/>
          <a:p>
            <a:r>
              <a:rPr lang="en-US" dirty="0">
                <a:solidFill>
                  <a:srgbClr val="292929"/>
                </a:solidFill>
                <a:latin typeface="Arial" charset="0"/>
              </a:rPr>
              <a:t>Solving real customer technical and business problems at every </a:t>
            </a:r>
            <a:r>
              <a:rPr lang="en-US" dirty="0" smtClean="0">
                <a:solidFill>
                  <a:srgbClr val="292929"/>
                </a:solidFill>
                <a:latin typeface="Arial" charset="0"/>
              </a:rPr>
              <a:t>level</a:t>
            </a:r>
            <a:endParaRPr lang="en-US" dirty="0">
              <a:solidFill>
                <a:srgbClr val="292929"/>
              </a:solidFill>
            </a:endParaRPr>
          </a:p>
        </p:txBody>
      </p:sp>
      <p:grpSp>
        <p:nvGrpSpPr>
          <p:cNvPr id="109" name="Group 108"/>
          <p:cNvGrpSpPr/>
          <p:nvPr/>
        </p:nvGrpSpPr>
        <p:grpSpPr>
          <a:xfrm>
            <a:off x="301888" y="4396612"/>
            <a:ext cx="4791956" cy="772629"/>
            <a:chOff x="498053" y="4336346"/>
            <a:chExt cx="5750347" cy="927155"/>
          </a:xfrm>
        </p:grpSpPr>
        <p:sp>
          <p:nvSpPr>
            <p:cNvPr id="122" name="TextBox 121"/>
            <p:cNvSpPr txBox="1"/>
            <p:nvPr/>
          </p:nvSpPr>
          <p:spPr>
            <a:xfrm>
              <a:off x="498053" y="4500890"/>
              <a:ext cx="1625830" cy="526299"/>
            </a:xfrm>
            <a:prstGeom prst="rect">
              <a:avLst/>
            </a:prstGeom>
            <a:noFill/>
          </p:spPr>
          <p:txBody>
            <a:bodyPr wrap="none" rtlCol="0">
              <a:spAutoFit/>
            </a:bodyPr>
            <a:lstStyle/>
            <a:p>
              <a:r>
                <a:rPr lang="en-US" sz="2250" b="1" dirty="0">
                  <a:latin typeface="Arial"/>
                  <a:cs typeface="Arial"/>
                </a:rPr>
                <a:t>Platform</a:t>
              </a:r>
            </a:p>
          </p:txBody>
        </p:sp>
        <p:sp>
          <p:nvSpPr>
            <p:cNvPr id="355" name="Text Placeholder 3"/>
            <p:cNvSpPr txBox="1">
              <a:spLocks/>
            </p:cNvSpPr>
            <p:nvPr/>
          </p:nvSpPr>
          <p:spPr>
            <a:xfrm>
              <a:off x="1828801" y="4336346"/>
              <a:ext cx="4419599" cy="927155"/>
            </a:xfrm>
            <a:prstGeom prst="rect">
              <a:avLst/>
            </a:prstGeom>
            <a:solidFill>
              <a:schemeClr val="lt1">
                <a:alpha val="0"/>
              </a:schemeClr>
            </a:solidFill>
            <a:ln>
              <a:solidFill>
                <a:schemeClr val="accent1">
                  <a:alpha val="0"/>
                </a:schemeClr>
              </a:solidFill>
            </a:ln>
          </p:spPr>
          <p:style>
            <a:lnRef idx="2">
              <a:schemeClr val="accent1"/>
            </a:lnRef>
            <a:fillRef idx="1">
              <a:schemeClr val="lt1"/>
            </a:fillRef>
            <a:effectRef idx="0">
              <a:schemeClr val="accent1"/>
            </a:effectRef>
            <a:fontRef idx="minor">
              <a:schemeClr val="dk1"/>
            </a:fontRef>
          </p:style>
          <p:txBody>
            <a:bodyP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lvl="1" indent="0">
                <a:buClr>
                  <a:schemeClr val="accent4"/>
                </a:buClr>
                <a:buNone/>
              </a:pPr>
              <a:r>
                <a:rPr lang="en-US" sz="1125" b="1" i="1" dirty="0">
                  <a:solidFill>
                    <a:srgbClr val="E95E54"/>
                  </a:solidFill>
                  <a:latin typeface="Arial"/>
                  <a:cs typeface="Arial"/>
                </a:rPr>
                <a:t>Platform Automation</a:t>
              </a:r>
              <a:r>
                <a:rPr lang="en-US" sz="1125" b="1" i="1" dirty="0">
                  <a:solidFill>
                    <a:srgbClr val="FFBF88"/>
                  </a:solidFill>
                  <a:latin typeface="Arial"/>
                  <a:cs typeface="Arial"/>
                </a:rPr>
                <a:t> </a:t>
              </a:r>
              <a:r>
                <a:rPr lang="en-US" sz="1125" dirty="0">
                  <a:latin typeface="Arial"/>
                  <a:cs typeface="Arial"/>
                </a:rPr>
                <a:t>focuses on delivering programmatic access to individual components in the network to automate day to day activities and reduce response times..</a:t>
              </a:r>
            </a:p>
          </p:txBody>
        </p:sp>
      </p:grpSp>
      <p:graphicFrame>
        <p:nvGraphicFramePr>
          <p:cNvPr id="5" name="Object 4"/>
          <p:cNvGraphicFramePr>
            <a:graphicFrameLocks noChangeAspect="1"/>
          </p:cNvGraphicFramePr>
          <p:nvPr>
            <p:extLst>
              <p:ext uri="{D42A27DB-BD31-4B8C-83A1-F6EECF244321}">
                <p14:modId xmlns:p14="http://schemas.microsoft.com/office/powerpoint/2010/main" val="117531519"/>
              </p:ext>
            </p:extLst>
          </p:nvPr>
        </p:nvGraphicFramePr>
        <p:xfrm>
          <a:off x="8326588" y="4431913"/>
          <a:ext cx="514898" cy="566434"/>
        </p:xfrm>
        <a:graphic>
          <a:graphicData uri="http://schemas.openxmlformats.org/presentationml/2006/ole">
            <mc:AlternateContent xmlns:mc="http://schemas.openxmlformats.org/markup-compatibility/2006">
              <mc:Choice xmlns:v="urn:schemas-microsoft-com:vml" Requires="v">
                <p:oleObj spid="_x0000_s1078" name="Image" r:id="rId4" imgW="3569040" imgH="3925800" progId="Photoshop.Image.12">
                  <p:embed/>
                </p:oleObj>
              </mc:Choice>
              <mc:Fallback>
                <p:oleObj name="Image" r:id="rId4" imgW="3569040" imgH="3925800" progId="Photoshop.Image.12">
                  <p:embed/>
                  <p:pic>
                    <p:nvPicPr>
                      <p:cNvPr id="0" name=""/>
                      <p:cNvPicPr/>
                      <p:nvPr/>
                    </p:nvPicPr>
                    <p:blipFill>
                      <a:blip r:embed="rId5"/>
                      <a:stretch>
                        <a:fillRect/>
                      </a:stretch>
                    </p:blipFill>
                    <p:spPr>
                      <a:xfrm>
                        <a:off x="8326588" y="4431913"/>
                        <a:ext cx="514898" cy="566434"/>
                      </a:xfrm>
                      <a:prstGeom prst="rect">
                        <a:avLst/>
                      </a:prstGeom>
                    </p:spPr>
                  </p:pic>
                </p:oleObj>
              </mc:Fallback>
            </mc:AlternateContent>
          </a:graphicData>
        </a:graphic>
      </p:graphicFrame>
      <p:pic>
        <p:nvPicPr>
          <p:cNvPr id="1037" name="Picture 13" descr="http://www.ansible.com/hs-fs/hub/330046/file-764918161-png/Official_Logos/ansible_logo_black_squar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72384" y="4789764"/>
            <a:ext cx="544235" cy="544235"/>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python.cz/images/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9022" y="4020027"/>
            <a:ext cx="555879" cy="555879"/>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7" descr="The Ruby Logo"/>
          <p:cNvSpPr>
            <a:spLocks noChangeAspect="1" noChangeArrowheads="1"/>
          </p:cNvSpPr>
          <p:nvPr/>
        </p:nvSpPr>
        <p:spPr bwMode="auto">
          <a:xfrm>
            <a:off x="97234" y="766961"/>
            <a:ext cx="190500" cy="190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a:p>
        </p:txBody>
      </p:sp>
      <p:pic>
        <p:nvPicPr>
          <p:cNvPr id="1043" name="Picture 19" descr="The Ruby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15781" y="4807440"/>
            <a:ext cx="369094" cy="36909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506059" y="4171120"/>
            <a:ext cx="935691" cy="250068"/>
          </a:xfrm>
          <a:prstGeom prst="rect">
            <a:avLst/>
          </a:prstGeom>
          <a:noFill/>
        </p:spPr>
        <p:txBody>
          <a:bodyPr wrap="square" lIns="57150" tIns="28575" rIns="57150" bIns="28575">
            <a:spAutoFit/>
          </a:bodyPr>
          <a:lstStyle/>
          <a:p>
            <a:pPr algn="ctr"/>
            <a:r>
              <a:rPr lang="en-US" sz="1250" b="1" spc="31" dirty="0">
                <a:ln w="0"/>
                <a:solidFill>
                  <a:srgbClr val="0070C0"/>
                </a:solidFill>
                <a:effectLst>
                  <a:innerShdw blurRad="63500" dist="50800" dir="13500000">
                    <a:srgbClr val="000000">
                      <a:alpha val="50000"/>
                    </a:srgbClr>
                  </a:innerShdw>
                </a:effectLst>
                <a:latin typeface="Antenna Bold" panose="02000503000000020004" pitchFamily="50" charset="0"/>
              </a:rPr>
              <a:t>&lt;SLAX&gt;</a:t>
            </a:r>
          </a:p>
        </p:txBody>
      </p:sp>
      <p:sp>
        <p:nvSpPr>
          <p:cNvPr id="9" name="Chevron 8"/>
          <p:cNvSpPr/>
          <p:nvPr/>
        </p:nvSpPr>
        <p:spPr>
          <a:xfrm>
            <a:off x="5332561" y="4394976"/>
            <a:ext cx="677956" cy="561657"/>
          </a:xfrm>
          <a:prstGeom prst="chevron">
            <a:avLst/>
          </a:prstGeom>
          <a:ln/>
        </p:spPr>
        <p:style>
          <a:lnRef idx="3">
            <a:schemeClr val="lt1"/>
          </a:lnRef>
          <a:fillRef idx="1">
            <a:schemeClr val="accent6"/>
          </a:fillRef>
          <a:effectRef idx="1">
            <a:schemeClr val="accent6"/>
          </a:effectRef>
          <a:fontRef idx="minor">
            <a:schemeClr val="lt1"/>
          </a:fontRef>
        </p:style>
        <p:txBody>
          <a:bodyPr lIns="57141" tIns="28571" rIns="57141" bIns="28571" rtlCol="0" anchor="ctr"/>
          <a:lstStyle/>
          <a:p>
            <a:pPr algn="ctr"/>
            <a:endParaRPr lang="en-US" sz="875">
              <a:solidFill>
                <a:schemeClr val="tx1"/>
              </a:solidFill>
              <a:latin typeface="Arial"/>
              <a:cs typeface="Arial"/>
            </a:endParaRPr>
          </a:p>
        </p:txBody>
      </p:sp>
      <p:grpSp>
        <p:nvGrpSpPr>
          <p:cNvPr id="110" name="Group 109"/>
          <p:cNvGrpSpPr/>
          <p:nvPr/>
        </p:nvGrpSpPr>
        <p:grpSpPr>
          <a:xfrm>
            <a:off x="298481" y="3132940"/>
            <a:ext cx="4795362" cy="799419"/>
            <a:chOff x="493966" y="2977208"/>
            <a:chExt cx="5754434" cy="959303"/>
          </a:xfrm>
        </p:grpSpPr>
        <p:sp>
          <p:nvSpPr>
            <p:cNvPr id="121" name="TextBox 120"/>
            <p:cNvSpPr txBox="1"/>
            <p:nvPr/>
          </p:nvSpPr>
          <p:spPr>
            <a:xfrm>
              <a:off x="493966" y="3133288"/>
              <a:ext cx="1587357" cy="526299"/>
            </a:xfrm>
            <a:prstGeom prst="rect">
              <a:avLst/>
            </a:prstGeom>
            <a:noFill/>
          </p:spPr>
          <p:txBody>
            <a:bodyPr wrap="none" rtlCol="0">
              <a:spAutoFit/>
            </a:bodyPr>
            <a:lstStyle/>
            <a:p>
              <a:r>
                <a:rPr lang="en-US" sz="2250" b="1" dirty="0">
                  <a:latin typeface="Arial"/>
                  <a:cs typeface="Arial"/>
                </a:rPr>
                <a:t>Network</a:t>
              </a:r>
            </a:p>
          </p:txBody>
        </p:sp>
        <p:sp>
          <p:nvSpPr>
            <p:cNvPr id="356" name="Text Placeholder 3"/>
            <p:cNvSpPr txBox="1">
              <a:spLocks/>
            </p:cNvSpPr>
            <p:nvPr/>
          </p:nvSpPr>
          <p:spPr>
            <a:xfrm>
              <a:off x="1828801" y="2977208"/>
              <a:ext cx="4419599" cy="959303"/>
            </a:xfrm>
            <a:prstGeom prst="rect">
              <a:avLst/>
            </a:prstGeom>
            <a:solidFill>
              <a:schemeClr val="lt1">
                <a:alpha val="0"/>
              </a:schemeClr>
            </a:solidFill>
            <a:ln>
              <a:solidFill>
                <a:schemeClr val="accent1">
                  <a:alpha val="0"/>
                </a:schemeClr>
              </a:solidFill>
            </a:ln>
          </p:spPr>
          <p:style>
            <a:lnRef idx="2">
              <a:schemeClr val="accent1"/>
            </a:lnRef>
            <a:fillRef idx="1">
              <a:schemeClr val="lt1"/>
            </a:fillRef>
            <a:effectRef idx="0">
              <a:schemeClr val="accent1"/>
            </a:effectRef>
            <a:fontRef idx="minor">
              <a:schemeClr val="dk1"/>
            </a:fontRef>
          </p:style>
          <p:txBody>
            <a:bodyP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lvl="1" indent="0">
                <a:buClr>
                  <a:schemeClr val="accent4"/>
                </a:buClr>
                <a:buNone/>
              </a:pPr>
              <a:r>
                <a:rPr lang="en-US" sz="1125" b="1" i="1" dirty="0">
                  <a:solidFill>
                    <a:srgbClr val="E95E54"/>
                  </a:solidFill>
                  <a:latin typeface="Arial"/>
                  <a:cs typeface="Arial"/>
                </a:rPr>
                <a:t>Network  Automation</a:t>
              </a:r>
              <a:r>
                <a:rPr lang="en-US" sz="1125" b="1" i="1" dirty="0">
                  <a:solidFill>
                    <a:srgbClr val="FFBF88"/>
                  </a:solidFill>
                  <a:latin typeface="Arial"/>
                  <a:cs typeface="Arial"/>
                </a:rPr>
                <a:t> </a:t>
              </a:r>
              <a:r>
                <a:rPr lang="en-US" sz="1125" dirty="0">
                  <a:latin typeface="Arial"/>
                  <a:cs typeface="Arial"/>
                </a:rPr>
                <a:t>aims to abstract the individual platforms, and operate as a “Network As A Service (NaaS)” model. As such, the network is treated as a single entity.</a:t>
              </a:r>
            </a:p>
          </p:txBody>
        </p:sp>
      </p:grpSp>
      <p:grpSp>
        <p:nvGrpSpPr>
          <p:cNvPr id="111" name="Group 110"/>
          <p:cNvGrpSpPr/>
          <p:nvPr/>
        </p:nvGrpSpPr>
        <p:grpSpPr>
          <a:xfrm>
            <a:off x="284850" y="1995041"/>
            <a:ext cx="4808994" cy="796910"/>
            <a:chOff x="477608" y="1523188"/>
            <a:chExt cx="5770793" cy="956292"/>
          </a:xfrm>
        </p:grpSpPr>
        <p:sp>
          <p:nvSpPr>
            <p:cNvPr id="2" name="TextBox 1"/>
            <p:cNvSpPr txBox="1"/>
            <p:nvPr/>
          </p:nvSpPr>
          <p:spPr>
            <a:xfrm>
              <a:off x="477608" y="1707789"/>
              <a:ext cx="1491178" cy="526298"/>
            </a:xfrm>
            <a:prstGeom prst="rect">
              <a:avLst/>
            </a:prstGeom>
            <a:noFill/>
          </p:spPr>
          <p:txBody>
            <a:bodyPr wrap="none" rtlCol="0">
              <a:spAutoFit/>
            </a:bodyPr>
            <a:lstStyle/>
            <a:p>
              <a:r>
                <a:rPr lang="en-US" sz="2250" b="1" dirty="0">
                  <a:latin typeface="Arial"/>
                  <a:cs typeface="Arial"/>
                </a:rPr>
                <a:t>Domain</a:t>
              </a:r>
            </a:p>
          </p:txBody>
        </p:sp>
        <p:sp>
          <p:nvSpPr>
            <p:cNvPr id="357" name="Text Placeholder 3"/>
            <p:cNvSpPr txBox="1">
              <a:spLocks/>
            </p:cNvSpPr>
            <p:nvPr/>
          </p:nvSpPr>
          <p:spPr>
            <a:xfrm>
              <a:off x="1828801" y="1523188"/>
              <a:ext cx="4419600" cy="956292"/>
            </a:xfrm>
            <a:prstGeom prst="rect">
              <a:avLst/>
            </a:prstGeom>
            <a:solidFill>
              <a:schemeClr val="lt1">
                <a:alpha val="0"/>
              </a:schemeClr>
            </a:solidFill>
            <a:ln>
              <a:solidFill>
                <a:schemeClr val="accent1">
                  <a:alpha val="0"/>
                </a:schemeClr>
              </a:solidFill>
            </a:ln>
          </p:spPr>
          <p:style>
            <a:lnRef idx="2">
              <a:schemeClr val="accent1"/>
            </a:lnRef>
            <a:fillRef idx="1">
              <a:schemeClr val="lt1"/>
            </a:fillRef>
            <a:effectRef idx="0">
              <a:schemeClr val="accent1"/>
            </a:effectRef>
            <a:fontRef idx="minor">
              <a:schemeClr val="dk1"/>
            </a:fontRef>
          </p:style>
          <p:txBody>
            <a:bodyP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lvl="1" indent="0">
                <a:buClr>
                  <a:schemeClr val="accent4"/>
                </a:buClr>
                <a:buNone/>
              </a:pPr>
              <a:r>
                <a:rPr lang="en-US" sz="1125" b="1" i="1" dirty="0">
                  <a:solidFill>
                    <a:srgbClr val="E95E54"/>
                  </a:solidFill>
                  <a:latin typeface="Arial"/>
                  <a:cs typeface="Arial"/>
                </a:rPr>
                <a:t>Domain Automation</a:t>
              </a:r>
              <a:r>
                <a:rPr lang="en-US" sz="1125" b="1" i="1" dirty="0">
                  <a:solidFill>
                    <a:srgbClr val="FFBF88"/>
                  </a:solidFill>
                  <a:latin typeface="Arial"/>
                  <a:cs typeface="Arial"/>
                </a:rPr>
                <a:t> </a:t>
              </a:r>
              <a:r>
                <a:rPr lang="en-US" sz="1125" dirty="0">
                  <a:latin typeface="Arial"/>
                  <a:cs typeface="Arial"/>
                </a:rPr>
                <a:t>takes the concepts of </a:t>
              </a:r>
              <a:r>
                <a:rPr lang="en-US" sz="1125" dirty="0" err="1">
                  <a:latin typeface="Arial"/>
                  <a:cs typeface="Arial"/>
                </a:rPr>
                <a:t>NaaS</a:t>
              </a:r>
              <a:r>
                <a:rPr lang="en-US" sz="1125" dirty="0">
                  <a:latin typeface="Arial"/>
                  <a:cs typeface="Arial"/>
                </a:rPr>
                <a:t>, and extends it to an entire domain, including network, compute and storage to deliver end services at a rapid pace and high scale.</a:t>
              </a:r>
            </a:p>
          </p:txBody>
        </p:sp>
      </p:grpSp>
      <p:sp>
        <p:nvSpPr>
          <p:cNvPr id="22" name="Chevron 21"/>
          <p:cNvSpPr/>
          <p:nvPr/>
        </p:nvSpPr>
        <p:spPr>
          <a:xfrm>
            <a:off x="5332561" y="2045495"/>
            <a:ext cx="677956" cy="561657"/>
          </a:xfrm>
          <a:prstGeom prst="chevron">
            <a:avLst/>
          </a:prstGeom>
          <a:ln/>
        </p:spPr>
        <p:style>
          <a:lnRef idx="3">
            <a:schemeClr val="lt1"/>
          </a:lnRef>
          <a:fillRef idx="1">
            <a:schemeClr val="accent6"/>
          </a:fillRef>
          <a:effectRef idx="1">
            <a:schemeClr val="accent6"/>
          </a:effectRef>
          <a:fontRef idx="minor">
            <a:schemeClr val="lt1"/>
          </a:fontRef>
        </p:style>
        <p:txBody>
          <a:bodyPr lIns="57141" tIns="28571" rIns="57141" bIns="28571" rtlCol="0" anchor="ctr"/>
          <a:lstStyle/>
          <a:p>
            <a:pPr algn="ctr"/>
            <a:endParaRPr lang="en-US" sz="875">
              <a:solidFill>
                <a:schemeClr val="tx1"/>
              </a:solidFill>
              <a:latin typeface="Arial"/>
              <a:cs typeface="Arial"/>
            </a:endParaRPr>
          </a:p>
        </p:txBody>
      </p:sp>
      <p:sp>
        <p:nvSpPr>
          <p:cNvPr id="23" name="Chevron 22"/>
          <p:cNvSpPr/>
          <p:nvPr/>
        </p:nvSpPr>
        <p:spPr>
          <a:xfrm>
            <a:off x="5332561" y="3184157"/>
            <a:ext cx="677956" cy="561657"/>
          </a:xfrm>
          <a:prstGeom prst="chevron">
            <a:avLst/>
          </a:prstGeom>
          <a:ln/>
        </p:spPr>
        <p:style>
          <a:lnRef idx="3">
            <a:schemeClr val="lt1"/>
          </a:lnRef>
          <a:fillRef idx="1">
            <a:schemeClr val="accent6"/>
          </a:fillRef>
          <a:effectRef idx="1">
            <a:schemeClr val="accent6"/>
          </a:effectRef>
          <a:fontRef idx="minor">
            <a:schemeClr val="lt1"/>
          </a:fontRef>
        </p:style>
        <p:txBody>
          <a:bodyPr lIns="57141" tIns="28571" rIns="57141" bIns="28571" rtlCol="0" anchor="ctr"/>
          <a:lstStyle/>
          <a:p>
            <a:pPr algn="ctr"/>
            <a:endParaRPr lang="en-US" sz="875">
              <a:solidFill>
                <a:schemeClr val="tx1"/>
              </a:solidFill>
              <a:latin typeface="Arial"/>
              <a:cs typeface="Arial"/>
            </a:endParaRPr>
          </a:p>
        </p:txBody>
      </p:sp>
      <p:pic>
        <p:nvPicPr>
          <p:cNvPr id="1045" name="Picture 21" descr="http://uploads.webflow.com/5417148fa48c4dae190c9b0e/54370508ac85f9230c2917b6_Puppet%20Lab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69627" y="4436054"/>
            <a:ext cx="792577" cy="2790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developer.juniper.net/shared/jdn/image/icons/opencontrail-logo-small.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38058" y="3552954"/>
            <a:ext cx="1046151" cy="4202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ssets.sdncentral.com/fbd06ed7febde0f3307d7ffabcf6945c"/>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93449" y="3122403"/>
            <a:ext cx="583289" cy="41024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developer.juniper.net/shared/jdn/image/icons/Junos_Space_SDK_rgb.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89378" y="2434393"/>
            <a:ext cx="783007" cy="35365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www.cloudave.com/wordpress/wp-content/uploads/2012/04/openstack-logo52.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28997" y="2354005"/>
            <a:ext cx="493893" cy="4938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virtualpf.com/wp-content/uploads/2014/10/vmware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254711" y="2022307"/>
            <a:ext cx="1122142" cy="2552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99057" y="1818274"/>
            <a:ext cx="933183" cy="545866"/>
          </a:xfrm>
          <a:prstGeom prst="rect">
            <a:avLst/>
          </a:prstGeom>
        </p:spPr>
      </p:pic>
      <p:pic>
        <p:nvPicPr>
          <p:cNvPr id="2064" name="Picture 16" descr="http://upload.wikimedia.org/wikipedia/commons/4/4b/OpenDaylight_logo.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34266" y="3339786"/>
            <a:ext cx="1069352" cy="4450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122365" y="3046504"/>
            <a:ext cx="511901" cy="369791"/>
          </a:xfrm>
          <a:prstGeom prst="rect">
            <a:avLst/>
          </a:prstGeom>
        </p:spPr>
      </p:pic>
      <p:pic>
        <p:nvPicPr>
          <p:cNvPr id="13" name="Picture 1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972418" y="4721463"/>
            <a:ext cx="879263" cy="397134"/>
          </a:xfrm>
          <a:prstGeom prst="rect">
            <a:avLst/>
          </a:prstGeom>
        </p:spPr>
      </p:pic>
    </p:spTree>
    <p:extLst>
      <p:ext uri="{BB962C8B-B14F-4D97-AF65-F5344CB8AC3E}">
        <p14:creationId xmlns:p14="http://schemas.microsoft.com/office/powerpoint/2010/main" val="215444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24521"/>
            <a:ext cx="9144000" cy="5423879"/>
          </a:xfrm>
          <a:prstGeom prst="rect">
            <a:avLst/>
          </a:prstGeom>
          <a:solidFill>
            <a:schemeClr val="accent1">
              <a:alpha val="2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p:cNvGrpSpPr/>
          <p:nvPr/>
        </p:nvGrpSpPr>
        <p:grpSpPr>
          <a:xfrm>
            <a:off x="301888" y="4396612"/>
            <a:ext cx="4791956" cy="772629"/>
            <a:chOff x="498053" y="4336346"/>
            <a:chExt cx="5750347" cy="927155"/>
          </a:xfrm>
        </p:grpSpPr>
        <p:sp>
          <p:nvSpPr>
            <p:cNvPr id="122" name="TextBox 121"/>
            <p:cNvSpPr txBox="1"/>
            <p:nvPr/>
          </p:nvSpPr>
          <p:spPr>
            <a:xfrm>
              <a:off x="498053" y="4500890"/>
              <a:ext cx="1625830" cy="526299"/>
            </a:xfrm>
            <a:prstGeom prst="rect">
              <a:avLst/>
            </a:prstGeom>
            <a:noFill/>
          </p:spPr>
          <p:txBody>
            <a:bodyPr wrap="none" rtlCol="0">
              <a:spAutoFit/>
            </a:bodyPr>
            <a:lstStyle/>
            <a:p>
              <a:r>
                <a:rPr lang="en-US" sz="2250" b="1" dirty="0">
                  <a:latin typeface="Arial"/>
                  <a:cs typeface="Arial"/>
                </a:rPr>
                <a:t>Platform</a:t>
              </a:r>
            </a:p>
          </p:txBody>
        </p:sp>
        <p:sp>
          <p:nvSpPr>
            <p:cNvPr id="355" name="Text Placeholder 3"/>
            <p:cNvSpPr txBox="1">
              <a:spLocks/>
            </p:cNvSpPr>
            <p:nvPr/>
          </p:nvSpPr>
          <p:spPr>
            <a:xfrm>
              <a:off x="1828801" y="4336346"/>
              <a:ext cx="4419599" cy="927155"/>
            </a:xfrm>
            <a:prstGeom prst="rect">
              <a:avLst/>
            </a:prstGeom>
            <a:solidFill>
              <a:schemeClr val="lt1">
                <a:alpha val="0"/>
              </a:schemeClr>
            </a:solidFill>
            <a:ln>
              <a:solidFill>
                <a:schemeClr val="accent1">
                  <a:alpha val="0"/>
                </a:schemeClr>
              </a:solidFill>
            </a:ln>
          </p:spPr>
          <p:style>
            <a:lnRef idx="2">
              <a:schemeClr val="accent1"/>
            </a:lnRef>
            <a:fillRef idx="1">
              <a:schemeClr val="lt1"/>
            </a:fillRef>
            <a:effectRef idx="0">
              <a:schemeClr val="accent1"/>
            </a:effectRef>
            <a:fontRef idx="minor">
              <a:schemeClr val="dk1"/>
            </a:fontRef>
          </p:style>
          <p:txBody>
            <a:bodyP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lvl="1" indent="0">
                <a:buClr>
                  <a:schemeClr val="accent4"/>
                </a:buClr>
                <a:buNone/>
              </a:pPr>
              <a:r>
                <a:rPr lang="en-US" sz="1125" b="1" i="1" dirty="0">
                  <a:solidFill>
                    <a:srgbClr val="E95E54"/>
                  </a:solidFill>
                  <a:latin typeface="Arial"/>
                  <a:cs typeface="Arial"/>
                </a:rPr>
                <a:t>Platform Automation</a:t>
              </a:r>
              <a:r>
                <a:rPr lang="en-US" sz="1125" b="1" i="1" dirty="0">
                  <a:solidFill>
                    <a:srgbClr val="FFBF88"/>
                  </a:solidFill>
                  <a:latin typeface="Arial"/>
                  <a:cs typeface="Arial"/>
                </a:rPr>
                <a:t> </a:t>
              </a:r>
              <a:r>
                <a:rPr lang="en-US" sz="1125" dirty="0">
                  <a:latin typeface="Arial"/>
                  <a:cs typeface="Arial"/>
                </a:rPr>
                <a:t>focuses on delivering programmatic access to individual components in the network to automate day to day activities and reduce response times..</a:t>
              </a:r>
            </a:p>
          </p:txBody>
        </p:sp>
      </p:grpSp>
      <p:graphicFrame>
        <p:nvGraphicFramePr>
          <p:cNvPr id="5" name="Object 4"/>
          <p:cNvGraphicFramePr>
            <a:graphicFrameLocks noChangeAspect="1"/>
          </p:cNvGraphicFramePr>
          <p:nvPr>
            <p:extLst/>
          </p:nvPr>
        </p:nvGraphicFramePr>
        <p:xfrm>
          <a:off x="8326588" y="4431913"/>
          <a:ext cx="514898" cy="566434"/>
        </p:xfrm>
        <a:graphic>
          <a:graphicData uri="http://schemas.openxmlformats.org/presentationml/2006/ole">
            <mc:AlternateContent xmlns:mc="http://schemas.openxmlformats.org/markup-compatibility/2006">
              <mc:Choice xmlns:v="urn:schemas-microsoft-com:vml" Requires="v">
                <p:oleObj spid="_x0000_s2101" name="Image" r:id="rId4" imgW="3569040" imgH="3925800" progId="Photoshop.Image.12">
                  <p:embed/>
                </p:oleObj>
              </mc:Choice>
              <mc:Fallback>
                <p:oleObj name="Image" r:id="rId4" imgW="3569040" imgH="3925800" progId="Photoshop.Image.12">
                  <p:embed/>
                  <p:pic>
                    <p:nvPicPr>
                      <p:cNvPr id="0" name=""/>
                      <p:cNvPicPr/>
                      <p:nvPr/>
                    </p:nvPicPr>
                    <p:blipFill>
                      <a:blip r:embed="rId5"/>
                      <a:stretch>
                        <a:fillRect/>
                      </a:stretch>
                    </p:blipFill>
                    <p:spPr>
                      <a:xfrm>
                        <a:off x="8326588" y="4431913"/>
                        <a:ext cx="514898" cy="566434"/>
                      </a:xfrm>
                      <a:prstGeom prst="rect">
                        <a:avLst/>
                      </a:prstGeom>
                    </p:spPr>
                  </p:pic>
                </p:oleObj>
              </mc:Fallback>
            </mc:AlternateContent>
          </a:graphicData>
        </a:graphic>
      </p:graphicFrame>
      <p:pic>
        <p:nvPicPr>
          <p:cNvPr id="1037" name="Picture 13" descr="http://www.ansible.com/hs-fs/hub/330046/file-764918161-png/Official_Logos/ansible_logo_black_squar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72384" y="4789764"/>
            <a:ext cx="544235" cy="544235"/>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python.cz/images/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9022" y="4020027"/>
            <a:ext cx="555879" cy="555879"/>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7" descr="The Ruby Logo"/>
          <p:cNvSpPr>
            <a:spLocks noChangeAspect="1" noChangeArrowheads="1"/>
          </p:cNvSpPr>
          <p:nvPr/>
        </p:nvSpPr>
        <p:spPr bwMode="auto">
          <a:xfrm>
            <a:off x="97234" y="766961"/>
            <a:ext cx="190500" cy="190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a:p>
        </p:txBody>
      </p:sp>
      <p:pic>
        <p:nvPicPr>
          <p:cNvPr id="1043" name="Picture 19" descr="The Ruby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15781" y="4807440"/>
            <a:ext cx="369094" cy="36909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506059" y="4171120"/>
            <a:ext cx="935691" cy="250068"/>
          </a:xfrm>
          <a:prstGeom prst="rect">
            <a:avLst/>
          </a:prstGeom>
          <a:noFill/>
        </p:spPr>
        <p:txBody>
          <a:bodyPr wrap="square" lIns="57150" tIns="28575" rIns="57150" bIns="28575">
            <a:spAutoFit/>
          </a:bodyPr>
          <a:lstStyle/>
          <a:p>
            <a:pPr algn="ctr"/>
            <a:r>
              <a:rPr lang="en-US" sz="1250" b="1" spc="31" dirty="0">
                <a:ln w="0"/>
                <a:solidFill>
                  <a:srgbClr val="0070C0"/>
                </a:solidFill>
                <a:effectLst>
                  <a:innerShdw blurRad="63500" dist="50800" dir="13500000">
                    <a:srgbClr val="000000">
                      <a:alpha val="50000"/>
                    </a:srgbClr>
                  </a:innerShdw>
                </a:effectLst>
                <a:latin typeface="Antenna Bold" panose="02000503000000020004" pitchFamily="50" charset="0"/>
              </a:rPr>
              <a:t>&lt;SLAX&gt;</a:t>
            </a:r>
          </a:p>
        </p:txBody>
      </p:sp>
      <p:sp>
        <p:nvSpPr>
          <p:cNvPr id="9" name="Chevron 8"/>
          <p:cNvSpPr/>
          <p:nvPr/>
        </p:nvSpPr>
        <p:spPr>
          <a:xfrm>
            <a:off x="5332561" y="4394976"/>
            <a:ext cx="677956" cy="561657"/>
          </a:xfrm>
          <a:prstGeom prst="chevron">
            <a:avLst/>
          </a:prstGeom>
          <a:ln/>
        </p:spPr>
        <p:style>
          <a:lnRef idx="3">
            <a:schemeClr val="lt1"/>
          </a:lnRef>
          <a:fillRef idx="1">
            <a:schemeClr val="accent6"/>
          </a:fillRef>
          <a:effectRef idx="1">
            <a:schemeClr val="accent6"/>
          </a:effectRef>
          <a:fontRef idx="minor">
            <a:schemeClr val="lt1"/>
          </a:fontRef>
        </p:style>
        <p:txBody>
          <a:bodyPr lIns="57141" tIns="28571" rIns="57141" bIns="28571" rtlCol="0" anchor="ctr"/>
          <a:lstStyle/>
          <a:p>
            <a:pPr algn="ctr"/>
            <a:endParaRPr lang="en-US" sz="875">
              <a:solidFill>
                <a:schemeClr val="tx1"/>
              </a:solidFill>
              <a:latin typeface="Arial"/>
              <a:cs typeface="Arial"/>
            </a:endParaRPr>
          </a:p>
        </p:txBody>
      </p:sp>
      <p:pic>
        <p:nvPicPr>
          <p:cNvPr id="1045" name="Picture 21" descr="http://uploads.webflow.com/5417148fa48c4dae190c9b0e/54370508ac85f9230c2917b6_Puppet%20Lab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69627" y="4436054"/>
            <a:ext cx="792577" cy="2790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72418" y="4721463"/>
            <a:ext cx="879263" cy="397134"/>
          </a:xfrm>
          <a:prstGeom prst="rect">
            <a:avLst/>
          </a:prstGeom>
        </p:spPr>
      </p:pic>
      <p:sp>
        <p:nvSpPr>
          <p:cNvPr id="17" name="Rectangle 2"/>
          <p:cNvSpPr>
            <a:spLocks noGrp="1"/>
          </p:cNvSpPr>
          <p:nvPr>
            <p:ph type="title"/>
          </p:nvPr>
        </p:nvSpPr>
        <p:spPr bwMode="auto">
          <a:xfrm>
            <a:off x="345850" y="292551"/>
            <a:ext cx="8229601" cy="498598"/>
          </a:xfrm>
        </p:spPr>
        <p:txBody>
          <a:bodyPr/>
          <a:lstStyle/>
          <a:p>
            <a:pPr algn="l"/>
            <a:r>
              <a:rPr lang="en-US" sz="3600" b="1" dirty="0" smtClean="0">
                <a:solidFill>
                  <a:schemeClr val="accent1">
                    <a:lumMod val="75000"/>
                  </a:schemeClr>
                </a:solidFill>
              </a:rPr>
              <a:t>Juniper Automation</a:t>
            </a:r>
            <a:endParaRPr lang="en-US" sz="3600" b="1" dirty="0">
              <a:solidFill>
                <a:schemeClr val="accent1">
                  <a:lumMod val="75000"/>
                </a:schemeClr>
              </a:solidFill>
            </a:endParaRPr>
          </a:p>
        </p:txBody>
      </p:sp>
    </p:spTree>
    <p:extLst>
      <p:ext uri="{BB962C8B-B14F-4D97-AF65-F5344CB8AC3E}">
        <p14:creationId xmlns:p14="http://schemas.microsoft.com/office/powerpoint/2010/main" val="140198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0 0 L 0 -0.25 E" pathEditMode="relative" ptsTypes="">
                                      <p:cBhvr>
                                        <p:cTn id="6" dur="2000" fill="hold"/>
                                        <p:tgtEl>
                                          <p:spTgt spid="109"/>
                                        </p:tgtEl>
                                        <p:attrNameLst>
                                          <p:attrName>ppt_x</p:attrName>
                                          <p:attrName>ppt_y</p:attrName>
                                        </p:attrNameLst>
                                      </p:cBhvr>
                                    </p:animMotion>
                                  </p:childTnLst>
                                </p:cTn>
                              </p:par>
                              <p:par>
                                <p:cTn id="7" presetID="64" presetClass="path" presetSubtype="0" accel="50000" decel="50000" fill="hold" nodeType="withEffect">
                                  <p:stCondLst>
                                    <p:cond delay="0"/>
                                  </p:stCondLst>
                                  <p:childTnLst>
                                    <p:animMotion origin="layout" path="M 0 0 L 0 -0.25 E" pathEditMode="relative" ptsTypes="">
                                      <p:cBhvr>
                                        <p:cTn id="8" dur="2000" fill="hold"/>
                                        <p:tgtEl>
                                          <p:spTgt spid="5"/>
                                        </p:tgtEl>
                                        <p:attrNameLst>
                                          <p:attrName>ppt_x</p:attrName>
                                          <p:attrName>ppt_y</p:attrName>
                                        </p:attrNameLst>
                                      </p:cBhvr>
                                    </p:animMotion>
                                  </p:childTnLst>
                                </p:cTn>
                              </p:par>
                              <p:par>
                                <p:cTn id="9" presetID="64" presetClass="path" presetSubtype="0" accel="50000" decel="50000" fill="hold" nodeType="withEffect">
                                  <p:stCondLst>
                                    <p:cond delay="0"/>
                                  </p:stCondLst>
                                  <p:childTnLst>
                                    <p:animMotion origin="layout" path="M 0 0 L 0 -0.25 E" pathEditMode="relative" ptsTypes="">
                                      <p:cBhvr>
                                        <p:cTn id="10" dur="2000" fill="hold"/>
                                        <p:tgtEl>
                                          <p:spTgt spid="1037"/>
                                        </p:tgtEl>
                                        <p:attrNameLst>
                                          <p:attrName>ppt_x</p:attrName>
                                          <p:attrName>ppt_y</p:attrName>
                                        </p:attrNameLst>
                                      </p:cBhvr>
                                    </p:animMotion>
                                  </p:childTnLst>
                                </p:cTn>
                              </p:par>
                              <p:par>
                                <p:cTn id="11" presetID="64" presetClass="path" presetSubtype="0" accel="50000" decel="50000" fill="hold" nodeType="withEffect">
                                  <p:stCondLst>
                                    <p:cond delay="0"/>
                                  </p:stCondLst>
                                  <p:childTnLst>
                                    <p:animMotion origin="layout" path="M 0 0 L 0 -0.25 E" pathEditMode="relative" ptsTypes="">
                                      <p:cBhvr>
                                        <p:cTn id="12" dur="2000" fill="hold"/>
                                        <p:tgtEl>
                                          <p:spTgt spid="1039"/>
                                        </p:tgtEl>
                                        <p:attrNameLst>
                                          <p:attrName>ppt_x</p:attrName>
                                          <p:attrName>ppt_y</p:attrName>
                                        </p:attrNameLst>
                                      </p:cBhvr>
                                    </p:animMotion>
                                  </p:childTnLst>
                                </p:cTn>
                              </p:par>
                              <p:par>
                                <p:cTn id="13" presetID="64" presetClass="path" presetSubtype="0" accel="50000" decel="50000" fill="hold" nodeType="withEffect">
                                  <p:stCondLst>
                                    <p:cond delay="0"/>
                                  </p:stCondLst>
                                  <p:childTnLst>
                                    <p:animMotion origin="layout" path="M 0 0 L 0 -0.25 E" pathEditMode="relative" ptsTypes="">
                                      <p:cBhvr>
                                        <p:cTn id="14" dur="2000" fill="hold"/>
                                        <p:tgtEl>
                                          <p:spTgt spid="1043"/>
                                        </p:tgtEl>
                                        <p:attrNameLst>
                                          <p:attrName>ppt_x</p:attrName>
                                          <p:attrName>ppt_y</p:attrName>
                                        </p:attrNameLst>
                                      </p:cBhvr>
                                    </p:animMotion>
                                  </p:childTnLst>
                                </p:cTn>
                              </p:par>
                              <p:par>
                                <p:cTn id="15" presetID="64" presetClass="path" presetSubtype="0" accel="50000" decel="50000" fill="hold" grpId="0" nodeType="withEffect">
                                  <p:stCondLst>
                                    <p:cond delay="0"/>
                                  </p:stCondLst>
                                  <p:childTnLst>
                                    <p:animMotion origin="layout" path="M 0 0 L 0 -0.25 E" pathEditMode="relative" ptsTypes="">
                                      <p:cBhvr>
                                        <p:cTn id="16" dur="2000" fill="hold"/>
                                        <p:tgtEl>
                                          <p:spTgt spid="8"/>
                                        </p:tgtEl>
                                        <p:attrNameLst>
                                          <p:attrName>ppt_x</p:attrName>
                                          <p:attrName>ppt_y</p:attrName>
                                        </p:attrNameLst>
                                      </p:cBhvr>
                                    </p:animMotion>
                                  </p:childTnLst>
                                </p:cTn>
                              </p:par>
                              <p:par>
                                <p:cTn id="17" presetID="64" presetClass="path" presetSubtype="0" accel="50000" decel="50000" fill="hold" grpId="0" nodeType="withEffect">
                                  <p:stCondLst>
                                    <p:cond delay="0"/>
                                  </p:stCondLst>
                                  <p:childTnLst>
                                    <p:animMotion origin="layout" path="M 0 0 L 0 -0.25 E" pathEditMode="relative" ptsTypes="">
                                      <p:cBhvr>
                                        <p:cTn id="18" dur="2000" fill="hold"/>
                                        <p:tgtEl>
                                          <p:spTgt spid="9"/>
                                        </p:tgtEl>
                                        <p:attrNameLst>
                                          <p:attrName>ppt_x</p:attrName>
                                          <p:attrName>ppt_y</p:attrName>
                                        </p:attrNameLst>
                                      </p:cBhvr>
                                    </p:animMotion>
                                  </p:childTnLst>
                                </p:cTn>
                              </p:par>
                              <p:par>
                                <p:cTn id="19" presetID="64" presetClass="path" presetSubtype="0" accel="50000" decel="50000" fill="hold" nodeType="withEffect">
                                  <p:stCondLst>
                                    <p:cond delay="0"/>
                                  </p:stCondLst>
                                  <p:childTnLst>
                                    <p:animMotion origin="layout" path="M 0 0 L 0 -0.25 E" pathEditMode="relative" ptsTypes="">
                                      <p:cBhvr>
                                        <p:cTn id="20" dur="2000" fill="hold"/>
                                        <p:tgtEl>
                                          <p:spTgt spid="1045"/>
                                        </p:tgtEl>
                                        <p:attrNameLst>
                                          <p:attrName>ppt_x</p:attrName>
                                          <p:attrName>ppt_y</p:attrName>
                                        </p:attrNameLst>
                                      </p:cBhvr>
                                    </p:animMotion>
                                  </p:childTnLst>
                                </p:cTn>
                              </p:par>
                              <p:par>
                                <p:cTn id="21" presetID="64" presetClass="path" presetSubtype="0" accel="50000" decel="50000" fill="hold" nodeType="withEffect">
                                  <p:stCondLst>
                                    <p:cond delay="0"/>
                                  </p:stCondLst>
                                  <p:childTnLst>
                                    <p:animMotion origin="layout" path="M 0 0 L 0 -0.25 E" pathEditMode="relative" ptsTypes="">
                                      <p:cBhvr>
                                        <p:cTn id="22"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txBox="1">
            <a:spLocks/>
          </p:cNvSpPr>
          <p:nvPr/>
        </p:nvSpPr>
        <p:spPr>
          <a:xfrm>
            <a:off x="1154687" y="3239443"/>
            <a:ext cx="6400721" cy="89063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endParaRPr lang="en-US" sz="750" cap="small" dirty="0">
              <a:solidFill>
                <a:schemeClr val="bg1"/>
              </a:solidFill>
              <a:latin typeface="Antenna Regular" panose="02000503000000020004" pitchFamily="50" charset="0"/>
              <a:cs typeface="Arial"/>
            </a:endParaRPr>
          </a:p>
        </p:txBody>
      </p:sp>
      <p:sp>
        <p:nvSpPr>
          <p:cNvPr id="2" name="Title 1"/>
          <p:cNvSpPr>
            <a:spLocks noGrp="1"/>
          </p:cNvSpPr>
          <p:nvPr>
            <p:ph type="title"/>
          </p:nvPr>
        </p:nvSpPr>
        <p:spPr/>
        <p:txBody>
          <a:bodyPr/>
          <a:lstStyle/>
          <a:p>
            <a:r>
              <a:rPr lang="en-US" b="1" dirty="0" smtClean="0"/>
              <a:t>Juniper Approach</a:t>
            </a:r>
            <a:endParaRPr lang="en-US" b="1" dirty="0"/>
          </a:p>
        </p:txBody>
      </p:sp>
      <p:grpSp>
        <p:nvGrpSpPr>
          <p:cNvPr id="8" name="Group 7"/>
          <p:cNvGrpSpPr/>
          <p:nvPr/>
        </p:nvGrpSpPr>
        <p:grpSpPr>
          <a:xfrm>
            <a:off x="1154688" y="3717323"/>
            <a:ext cx="6400721" cy="868962"/>
            <a:chOff x="431394" y="5409597"/>
            <a:chExt cx="10241153" cy="1390339"/>
          </a:xfrm>
        </p:grpSpPr>
        <p:sp>
          <p:nvSpPr>
            <p:cNvPr id="4" name="Text Placeholder 3"/>
            <p:cNvSpPr txBox="1">
              <a:spLocks/>
            </p:cNvSpPr>
            <p:nvPr/>
          </p:nvSpPr>
          <p:spPr>
            <a:xfrm>
              <a:off x="431394" y="5409597"/>
              <a:ext cx="10241153" cy="6604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750" cap="small" dirty="0">
                  <a:solidFill>
                    <a:schemeClr val="bg1"/>
                  </a:solidFill>
                  <a:latin typeface="Antenna Regular" panose="02000503000000020004" pitchFamily="50" charset="0"/>
                  <a:cs typeface="Arial"/>
                </a:rPr>
                <a:t>Control Plane</a:t>
              </a:r>
            </a:p>
          </p:txBody>
        </p:sp>
        <p:sp>
          <p:nvSpPr>
            <p:cNvPr id="5" name="Text Placeholder 3"/>
            <p:cNvSpPr txBox="1">
              <a:spLocks/>
            </p:cNvSpPr>
            <p:nvPr/>
          </p:nvSpPr>
          <p:spPr>
            <a:xfrm>
              <a:off x="431395" y="6139536"/>
              <a:ext cx="10241152" cy="6604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750" cap="small" dirty="0">
                  <a:solidFill>
                    <a:schemeClr val="bg1"/>
                  </a:solidFill>
                  <a:latin typeface="Antenna Regular" panose="02000503000000020004" pitchFamily="50" charset="0"/>
                  <a:cs typeface="Arial"/>
                </a:rPr>
                <a:t>Data Plane</a:t>
              </a:r>
            </a:p>
          </p:txBody>
        </p:sp>
      </p:grpSp>
      <p:sp>
        <p:nvSpPr>
          <p:cNvPr id="6" name="Text Placeholder 3"/>
          <p:cNvSpPr txBox="1">
            <a:spLocks/>
          </p:cNvSpPr>
          <p:nvPr/>
        </p:nvSpPr>
        <p:spPr>
          <a:xfrm>
            <a:off x="1154687" y="3261111"/>
            <a:ext cx="6400721" cy="41275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750" cap="small" dirty="0">
                <a:solidFill>
                  <a:schemeClr val="bg1"/>
                </a:solidFill>
                <a:latin typeface="Antenna Regular" panose="02000503000000020004" pitchFamily="50" charset="0"/>
                <a:cs typeface="Arial"/>
              </a:rPr>
              <a:t>Management Plane</a:t>
            </a:r>
          </a:p>
        </p:txBody>
      </p:sp>
      <p:sp>
        <p:nvSpPr>
          <p:cNvPr id="9" name="Text Placeholder 3"/>
          <p:cNvSpPr txBox="1">
            <a:spLocks/>
          </p:cNvSpPr>
          <p:nvPr/>
        </p:nvSpPr>
        <p:spPr>
          <a:xfrm>
            <a:off x="1154686" y="3239443"/>
            <a:ext cx="6400721" cy="89063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750" cap="small" dirty="0">
                <a:solidFill>
                  <a:schemeClr val="bg1"/>
                </a:solidFill>
                <a:latin typeface="Antenna Regular" panose="02000503000000020004" pitchFamily="50" charset="0"/>
                <a:cs typeface="Arial"/>
              </a:rPr>
              <a:t>Operating System</a:t>
            </a:r>
          </a:p>
        </p:txBody>
      </p:sp>
    </p:spTree>
    <p:extLst>
      <p:ext uri="{BB962C8B-B14F-4D97-AF65-F5344CB8AC3E}">
        <p14:creationId xmlns:p14="http://schemas.microsoft.com/office/powerpoint/2010/main" val="2239242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Juniper Approach</a:t>
            </a:r>
            <a:endParaRPr lang="en-US" b="1" dirty="0"/>
          </a:p>
        </p:txBody>
      </p:sp>
      <p:grpSp>
        <p:nvGrpSpPr>
          <p:cNvPr id="8" name="Group 7"/>
          <p:cNvGrpSpPr/>
          <p:nvPr/>
        </p:nvGrpSpPr>
        <p:grpSpPr>
          <a:xfrm>
            <a:off x="1154688" y="3717323"/>
            <a:ext cx="6400721" cy="868962"/>
            <a:chOff x="431394" y="5409597"/>
            <a:chExt cx="10241153" cy="1390339"/>
          </a:xfrm>
        </p:grpSpPr>
        <p:sp>
          <p:nvSpPr>
            <p:cNvPr id="4" name="Text Placeholder 3"/>
            <p:cNvSpPr txBox="1">
              <a:spLocks/>
            </p:cNvSpPr>
            <p:nvPr/>
          </p:nvSpPr>
          <p:spPr>
            <a:xfrm>
              <a:off x="431394" y="5409597"/>
              <a:ext cx="10241153" cy="6604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750" cap="small" dirty="0">
                  <a:solidFill>
                    <a:schemeClr val="bg1"/>
                  </a:solidFill>
                  <a:latin typeface="Antenna Regular" panose="02000503000000020004" pitchFamily="50" charset="0"/>
                  <a:cs typeface="Arial"/>
                </a:rPr>
                <a:t>Control Plane</a:t>
              </a:r>
            </a:p>
          </p:txBody>
        </p:sp>
        <p:sp>
          <p:nvSpPr>
            <p:cNvPr id="5" name="Text Placeholder 3"/>
            <p:cNvSpPr txBox="1">
              <a:spLocks/>
            </p:cNvSpPr>
            <p:nvPr/>
          </p:nvSpPr>
          <p:spPr>
            <a:xfrm>
              <a:off x="431395" y="6139536"/>
              <a:ext cx="10241152" cy="6604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750" cap="small" dirty="0">
                  <a:solidFill>
                    <a:schemeClr val="bg1"/>
                  </a:solidFill>
                  <a:latin typeface="Antenna Regular" panose="02000503000000020004" pitchFamily="50" charset="0"/>
                  <a:cs typeface="Arial"/>
                </a:rPr>
                <a:t>Data Plane</a:t>
              </a:r>
            </a:p>
          </p:txBody>
        </p:sp>
      </p:grpSp>
      <p:sp>
        <p:nvSpPr>
          <p:cNvPr id="6" name="Text Placeholder 3"/>
          <p:cNvSpPr txBox="1">
            <a:spLocks/>
          </p:cNvSpPr>
          <p:nvPr/>
        </p:nvSpPr>
        <p:spPr>
          <a:xfrm>
            <a:off x="1154687" y="3261111"/>
            <a:ext cx="6400721" cy="41275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750" cap="small" dirty="0">
                <a:solidFill>
                  <a:schemeClr val="bg1"/>
                </a:solidFill>
                <a:latin typeface="Antenna Regular" panose="02000503000000020004" pitchFamily="50" charset="0"/>
                <a:cs typeface="Arial"/>
              </a:rPr>
              <a:t>Management Plane</a:t>
            </a:r>
          </a:p>
        </p:txBody>
      </p:sp>
      <p:sp>
        <p:nvSpPr>
          <p:cNvPr id="7" name="Cloud 6"/>
          <p:cNvSpPr/>
          <p:nvPr/>
        </p:nvSpPr>
        <p:spPr>
          <a:xfrm>
            <a:off x="1524000" y="2684256"/>
            <a:ext cx="5598224" cy="831787"/>
          </a:xfrm>
          <a:prstGeom prst="cloud">
            <a:avLst/>
          </a:prstGeom>
          <a:ln/>
        </p:spPr>
        <p:style>
          <a:lnRef idx="2">
            <a:schemeClr val="dk1"/>
          </a:lnRef>
          <a:fillRef idx="1">
            <a:schemeClr val="lt1"/>
          </a:fillRef>
          <a:effectRef idx="0">
            <a:schemeClr val="dk1"/>
          </a:effectRef>
          <a:fontRef idx="minor">
            <a:schemeClr val="dk1"/>
          </a:fontRef>
        </p:style>
        <p:txBody>
          <a:bodyPr lIns="57141" tIns="28571" rIns="57141" bIns="28571" rtlCol="0" anchor="ctr"/>
          <a:lstStyle/>
          <a:p>
            <a:pPr algn="ctr"/>
            <a:r>
              <a:rPr lang="en-US" sz="1750" dirty="0">
                <a:ln w="0"/>
                <a:solidFill>
                  <a:schemeClr val="tx1"/>
                </a:solidFill>
                <a:effectLst>
                  <a:outerShdw blurRad="38100" dist="19050" dir="2700000" algn="tl" rotWithShape="0">
                    <a:schemeClr val="dk1">
                      <a:alpha val="40000"/>
                    </a:schemeClr>
                  </a:outerShdw>
                </a:effectLst>
                <a:latin typeface="Antenna Bold" panose="02000503000000020004" pitchFamily="50" charset="0"/>
                <a:cs typeface="Arial"/>
              </a:rPr>
              <a:t>Standardized Interfaces   </a:t>
            </a:r>
          </a:p>
        </p:txBody>
      </p:sp>
    </p:spTree>
    <p:extLst>
      <p:ext uri="{BB962C8B-B14F-4D97-AF65-F5344CB8AC3E}">
        <p14:creationId xmlns:p14="http://schemas.microsoft.com/office/powerpoint/2010/main" val="656907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02083E-6 -3.14815E-6 L -0.00055 -0.19 " pathEditMode="relative" rAng="0" ptsTypes="AA">
                                      <p:cBhvr>
                                        <p:cTn id="6" dur="2000" fill="hold"/>
                                        <p:tgtEl>
                                          <p:spTgt spid="6"/>
                                        </p:tgtEl>
                                        <p:attrNameLst>
                                          <p:attrName>ppt_x</p:attrName>
                                          <p:attrName>ppt_y</p:attrName>
                                        </p:attrNameLst>
                                      </p:cBhvr>
                                      <p:rCtr x="-33" y="-951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Juniper Approach</a:t>
            </a:r>
            <a:endParaRPr lang="en-US" b="1" dirty="0"/>
          </a:p>
        </p:txBody>
      </p:sp>
      <p:grpSp>
        <p:nvGrpSpPr>
          <p:cNvPr id="8" name="Group 7"/>
          <p:cNvGrpSpPr/>
          <p:nvPr/>
        </p:nvGrpSpPr>
        <p:grpSpPr>
          <a:xfrm>
            <a:off x="1115081" y="3717323"/>
            <a:ext cx="938926" cy="868962"/>
            <a:chOff x="431394" y="5409597"/>
            <a:chExt cx="10241153" cy="1390339"/>
          </a:xfrm>
        </p:grpSpPr>
        <p:sp>
          <p:nvSpPr>
            <p:cNvPr id="4" name="Text Placeholder 3"/>
            <p:cNvSpPr txBox="1">
              <a:spLocks/>
            </p:cNvSpPr>
            <p:nvPr/>
          </p:nvSpPr>
          <p:spPr>
            <a:xfrm>
              <a:off x="431394" y="5409597"/>
              <a:ext cx="10241153" cy="6604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Control Plane</a:t>
              </a:r>
            </a:p>
          </p:txBody>
        </p:sp>
        <p:sp>
          <p:nvSpPr>
            <p:cNvPr id="5" name="Text Placeholder 3"/>
            <p:cNvSpPr txBox="1">
              <a:spLocks/>
            </p:cNvSpPr>
            <p:nvPr/>
          </p:nvSpPr>
          <p:spPr>
            <a:xfrm>
              <a:off x="431395" y="6139536"/>
              <a:ext cx="10241152" cy="6604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Data Plane</a:t>
              </a:r>
            </a:p>
          </p:txBody>
        </p:sp>
      </p:grpSp>
      <p:sp>
        <p:nvSpPr>
          <p:cNvPr id="7" name="Text Placeholder 3" descr="Down:  Management Plane"/>
          <p:cNvSpPr txBox="1">
            <a:spLocks/>
          </p:cNvSpPr>
          <p:nvPr/>
        </p:nvSpPr>
        <p:spPr>
          <a:xfrm>
            <a:off x="1141854" y="1952549"/>
            <a:ext cx="6400721" cy="41275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750" cap="small" dirty="0">
                <a:solidFill>
                  <a:schemeClr val="bg1"/>
                </a:solidFill>
                <a:latin typeface="Antenna Regular" panose="02000503000000020004" pitchFamily="50" charset="0"/>
                <a:cs typeface="Arial"/>
              </a:rPr>
              <a:t>Management Plane</a:t>
            </a:r>
          </a:p>
        </p:txBody>
      </p:sp>
      <p:sp>
        <p:nvSpPr>
          <p:cNvPr id="3" name="Cloud 2"/>
          <p:cNvSpPr/>
          <p:nvPr/>
        </p:nvSpPr>
        <p:spPr>
          <a:xfrm>
            <a:off x="1524000" y="2673413"/>
            <a:ext cx="5598224" cy="831787"/>
          </a:xfrm>
          <a:prstGeom prst="cloud">
            <a:avLst/>
          </a:prstGeom>
          <a:ln/>
        </p:spPr>
        <p:style>
          <a:lnRef idx="2">
            <a:schemeClr val="dk1"/>
          </a:lnRef>
          <a:fillRef idx="1">
            <a:schemeClr val="lt1"/>
          </a:fillRef>
          <a:effectRef idx="0">
            <a:schemeClr val="dk1"/>
          </a:effectRef>
          <a:fontRef idx="minor">
            <a:schemeClr val="dk1"/>
          </a:fontRef>
        </p:style>
        <p:txBody>
          <a:bodyPr lIns="57141" tIns="28571" rIns="57141" bIns="28571" rtlCol="0" anchor="ctr"/>
          <a:lstStyle/>
          <a:p>
            <a:pPr algn="ctr"/>
            <a:r>
              <a:rPr lang="en-US" sz="1750" dirty="0">
                <a:ln w="0"/>
                <a:solidFill>
                  <a:schemeClr val="tx1"/>
                </a:solidFill>
                <a:effectLst>
                  <a:outerShdw blurRad="38100" dist="19050" dir="2700000" algn="tl" rotWithShape="0">
                    <a:schemeClr val="dk1">
                      <a:alpha val="40000"/>
                    </a:schemeClr>
                  </a:outerShdw>
                </a:effectLst>
                <a:latin typeface="Antenna Bold" panose="02000503000000020004" pitchFamily="50" charset="0"/>
                <a:cs typeface="Arial"/>
              </a:rPr>
              <a:t>Standardized Interfaces   </a:t>
            </a:r>
          </a:p>
        </p:txBody>
      </p:sp>
      <p:grpSp>
        <p:nvGrpSpPr>
          <p:cNvPr id="9" name="Group 8"/>
          <p:cNvGrpSpPr/>
          <p:nvPr/>
        </p:nvGrpSpPr>
        <p:grpSpPr>
          <a:xfrm>
            <a:off x="2240163" y="3717323"/>
            <a:ext cx="938926" cy="868962"/>
            <a:chOff x="431394" y="5409597"/>
            <a:chExt cx="10241153" cy="1390339"/>
          </a:xfrm>
        </p:grpSpPr>
        <p:sp>
          <p:nvSpPr>
            <p:cNvPr id="10" name="Text Placeholder 3"/>
            <p:cNvSpPr txBox="1">
              <a:spLocks/>
            </p:cNvSpPr>
            <p:nvPr/>
          </p:nvSpPr>
          <p:spPr>
            <a:xfrm>
              <a:off x="431394" y="5409597"/>
              <a:ext cx="10241153" cy="6604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Control Plane</a:t>
              </a:r>
            </a:p>
          </p:txBody>
        </p:sp>
        <p:sp>
          <p:nvSpPr>
            <p:cNvPr id="11" name="Text Placeholder 3"/>
            <p:cNvSpPr txBox="1">
              <a:spLocks/>
            </p:cNvSpPr>
            <p:nvPr/>
          </p:nvSpPr>
          <p:spPr>
            <a:xfrm>
              <a:off x="431395" y="6139536"/>
              <a:ext cx="10241152" cy="6604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Data Plane</a:t>
              </a:r>
            </a:p>
          </p:txBody>
        </p:sp>
      </p:grpSp>
      <p:grpSp>
        <p:nvGrpSpPr>
          <p:cNvPr id="12" name="Group 11"/>
          <p:cNvGrpSpPr/>
          <p:nvPr/>
        </p:nvGrpSpPr>
        <p:grpSpPr>
          <a:xfrm>
            <a:off x="3365245" y="3717323"/>
            <a:ext cx="938926" cy="868962"/>
            <a:chOff x="431394" y="5409597"/>
            <a:chExt cx="10241153" cy="1390339"/>
          </a:xfrm>
        </p:grpSpPr>
        <p:sp>
          <p:nvSpPr>
            <p:cNvPr id="13" name="Text Placeholder 3"/>
            <p:cNvSpPr txBox="1">
              <a:spLocks/>
            </p:cNvSpPr>
            <p:nvPr/>
          </p:nvSpPr>
          <p:spPr>
            <a:xfrm>
              <a:off x="431394" y="5409597"/>
              <a:ext cx="10241153" cy="6604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Control Plane</a:t>
              </a:r>
            </a:p>
          </p:txBody>
        </p:sp>
        <p:sp>
          <p:nvSpPr>
            <p:cNvPr id="14" name="Text Placeholder 3"/>
            <p:cNvSpPr txBox="1">
              <a:spLocks/>
            </p:cNvSpPr>
            <p:nvPr/>
          </p:nvSpPr>
          <p:spPr>
            <a:xfrm>
              <a:off x="431395" y="6139536"/>
              <a:ext cx="10241152" cy="6604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Data Plane</a:t>
              </a:r>
            </a:p>
          </p:txBody>
        </p:sp>
      </p:grpSp>
      <p:grpSp>
        <p:nvGrpSpPr>
          <p:cNvPr id="15" name="Group 14"/>
          <p:cNvGrpSpPr/>
          <p:nvPr/>
        </p:nvGrpSpPr>
        <p:grpSpPr>
          <a:xfrm>
            <a:off x="4490327" y="3717323"/>
            <a:ext cx="938926" cy="868962"/>
            <a:chOff x="431394" y="5409597"/>
            <a:chExt cx="10241153" cy="1390339"/>
          </a:xfrm>
        </p:grpSpPr>
        <p:sp>
          <p:nvSpPr>
            <p:cNvPr id="16" name="Text Placeholder 3"/>
            <p:cNvSpPr txBox="1">
              <a:spLocks/>
            </p:cNvSpPr>
            <p:nvPr/>
          </p:nvSpPr>
          <p:spPr>
            <a:xfrm>
              <a:off x="431394" y="5409597"/>
              <a:ext cx="10241153" cy="6604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Control Plane</a:t>
              </a:r>
            </a:p>
          </p:txBody>
        </p:sp>
        <p:sp>
          <p:nvSpPr>
            <p:cNvPr id="17" name="Text Placeholder 3"/>
            <p:cNvSpPr txBox="1">
              <a:spLocks/>
            </p:cNvSpPr>
            <p:nvPr/>
          </p:nvSpPr>
          <p:spPr>
            <a:xfrm>
              <a:off x="431395" y="6139536"/>
              <a:ext cx="10241152" cy="6604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Data Plane</a:t>
              </a:r>
            </a:p>
          </p:txBody>
        </p:sp>
      </p:grpSp>
      <p:grpSp>
        <p:nvGrpSpPr>
          <p:cNvPr id="18" name="Group 17"/>
          <p:cNvGrpSpPr/>
          <p:nvPr/>
        </p:nvGrpSpPr>
        <p:grpSpPr>
          <a:xfrm>
            <a:off x="5615409" y="3717323"/>
            <a:ext cx="938926" cy="868962"/>
            <a:chOff x="431394" y="5409597"/>
            <a:chExt cx="10241153" cy="1390339"/>
          </a:xfrm>
        </p:grpSpPr>
        <p:sp>
          <p:nvSpPr>
            <p:cNvPr id="19" name="Text Placeholder 3"/>
            <p:cNvSpPr txBox="1">
              <a:spLocks/>
            </p:cNvSpPr>
            <p:nvPr/>
          </p:nvSpPr>
          <p:spPr>
            <a:xfrm>
              <a:off x="431394" y="5409597"/>
              <a:ext cx="10241153" cy="6604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Control Plane</a:t>
              </a:r>
            </a:p>
          </p:txBody>
        </p:sp>
        <p:sp>
          <p:nvSpPr>
            <p:cNvPr id="20" name="Text Placeholder 3"/>
            <p:cNvSpPr txBox="1">
              <a:spLocks/>
            </p:cNvSpPr>
            <p:nvPr/>
          </p:nvSpPr>
          <p:spPr>
            <a:xfrm>
              <a:off x="431395" y="6139536"/>
              <a:ext cx="10241152" cy="6604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Data Plane</a:t>
              </a:r>
            </a:p>
          </p:txBody>
        </p:sp>
      </p:grpSp>
      <p:grpSp>
        <p:nvGrpSpPr>
          <p:cNvPr id="21" name="Group 20"/>
          <p:cNvGrpSpPr/>
          <p:nvPr/>
        </p:nvGrpSpPr>
        <p:grpSpPr>
          <a:xfrm>
            <a:off x="6740491" y="3717323"/>
            <a:ext cx="938926" cy="868962"/>
            <a:chOff x="431394" y="5409597"/>
            <a:chExt cx="10241153" cy="1390339"/>
          </a:xfrm>
        </p:grpSpPr>
        <p:sp>
          <p:nvSpPr>
            <p:cNvPr id="22" name="Text Placeholder 3"/>
            <p:cNvSpPr txBox="1">
              <a:spLocks/>
            </p:cNvSpPr>
            <p:nvPr/>
          </p:nvSpPr>
          <p:spPr>
            <a:xfrm>
              <a:off x="431394" y="5409597"/>
              <a:ext cx="10241153" cy="6604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Control Plane</a:t>
              </a:r>
            </a:p>
          </p:txBody>
        </p:sp>
        <p:sp>
          <p:nvSpPr>
            <p:cNvPr id="23" name="Text Placeholder 3"/>
            <p:cNvSpPr txBox="1">
              <a:spLocks/>
            </p:cNvSpPr>
            <p:nvPr/>
          </p:nvSpPr>
          <p:spPr>
            <a:xfrm>
              <a:off x="431395" y="6139536"/>
              <a:ext cx="10241152" cy="6604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Data Plane</a:t>
              </a:r>
            </a:p>
          </p:txBody>
        </p:sp>
      </p:grpSp>
    </p:spTree>
    <p:extLst>
      <p:ext uri="{BB962C8B-B14F-4D97-AF65-F5344CB8AC3E}">
        <p14:creationId xmlns:p14="http://schemas.microsoft.com/office/powerpoint/2010/main" val="1992113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15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par>
                                <p:cTn id="10" presetID="55" presetClass="entr" presetSubtype="0" fill="hold" nodeType="withEffect">
                                  <p:stCondLst>
                                    <p:cond delay="15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nodeType="withEffect">
                                  <p:stCondLst>
                                    <p:cond delay="150"/>
                                  </p:stCondLst>
                                  <p:childTnLst>
                                    <p:set>
                                      <p:cBhvr>
                                        <p:cTn id="16" dur="1" fill="hold">
                                          <p:stCondLst>
                                            <p:cond delay="0"/>
                                          </p:stCondLst>
                                        </p:cTn>
                                        <p:tgtEl>
                                          <p:spTgt spid="15"/>
                                        </p:tgtEl>
                                        <p:attrNameLst>
                                          <p:attrName>style.visibility</p:attrName>
                                        </p:attrNameLst>
                                      </p:cBhvr>
                                      <p:to>
                                        <p:strVal val="visible"/>
                                      </p:to>
                                    </p:set>
                                    <p:anim calcmode="lin" valueType="num">
                                      <p:cBhvr>
                                        <p:cTn id="17" dur="1000" fill="hold"/>
                                        <p:tgtEl>
                                          <p:spTgt spid="15"/>
                                        </p:tgtEl>
                                        <p:attrNameLst>
                                          <p:attrName>ppt_w</p:attrName>
                                        </p:attrNameLst>
                                      </p:cBhvr>
                                      <p:tavLst>
                                        <p:tav tm="0">
                                          <p:val>
                                            <p:strVal val="#ppt_w*0.70"/>
                                          </p:val>
                                        </p:tav>
                                        <p:tav tm="100000">
                                          <p:val>
                                            <p:strVal val="#ppt_w"/>
                                          </p:val>
                                        </p:tav>
                                      </p:tavLst>
                                    </p:anim>
                                    <p:anim calcmode="lin" valueType="num">
                                      <p:cBhvr>
                                        <p:cTn id="18" dur="1000" fill="hold"/>
                                        <p:tgtEl>
                                          <p:spTgt spid="15"/>
                                        </p:tgtEl>
                                        <p:attrNameLst>
                                          <p:attrName>ppt_h</p:attrName>
                                        </p:attrNameLst>
                                      </p:cBhvr>
                                      <p:tavLst>
                                        <p:tav tm="0">
                                          <p:val>
                                            <p:strVal val="#ppt_h"/>
                                          </p:val>
                                        </p:tav>
                                        <p:tav tm="100000">
                                          <p:val>
                                            <p:strVal val="#ppt_h"/>
                                          </p:val>
                                        </p:tav>
                                      </p:tavLst>
                                    </p:anim>
                                    <p:animEffect transition="in" filter="fade">
                                      <p:cBhvr>
                                        <p:cTn id="19" dur="1000"/>
                                        <p:tgtEl>
                                          <p:spTgt spid="15"/>
                                        </p:tgtEl>
                                      </p:cBhvr>
                                    </p:animEffect>
                                  </p:childTnLst>
                                </p:cTn>
                              </p:par>
                              <p:par>
                                <p:cTn id="20" presetID="55" presetClass="entr" presetSubtype="0" fill="hold" nodeType="withEffect">
                                  <p:stCondLst>
                                    <p:cond delay="15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5" presetClass="entr" presetSubtype="0" fill="hold" nodeType="withEffect">
                                  <p:stCondLst>
                                    <p:cond delay="15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strVal val="#ppt_w*0.70"/>
                                          </p:val>
                                        </p:tav>
                                        <p:tav tm="100000">
                                          <p:val>
                                            <p:strVal val="#ppt_w"/>
                                          </p:val>
                                        </p:tav>
                                      </p:tavLst>
                                    </p:anim>
                                    <p:anim calcmode="lin" valueType="num">
                                      <p:cBhvr>
                                        <p:cTn id="28" dur="1000" fill="hold"/>
                                        <p:tgtEl>
                                          <p:spTgt spid="21"/>
                                        </p:tgtEl>
                                        <p:attrNameLst>
                                          <p:attrName>ppt_h</p:attrName>
                                        </p:attrNameLst>
                                      </p:cBhvr>
                                      <p:tavLst>
                                        <p:tav tm="0">
                                          <p:val>
                                            <p:strVal val="#ppt_h"/>
                                          </p:val>
                                        </p:tav>
                                        <p:tav tm="100000">
                                          <p:val>
                                            <p:strVal val="#ppt_h"/>
                                          </p:val>
                                        </p:tav>
                                      </p:tavLst>
                                    </p:anim>
                                    <p:animEffect transition="in" filter="fade">
                                      <p:cBhvr>
                                        <p:cTn id="2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279400"/>
            <a:ext cx="8109411" cy="787400"/>
          </a:xfrm>
        </p:spPr>
        <p:txBody>
          <a:bodyPr/>
          <a:lstStyle/>
          <a:p>
            <a:r>
              <a:rPr lang="en-US" b="1" dirty="0" smtClean="0"/>
              <a:t>Agenda</a:t>
            </a:r>
            <a:endParaRPr lang="en-US" b="1" dirty="0"/>
          </a:p>
        </p:txBody>
      </p:sp>
      <p:sp>
        <p:nvSpPr>
          <p:cNvPr id="3" name="Text Placeholder 2"/>
          <p:cNvSpPr>
            <a:spLocks noGrp="1"/>
          </p:cNvSpPr>
          <p:nvPr>
            <p:ph type="body" sz="quarter" idx="11"/>
          </p:nvPr>
        </p:nvSpPr>
        <p:spPr>
          <a:xfrm>
            <a:off x="380999" y="1066800"/>
            <a:ext cx="8153400" cy="4571999"/>
          </a:xfrm>
        </p:spPr>
        <p:txBody>
          <a:bodyPr/>
          <a:lstStyle/>
          <a:p>
            <a:r>
              <a:rPr lang="en-US" sz="2800" dirty="0" smtClean="0"/>
              <a:t>Intro and Legal Disclaimer	</a:t>
            </a:r>
          </a:p>
          <a:p>
            <a:r>
              <a:rPr lang="en-US" sz="2800" dirty="0" smtClean="0"/>
              <a:t>How to Sell Automation</a:t>
            </a:r>
          </a:p>
          <a:p>
            <a:r>
              <a:rPr lang="en-US" sz="2800" dirty="0" smtClean="0"/>
              <a:t>Why Automate?</a:t>
            </a:r>
          </a:p>
          <a:p>
            <a:pPr>
              <a:buAutoNum type="arabicPeriod" startAt="4"/>
            </a:pPr>
            <a:r>
              <a:rPr lang="en-US" sz="2800" dirty="0" smtClean="0"/>
              <a:t>SDN</a:t>
            </a:r>
          </a:p>
          <a:p>
            <a:pPr>
              <a:buAutoNum type="arabicPeriod" startAt="4"/>
            </a:pPr>
            <a:r>
              <a:rPr lang="en-US" sz="2800" dirty="0" smtClean="0"/>
              <a:t>Junos Automation Stack</a:t>
            </a:r>
          </a:p>
          <a:p>
            <a:pPr>
              <a:buAutoNum type="arabicPeriod" startAt="4"/>
            </a:pPr>
            <a:r>
              <a:rPr lang="en-US" sz="2800" dirty="0" smtClean="0"/>
              <a:t>Frameworks</a:t>
            </a:r>
          </a:p>
          <a:p>
            <a:pPr>
              <a:buAutoNum type="arabicPeriod" startAt="4"/>
            </a:pPr>
            <a:r>
              <a:rPr lang="en-US" sz="2800" dirty="0" smtClean="0"/>
              <a:t>Building Blocks</a:t>
            </a:r>
          </a:p>
          <a:p>
            <a:pPr>
              <a:buAutoNum type="arabicPeriod" startAt="4"/>
            </a:pPr>
            <a:r>
              <a:rPr lang="en-US" sz="2800" dirty="0" smtClean="0"/>
              <a:t>DIY</a:t>
            </a:r>
          </a:p>
          <a:p>
            <a:pPr>
              <a:buAutoNum type="arabicPeriod" startAt="4"/>
            </a:pPr>
            <a:r>
              <a:rPr lang="en-US" sz="2800" dirty="0" smtClean="0"/>
              <a:t>Stuff to go</a:t>
            </a:r>
          </a:p>
          <a:p>
            <a:pPr>
              <a:buAutoNum type="arabicPeriod" startAt="4"/>
            </a:pPr>
            <a:endParaRPr lang="en-US" sz="2800" dirty="0" smtClean="0"/>
          </a:p>
          <a:p>
            <a:pPr>
              <a:buAutoNum type="arabicPeriod" startAt="4"/>
            </a:pPr>
            <a:endParaRPr lang="en-US" sz="2800" dirty="0" smtClean="0"/>
          </a:p>
          <a:p>
            <a:pPr>
              <a:buAutoNum type="arabicPeriod" startAt="4"/>
            </a:pPr>
            <a:endParaRPr lang="en-US" sz="2800" dirty="0" smtClean="0"/>
          </a:p>
          <a:p>
            <a:pPr>
              <a:buAutoNum type="arabicPeriod" startAt="4"/>
            </a:pPr>
            <a:endParaRPr lang="en-US" sz="2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400" y="1905000"/>
            <a:ext cx="1272471" cy="848314"/>
          </a:xfrm>
          <a:prstGeom prst="rect">
            <a:avLst/>
          </a:prstGeom>
        </p:spPr>
      </p:pic>
    </p:spTree>
    <p:extLst>
      <p:ext uri="{BB962C8B-B14F-4D97-AF65-F5344CB8AC3E}">
        <p14:creationId xmlns:p14="http://schemas.microsoft.com/office/powerpoint/2010/main" val="357316098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3"/>
          <p:cNvSpPr txBox="1">
            <a:spLocks/>
          </p:cNvSpPr>
          <p:nvPr/>
        </p:nvSpPr>
        <p:spPr>
          <a:xfrm>
            <a:off x="342900" y="4154805"/>
            <a:ext cx="6486064" cy="412750"/>
          </a:xfrm>
          <a:prstGeom prst="rect">
            <a:avLst/>
          </a:prstGeom>
          <a:solidFill>
            <a:srgbClr val="3095C2"/>
          </a:solidFill>
          <a:ln>
            <a:solidFill>
              <a:schemeClr val="accent2">
                <a:lumMod val="75000"/>
              </a:schemeClr>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endParaRPr lang="en-US" sz="750" cap="small" dirty="0">
              <a:solidFill>
                <a:schemeClr val="bg1"/>
              </a:solidFill>
              <a:latin typeface="Antenna Regular" panose="02000503000000020004" pitchFamily="50" charset="0"/>
              <a:cs typeface="Arial"/>
            </a:endParaRPr>
          </a:p>
        </p:txBody>
      </p:sp>
      <p:sp>
        <p:nvSpPr>
          <p:cNvPr id="29" name="Text Placeholder 3"/>
          <p:cNvSpPr txBox="1">
            <a:spLocks/>
          </p:cNvSpPr>
          <p:nvPr/>
        </p:nvSpPr>
        <p:spPr>
          <a:xfrm>
            <a:off x="3617549" y="4600575"/>
            <a:ext cx="3211414" cy="412750"/>
          </a:xfrm>
          <a:prstGeom prst="rect">
            <a:avLst/>
          </a:prstGeom>
          <a:solidFill>
            <a:srgbClr val="445E88"/>
          </a:solidFill>
          <a:ln>
            <a:solidFill>
              <a:schemeClr val="tx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rial"/>
                <a:cs typeface="Arial"/>
              </a:rPr>
              <a:t> Data Plane (PFE)</a:t>
            </a:r>
          </a:p>
        </p:txBody>
      </p:sp>
      <p:sp>
        <p:nvSpPr>
          <p:cNvPr id="31" name="Text Placeholder 3"/>
          <p:cNvSpPr txBox="1">
            <a:spLocks/>
          </p:cNvSpPr>
          <p:nvPr/>
        </p:nvSpPr>
        <p:spPr>
          <a:xfrm>
            <a:off x="342900" y="4600575"/>
            <a:ext cx="3232786" cy="409375"/>
          </a:xfrm>
          <a:prstGeom prst="rect">
            <a:avLst/>
          </a:prstGeom>
          <a:solidFill>
            <a:srgbClr val="445E88"/>
          </a:solidFill>
          <a:ln>
            <a:solidFill>
              <a:schemeClr val="tx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rial"/>
                <a:cs typeface="Arial"/>
              </a:rPr>
              <a:t>Chassis</a:t>
            </a:r>
          </a:p>
        </p:txBody>
      </p:sp>
      <p:sp>
        <p:nvSpPr>
          <p:cNvPr id="32" name="Text Placeholder 3"/>
          <p:cNvSpPr txBox="1">
            <a:spLocks/>
          </p:cNvSpPr>
          <p:nvPr/>
        </p:nvSpPr>
        <p:spPr>
          <a:xfrm>
            <a:off x="1231543" y="3697605"/>
            <a:ext cx="4594834" cy="412750"/>
          </a:xfrm>
          <a:prstGeom prst="rect">
            <a:avLst/>
          </a:prstGeom>
          <a:ln>
            <a:solidFill>
              <a:schemeClr val="accent3"/>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solidFill>
                <a:latin typeface="Antenna Regular" panose="02000503000000020004" pitchFamily="50" charset="0"/>
                <a:cs typeface="Arial"/>
              </a:rPr>
              <a:t>XML-RPC</a:t>
            </a:r>
          </a:p>
        </p:txBody>
      </p:sp>
      <p:sp>
        <p:nvSpPr>
          <p:cNvPr id="33" name="Text Placeholder 3"/>
          <p:cNvSpPr txBox="1">
            <a:spLocks/>
          </p:cNvSpPr>
          <p:nvPr/>
        </p:nvSpPr>
        <p:spPr>
          <a:xfrm>
            <a:off x="342900" y="3217545"/>
            <a:ext cx="3790968" cy="428625"/>
          </a:xfrm>
          <a:prstGeom prst="rect">
            <a:avLst/>
          </a:prstGeom>
          <a:solidFill>
            <a:srgbClr val="68AE64"/>
          </a:solidFill>
          <a:ln>
            <a:solidFill>
              <a:srgbClr val="68AE64"/>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solidFill>
                <a:latin typeface="Antenna Regular" panose="02000503000000020004" pitchFamily="50" charset="0"/>
                <a:cs typeface="Arial"/>
              </a:rPr>
              <a:t>NETCONF</a:t>
            </a:r>
          </a:p>
        </p:txBody>
      </p:sp>
      <p:sp>
        <p:nvSpPr>
          <p:cNvPr id="40" name="Text Placeholder 3"/>
          <p:cNvSpPr txBox="1">
            <a:spLocks/>
          </p:cNvSpPr>
          <p:nvPr/>
        </p:nvSpPr>
        <p:spPr>
          <a:xfrm>
            <a:off x="4193914" y="3217545"/>
            <a:ext cx="668984" cy="428625"/>
          </a:xfrm>
          <a:prstGeom prst="rect">
            <a:avLst/>
          </a:prstGeom>
          <a:solidFill>
            <a:srgbClr val="68AE64"/>
          </a:solidFill>
          <a:ln>
            <a:solidFill>
              <a:srgbClr val="68AE64"/>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900" b="1" dirty="0">
                <a:solidFill>
                  <a:schemeClr val="bg1"/>
                </a:solidFill>
                <a:latin typeface="Antenna Regular" panose="02000503000000020004" pitchFamily="50" charset="0"/>
                <a:cs typeface="Arial"/>
              </a:rPr>
              <a:t>Junoscript</a:t>
            </a:r>
          </a:p>
        </p:txBody>
      </p:sp>
      <p:sp>
        <p:nvSpPr>
          <p:cNvPr id="41" name="Text Placeholder 3"/>
          <p:cNvSpPr txBox="1">
            <a:spLocks/>
          </p:cNvSpPr>
          <p:nvPr/>
        </p:nvSpPr>
        <p:spPr>
          <a:xfrm>
            <a:off x="6387395" y="3697605"/>
            <a:ext cx="441569" cy="412750"/>
          </a:xfrm>
          <a:prstGeom prst="rect">
            <a:avLst/>
          </a:prstGeom>
          <a:ln>
            <a:solidFill>
              <a:schemeClr val="accent3"/>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00" b="1" dirty="0">
                <a:solidFill>
                  <a:schemeClr val="bg1"/>
                </a:solidFill>
                <a:latin typeface="Antenna Regular" panose="02000503000000020004" pitchFamily="50" charset="0"/>
                <a:cs typeface="Arial"/>
              </a:rPr>
              <a:t>SNMP</a:t>
            </a:r>
            <a:br>
              <a:rPr lang="en-US" sz="700" b="1" dirty="0">
                <a:solidFill>
                  <a:schemeClr val="bg1"/>
                </a:solidFill>
                <a:latin typeface="Antenna Regular" panose="02000503000000020004" pitchFamily="50" charset="0"/>
                <a:cs typeface="Arial"/>
              </a:rPr>
            </a:br>
            <a:r>
              <a:rPr lang="en-US" sz="700" b="1" dirty="0">
                <a:solidFill>
                  <a:schemeClr val="bg1"/>
                </a:solidFill>
                <a:latin typeface="Antenna Regular" panose="02000503000000020004" pitchFamily="50" charset="0"/>
                <a:cs typeface="Arial"/>
              </a:rPr>
              <a:t>RO</a:t>
            </a:r>
          </a:p>
        </p:txBody>
      </p:sp>
      <p:sp>
        <p:nvSpPr>
          <p:cNvPr id="21" name="TextBox 20"/>
          <p:cNvSpPr txBox="1"/>
          <p:nvPr/>
        </p:nvSpPr>
        <p:spPr>
          <a:xfrm>
            <a:off x="5114229" y="5037570"/>
            <a:ext cx="1756598" cy="202041"/>
          </a:xfrm>
          <a:prstGeom prst="rect">
            <a:avLst/>
          </a:prstGeom>
          <a:noFill/>
        </p:spPr>
        <p:txBody>
          <a:bodyPr wrap="square" lIns="76198" tIns="38099" rIns="76198" bIns="38099" rtlCol="0">
            <a:spAutoFit/>
          </a:bodyPr>
          <a:lstStyle/>
          <a:p>
            <a:pPr algn="r"/>
            <a:r>
              <a:rPr lang="en-US" sz="813" dirty="0">
                <a:solidFill>
                  <a:srgbClr val="829AB0"/>
                </a:solidFill>
                <a:cs typeface="Arial" panose="020B0604020202020204" pitchFamily="34" charset="0"/>
              </a:rPr>
              <a:t>Junos Platform Automation Stack</a:t>
            </a:r>
          </a:p>
        </p:txBody>
      </p:sp>
      <p:sp>
        <p:nvSpPr>
          <p:cNvPr id="34" name="Text Placeholder 3"/>
          <p:cNvSpPr txBox="1">
            <a:spLocks/>
          </p:cNvSpPr>
          <p:nvPr/>
        </p:nvSpPr>
        <p:spPr>
          <a:xfrm>
            <a:off x="1000126" y="2743209"/>
            <a:ext cx="1285874" cy="428625"/>
          </a:xfrm>
          <a:prstGeom prst="rect">
            <a:avLst/>
          </a:prstGeom>
          <a:solidFill>
            <a:schemeClr val="bg2">
              <a:lumMod val="75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err="1">
                <a:solidFill>
                  <a:schemeClr val="bg1"/>
                </a:solidFill>
                <a:latin typeface="Antenna Regular" panose="02000503000000020004" pitchFamily="50" charset="0"/>
                <a:cs typeface="Arial"/>
              </a:rPr>
              <a:t>PyEZ</a:t>
            </a:r>
            <a:r>
              <a:rPr lang="en-US" sz="1000" dirty="0">
                <a:solidFill>
                  <a:schemeClr val="bg1"/>
                </a:solidFill>
                <a:latin typeface="Antenna Regular" panose="02000503000000020004" pitchFamily="50" charset="0"/>
                <a:cs typeface="Arial"/>
              </a:rPr>
              <a:t> Framework</a:t>
            </a:r>
          </a:p>
        </p:txBody>
      </p:sp>
      <p:sp>
        <p:nvSpPr>
          <p:cNvPr id="37" name="Text Placeholder 3"/>
          <p:cNvSpPr txBox="1">
            <a:spLocks/>
          </p:cNvSpPr>
          <p:nvPr/>
        </p:nvSpPr>
        <p:spPr>
          <a:xfrm>
            <a:off x="1285876" y="2286000"/>
            <a:ext cx="485774" cy="428625"/>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ln w="0"/>
                <a:solidFill>
                  <a:schemeClr val="bg1"/>
                </a:solidFill>
                <a:latin typeface="Antenna Regular" panose="02000503000000020004" pitchFamily="50" charset="0"/>
                <a:cs typeface="Arial"/>
              </a:rPr>
              <a:t>Ansible</a:t>
            </a:r>
          </a:p>
        </p:txBody>
      </p:sp>
      <p:sp>
        <p:nvSpPr>
          <p:cNvPr id="38" name="Text Placeholder 3"/>
          <p:cNvSpPr txBox="1">
            <a:spLocks/>
          </p:cNvSpPr>
          <p:nvPr/>
        </p:nvSpPr>
        <p:spPr>
          <a:xfrm>
            <a:off x="342899" y="2286000"/>
            <a:ext cx="914400" cy="428625"/>
          </a:xfrm>
          <a:prstGeom prst="rect">
            <a:avLst/>
          </a:prstGeom>
          <a:solidFill>
            <a:srgbClr val="D2000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ntenna Regular" panose="02000503000000020004" pitchFamily="50" charset="0"/>
                <a:cs typeface="Arial"/>
              </a:rPr>
              <a:t>Python</a:t>
            </a:r>
            <a:br>
              <a:rPr lang="en-US" sz="1000" dirty="0">
                <a:solidFill>
                  <a:schemeClr val="bg1"/>
                </a:solidFill>
                <a:latin typeface="Antenna Regular" panose="02000503000000020004" pitchFamily="50" charset="0"/>
                <a:cs typeface="Arial"/>
              </a:rPr>
            </a:br>
            <a:r>
              <a:rPr lang="en-US" sz="1000" dirty="0">
                <a:solidFill>
                  <a:schemeClr val="bg1"/>
                </a:solidFill>
                <a:latin typeface="Antenna Regular" panose="02000503000000020004" pitchFamily="50" charset="0"/>
                <a:cs typeface="Arial"/>
              </a:rPr>
              <a:t>Scripts</a:t>
            </a:r>
          </a:p>
        </p:txBody>
      </p:sp>
      <p:sp>
        <p:nvSpPr>
          <p:cNvPr id="28" name="Text Placeholder 3"/>
          <p:cNvSpPr txBox="1">
            <a:spLocks/>
          </p:cNvSpPr>
          <p:nvPr/>
        </p:nvSpPr>
        <p:spPr>
          <a:xfrm>
            <a:off x="1800226" y="2286000"/>
            <a:ext cx="485774" cy="428625"/>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ln w="0"/>
                <a:solidFill>
                  <a:schemeClr val="bg1"/>
                </a:solidFill>
                <a:latin typeface="Antenna Regular" panose="02000503000000020004" pitchFamily="50" charset="0"/>
                <a:cs typeface="Arial"/>
              </a:rPr>
              <a:t>Salt*</a:t>
            </a:r>
          </a:p>
        </p:txBody>
      </p:sp>
      <p:pic>
        <p:nvPicPr>
          <p:cNvPr id="67" name="Picture 4"/>
          <p:cNvPicPr>
            <a:picLocks noChangeAspect="1" noChangeArrowheads="1"/>
          </p:cNvPicPr>
          <p:nvPr/>
        </p:nvPicPr>
        <p:blipFill>
          <a:blip r:embed="rId3" cstate="print"/>
          <a:srcRect/>
          <a:stretch>
            <a:fillRect/>
          </a:stretch>
        </p:blipFill>
        <p:spPr bwMode="auto">
          <a:xfrm>
            <a:off x="3259722" y="4212069"/>
            <a:ext cx="538474" cy="316464"/>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68" name="Text Placeholder 3"/>
          <p:cNvSpPr txBox="1">
            <a:spLocks/>
          </p:cNvSpPr>
          <p:nvPr/>
        </p:nvSpPr>
        <p:spPr>
          <a:xfrm>
            <a:off x="2314576" y="2743209"/>
            <a:ext cx="1514474" cy="428625"/>
          </a:xfrm>
          <a:prstGeom prst="rect">
            <a:avLst/>
          </a:prstGeom>
          <a:solidFill>
            <a:schemeClr val="bg2">
              <a:lumMod val="75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err="1">
                <a:solidFill>
                  <a:schemeClr val="bg1"/>
                </a:solidFill>
                <a:latin typeface="Antenna Regular" panose="02000503000000020004" pitchFamily="50" charset="0"/>
                <a:cs typeface="Arial"/>
              </a:rPr>
              <a:t>RubyEZ</a:t>
            </a:r>
            <a:r>
              <a:rPr lang="en-US" sz="1000" dirty="0">
                <a:solidFill>
                  <a:schemeClr val="bg1"/>
                </a:solidFill>
                <a:latin typeface="Antenna Regular" panose="02000503000000020004" pitchFamily="50" charset="0"/>
                <a:cs typeface="Arial"/>
              </a:rPr>
              <a:t> Library</a:t>
            </a:r>
          </a:p>
        </p:txBody>
      </p:sp>
      <p:sp>
        <p:nvSpPr>
          <p:cNvPr id="69" name="Text Placeholder 3"/>
          <p:cNvSpPr txBox="1">
            <a:spLocks/>
          </p:cNvSpPr>
          <p:nvPr/>
        </p:nvSpPr>
        <p:spPr>
          <a:xfrm>
            <a:off x="2828926" y="2286000"/>
            <a:ext cx="485774" cy="428625"/>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ln w="0"/>
                <a:solidFill>
                  <a:schemeClr val="bg1"/>
                </a:solidFill>
                <a:latin typeface="Antenna Regular" panose="02000503000000020004" pitchFamily="50" charset="0"/>
                <a:cs typeface="Arial"/>
              </a:rPr>
              <a:t>Puppet</a:t>
            </a:r>
          </a:p>
        </p:txBody>
      </p:sp>
      <p:sp>
        <p:nvSpPr>
          <p:cNvPr id="70" name="Text Placeholder 3"/>
          <p:cNvSpPr txBox="1">
            <a:spLocks/>
          </p:cNvSpPr>
          <p:nvPr/>
        </p:nvSpPr>
        <p:spPr>
          <a:xfrm>
            <a:off x="2314576" y="2286000"/>
            <a:ext cx="485774" cy="428625"/>
          </a:xfrm>
          <a:prstGeom prst="rect">
            <a:avLst/>
          </a:prstGeom>
          <a:solidFill>
            <a:srgbClr val="D2000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ntenna Regular" panose="02000503000000020004" pitchFamily="50" charset="0"/>
                <a:cs typeface="Arial"/>
              </a:rPr>
              <a:t>Ruby</a:t>
            </a:r>
            <a:br>
              <a:rPr lang="en-US" sz="1000" dirty="0">
                <a:solidFill>
                  <a:schemeClr val="bg1"/>
                </a:solidFill>
                <a:latin typeface="Antenna Regular" panose="02000503000000020004" pitchFamily="50" charset="0"/>
                <a:cs typeface="Arial"/>
              </a:rPr>
            </a:br>
            <a:r>
              <a:rPr lang="en-US" sz="1000" dirty="0">
                <a:solidFill>
                  <a:schemeClr val="bg1"/>
                </a:solidFill>
                <a:latin typeface="Antenna Regular" panose="02000503000000020004" pitchFamily="50" charset="0"/>
                <a:cs typeface="Arial"/>
              </a:rPr>
              <a:t>Scripts</a:t>
            </a:r>
          </a:p>
        </p:txBody>
      </p:sp>
      <p:sp>
        <p:nvSpPr>
          <p:cNvPr id="71" name="Text Placeholder 3"/>
          <p:cNvSpPr txBox="1">
            <a:spLocks/>
          </p:cNvSpPr>
          <p:nvPr/>
        </p:nvSpPr>
        <p:spPr>
          <a:xfrm>
            <a:off x="3343276" y="2286000"/>
            <a:ext cx="485774" cy="428625"/>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ln w="0"/>
                <a:solidFill>
                  <a:schemeClr val="bg1"/>
                </a:solidFill>
                <a:latin typeface="Antenna Regular" panose="02000503000000020004" pitchFamily="50" charset="0"/>
                <a:cs typeface="Arial"/>
              </a:rPr>
              <a:t>Chef</a:t>
            </a:r>
          </a:p>
        </p:txBody>
      </p:sp>
      <p:sp>
        <p:nvSpPr>
          <p:cNvPr id="72" name="Text Placeholder 3"/>
          <p:cNvSpPr txBox="1">
            <a:spLocks/>
          </p:cNvSpPr>
          <p:nvPr/>
        </p:nvSpPr>
        <p:spPr>
          <a:xfrm>
            <a:off x="3862774" y="2743209"/>
            <a:ext cx="1000124" cy="428625"/>
          </a:xfrm>
          <a:prstGeom prst="rect">
            <a:avLst/>
          </a:prstGeom>
          <a:solidFill>
            <a:srgbClr val="D20000"/>
          </a:solidFill>
          <a:ln w="3175">
            <a:solidFill>
              <a:srgbClr val="D20000"/>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ntenna Regular" panose="02000503000000020004" pitchFamily="50" charset="0"/>
                <a:cs typeface="Arial"/>
              </a:rPr>
              <a:t>Python / SLAX</a:t>
            </a:r>
          </a:p>
        </p:txBody>
      </p:sp>
      <p:sp>
        <p:nvSpPr>
          <p:cNvPr id="73" name="Text Placeholder 3"/>
          <p:cNvSpPr txBox="1">
            <a:spLocks/>
          </p:cNvSpPr>
          <p:nvPr/>
        </p:nvSpPr>
        <p:spPr>
          <a:xfrm>
            <a:off x="4377124" y="2286000"/>
            <a:ext cx="485775" cy="428625"/>
          </a:xfrm>
          <a:prstGeom prst="rect">
            <a:avLst/>
          </a:prstGeom>
          <a:solidFill>
            <a:srgbClr val="0070C0"/>
          </a:solidFill>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ln w="0"/>
                <a:solidFill>
                  <a:schemeClr val="bg1"/>
                </a:solidFill>
                <a:latin typeface="Antenna Regular" panose="02000503000000020004" pitchFamily="50" charset="0"/>
                <a:cs typeface="Arial"/>
              </a:rPr>
              <a:t>CLIRA*</a:t>
            </a:r>
          </a:p>
        </p:txBody>
      </p:sp>
      <p:sp>
        <p:nvSpPr>
          <p:cNvPr id="74" name="Text Placeholder 3"/>
          <p:cNvSpPr txBox="1">
            <a:spLocks/>
          </p:cNvSpPr>
          <p:nvPr/>
        </p:nvSpPr>
        <p:spPr>
          <a:xfrm>
            <a:off x="3862774" y="2286000"/>
            <a:ext cx="485775" cy="428625"/>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ntenna Regular" panose="02000503000000020004" pitchFamily="50" charset="0"/>
                <a:cs typeface="Arial"/>
              </a:rPr>
              <a:t>JSNAP</a:t>
            </a:r>
          </a:p>
        </p:txBody>
      </p:sp>
      <p:sp>
        <p:nvSpPr>
          <p:cNvPr id="46" name="Text Placeholder 3"/>
          <p:cNvSpPr txBox="1">
            <a:spLocks/>
          </p:cNvSpPr>
          <p:nvPr/>
        </p:nvSpPr>
        <p:spPr>
          <a:xfrm>
            <a:off x="342900" y="3697605"/>
            <a:ext cx="843446" cy="410718"/>
          </a:xfrm>
          <a:prstGeom prst="rect">
            <a:avLst/>
          </a:prstGeom>
          <a:solidFill>
            <a:schemeClr val="accent3"/>
          </a:solidFill>
          <a:ln>
            <a:solidFill>
              <a:schemeClr val="accent3"/>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solidFill>
                <a:latin typeface="Antenna Regular" panose="02000503000000020004" pitchFamily="50" charset="0"/>
                <a:cs typeface="Arial"/>
              </a:rPr>
              <a:t>THRIFT</a:t>
            </a:r>
          </a:p>
        </p:txBody>
      </p:sp>
      <p:sp>
        <p:nvSpPr>
          <p:cNvPr id="47" name="Text Placeholder 3"/>
          <p:cNvSpPr txBox="1">
            <a:spLocks/>
          </p:cNvSpPr>
          <p:nvPr/>
        </p:nvSpPr>
        <p:spPr>
          <a:xfrm>
            <a:off x="342899" y="2743209"/>
            <a:ext cx="628650" cy="428625"/>
          </a:xfrm>
          <a:prstGeom prst="rect">
            <a:avLst/>
          </a:prstGeom>
          <a:solidFill>
            <a:schemeClr val="bg2">
              <a:lumMod val="75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solidFill>
                <a:latin typeface="Antenna Regular" panose="02000503000000020004" pitchFamily="50" charset="0"/>
                <a:cs typeface="Arial"/>
              </a:rPr>
              <a:t>JET API</a:t>
            </a:r>
          </a:p>
        </p:txBody>
      </p:sp>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Junos Automation Stack</a:t>
            </a:r>
          </a:p>
        </p:txBody>
      </p:sp>
      <p:sp>
        <p:nvSpPr>
          <p:cNvPr id="35" name="Text Placeholder 3"/>
          <p:cNvSpPr txBox="1">
            <a:spLocks/>
          </p:cNvSpPr>
          <p:nvPr/>
        </p:nvSpPr>
        <p:spPr>
          <a:xfrm>
            <a:off x="4917796" y="3217545"/>
            <a:ext cx="431251" cy="428625"/>
          </a:xfrm>
          <a:prstGeom prst="rect">
            <a:avLst/>
          </a:prstGeom>
          <a:solidFill>
            <a:srgbClr val="68AE64"/>
          </a:solidFill>
          <a:ln>
            <a:solidFill>
              <a:srgbClr val="68AE64"/>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solidFill>
                <a:latin typeface="Antenna Regular" panose="02000503000000020004" pitchFamily="50" charset="0"/>
                <a:cs typeface="Arial"/>
              </a:rPr>
              <a:t>REST</a:t>
            </a:r>
          </a:p>
        </p:txBody>
      </p:sp>
      <p:sp>
        <p:nvSpPr>
          <p:cNvPr id="36" name="Text Placeholder 3"/>
          <p:cNvSpPr txBox="1">
            <a:spLocks/>
          </p:cNvSpPr>
          <p:nvPr/>
        </p:nvSpPr>
        <p:spPr>
          <a:xfrm>
            <a:off x="5409094" y="3217545"/>
            <a:ext cx="404041" cy="428625"/>
          </a:xfrm>
          <a:prstGeom prst="rect">
            <a:avLst/>
          </a:prstGeom>
          <a:solidFill>
            <a:srgbClr val="68AE64"/>
          </a:solidFill>
          <a:ln>
            <a:solidFill>
              <a:srgbClr val="68AE64"/>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solidFill>
                <a:latin typeface="Antenna Regular" panose="02000503000000020004" pitchFamily="50" charset="0"/>
                <a:cs typeface="Arial"/>
              </a:rPr>
              <a:t>CLI</a:t>
            </a:r>
          </a:p>
        </p:txBody>
      </p:sp>
      <p:sp>
        <p:nvSpPr>
          <p:cNvPr id="4" name="TextBox 3"/>
          <p:cNvSpPr txBox="1"/>
          <p:nvPr/>
        </p:nvSpPr>
        <p:spPr>
          <a:xfrm>
            <a:off x="594591" y="5706341"/>
            <a:ext cx="1013001" cy="167304"/>
          </a:xfrm>
          <a:prstGeom prst="rect">
            <a:avLst/>
          </a:prstGeom>
          <a:ln>
            <a:noFill/>
          </a:ln>
        </p:spPr>
        <p:txBody>
          <a:bodyPr wrap="none" lIns="28527" tIns="14263" rIns="28527" bIns="14263" rtlCol="0">
            <a:spAutoFit/>
          </a:bodyPr>
          <a:lstStyle/>
          <a:p>
            <a:pPr algn="l">
              <a:lnSpc>
                <a:spcPct val="90000"/>
              </a:lnSpc>
            </a:pPr>
            <a:r>
              <a:rPr lang="en-US" sz="1000" dirty="0">
                <a:latin typeface="Arial"/>
                <a:cs typeface="Arial"/>
              </a:rPr>
              <a:t>* In development</a:t>
            </a:r>
          </a:p>
        </p:txBody>
      </p:sp>
      <p:sp>
        <p:nvSpPr>
          <p:cNvPr id="42" name="Text Placeholder 3"/>
          <p:cNvSpPr txBox="1">
            <a:spLocks/>
          </p:cNvSpPr>
          <p:nvPr/>
        </p:nvSpPr>
        <p:spPr>
          <a:xfrm>
            <a:off x="5871574" y="3697605"/>
            <a:ext cx="470624" cy="412750"/>
          </a:xfrm>
          <a:prstGeom prst="rect">
            <a:avLst/>
          </a:prstGeom>
          <a:ln>
            <a:solidFill>
              <a:schemeClr val="accent3"/>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00" b="1" dirty="0" err="1">
                <a:solidFill>
                  <a:schemeClr val="bg1"/>
                </a:solidFill>
                <a:latin typeface="Antenna Regular" panose="02000503000000020004" pitchFamily="50" charset="0"/>
                <a:cs typeface="Arial"/>
              </a:rPr>
              <a:t>jVision</a:t>
            </a:r>
            <a:r>
              <a:rPr lang="en-US" sz="700" b="1" dirty="0">
                <a:solidFill>
                  <a:schemeClr val="bg1"/>
                </a:solidFill>
                <a:latin typeface="Antenna Regular" panose="02000503000000020004" pitchFamily="50" charset="0"/>
                <a:cs typeface="Arial"/>
              </a:rPr>
              <a:t> Sensor</a:t>
            </a:r>
          </a:p>
        </p:txBody>
      </p:sp>
    </p:spTree>
    <p:extLst>
      <p:ext uri="{BB962C8B-B14F-4D97-AF65-F5344CB8AC3E}">
        <p14:creationId xmlns:p14="http://schemas.microsoft.com/office/powerpoint/2010/main" val="3638159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3"/>
          <p:cNvSpPr txBox="1">
            <a:spLocks/>
          </p:cNvSpPr>
          <p:nvPr/>
        </p:nvSpPr>
        <p:spPr>
          <a:xfrm>
            <a:off x="342900" y="4154805"/>
            <a:ext cx="6486064" cy="412750"/>
          </a:xfrm>
          <a:prstGeom prst="rect">
            <a:avLst/>
          </a:prstGeom>
          <a:solidFill>
            <a:srgbClr val="3095C2"/>
          </a:solidFill>
          <a:ln>
            <a:solidFill>
              <a:schemeClr val="accent2">
                <a:lumMod val="75000"/>
              </a:schemeClr>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endParaRPr lang="en-US" sz="750" cap="small" dirty="0">
              <a:solidFill>
                <a:schemeClr val="bg1"/>
              </a:solidFill>
              <a:latin typeface="Antenna Regular" panose="02000503000000020004" pitchFamily="50" charset="0"/>
              <a:cs typeface="Arial"/>
            </a:endParaRPr>
          </a:p>
        </p:txBody>
      </p:sp>
      <p:sp>
        <p:nvSpPr>
          <p:cNvPr id="29" name="Text Placeholder 3"/>
          <p:cNvSpPr txBox="1">
            <a:spLocks/>
          </p:cNvSpPr>
          <p:nvPr/>
        </p:nvSpPr>
        <p:spPr>
          <a:xfrm>
            <a:off x="3617549" y="4600575"/>
            <a:ext cx="3211414" cy="412750"/>
          </a:xfrm>
          <a:prstGeom prst="rect">
            <a:avLst/>
          </a:prstGeom>
          <a:solidFill>
            <a:srgbClr val="445E88"/>
          </a:solidFill>
          <a:ln>
            <a:solidFill>
              <a:schemeClr val="tx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rial"/>
                <a:cs typeface="Arial"/>
              </a:rPr>
              <a:t> Data Plane (PFE)</a:t>
            </a:r>
          </a:p>
        </p:txBody>
      </p:sp>
      <p:sp>
        <p:nvSpPr>
          <p:cNvPr id="31" name="Text Placeholder 3"/>
          <p:cNvSpPr txBox="1">
            <a:spLocks/>
          </p:cNvSpPr>
          <p:nvPr/>
        </p:nvSpPr>
        <p:spPr>
          <a:xfrm>
            <a:off x="342900" y="4600575"/>
            <a:ext cx="3232786" cy="409375"/>
          </a:xfrm>
          <a:prstGeom prst="rect">
            <a:avLst/>
          </a:prstGeom>
          <a:solidFill>
            <a:srgbClr val="445E88"/>
          </a:solidFill>
          <a:ln>
            <a:solidFill>
              <a:schemeClr val="tx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rial"/>
                <a:cs typeface="Arial"/>
              </a:rPr>
              <a:t>Chassis</a:t>
            </a:r>
          </a:p>
        </p:txBody>
      </p:sp>
      <p:sp>
        <p:nvSpPr>
          <p:cNvPr id="32" name="Text Placeholder 3"/>
          <p:cNvSpPr txBox="1">
            <a:spLocks/>
          </p:cNvSpPr>
          <p:nvPr/>
        </p:nvSpPr>
        <p:spPr>
          <a:xfrm>
            <a:off x="1231543" y="3697605"/>
            <a:ext cx="4594834" cy="412750"/>
          </a:xfrm>
          <a:prstGeom prst="rect">
            <a:avLst/>
          </a:prstGeom>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XML-RPC</a:t>
            </a:r>
          </a:p>
        </p:txBody>
      </p:sp>
      <p:sp>
        <p:nvSpPr>
          <p:cNvPr id="33" name="Text Placeholder 3"/>
          <p:cNvSpPr txBox="1">
            <a:spLocks/>
          </p:cNvSpPr>
          <p:nvPr/>
        </p:nvSpPr>
        <p:spPr>
          <a:xfrm>
            <a:off x="342900" y="3217545"/>
            <a:ext cx="3790968" cy="428625"/>
          </a:xfrm>
          <a:prstGeom prst="rect">
            <a:avLst/>
          </a:prstGeom>
          <a:solidFill>
            <a:srgbClr val="68AE64"/>
          </a:solidFill>
          <a:ln>
            <a:noFill/>
          </a:ln>
          <a:effectLst/>
          <a:scene3d>
            <a:camera prst="orthographicFront">
              <a:rot lat="0" lon="0" rev="0"/>
            </a:camera>
            <a:lightRig rig="chilly" dir="t">
              <a:rot lat="0" lon="0" rev="18480000"/>
            </a:lightRig>
          </a:scene3d>
          <a:sp3d prstMaterial="clear"/>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NETCONF</a:t>
            </a:r>
          </a:p>
        </p:txBody>
      </p:sp>
      <p:sp>
        <p:nvSpPr>
          <p:cNvPr id="40" name="Text Placeholder 3"/>
          <p:cNvSpPr txBox="1">
            <a:spLocks/>
          </p:cNvSpPr>
          <p:nvPr/>
        </p:nvSpPr>
        <p:spPr>
          <a:xfrm>
            <a:off x="4193914" y="3217545"/>
            <a:ext cx="668984" cy="428625"/>
          </a:xfrm>
          <a:prstGeom prst="rect">
            <a:avLst/>
          </a:prstGeom>
          <a:solidFill>
            <a:srgbClr val="68AE64"/>
          </a:solidFill>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Junoscript</a:t>
            </a:r>
          </a:p>
        </p:txBody>
      </p:sp>
      <p:sp>
        <p:nvSpPr>
          <p:cNvPr id="41" name="Text Placeholder 3"/>
          <p:cNvSpPr txBox="1">
            <a:spLocks/>
          </p:cNvSpPr>
          <p:nvPr/>
        </p:nvSpPr>
        <p:spPr>
          <a:xfrm>
            <a:off x="6387395" y="3697605"/>
            <a:ext cx="441569" cy="412750"/>
          </a:xfrm>
          <a:prstGeom prst="rect">
            <a:avLst/>
          </a:prstGeom>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SNMP</a:t>
            </a:r>
            <a:br>
              <a:rPr lang="en-US" sz="750" b="1" dirty="0">
                <a:solidFill>
                  <a:schemeClr val="bg1">
                    <a:lumMod val="75000"/>
                  </a:schemeClr>
                </a:solidFill>
                <a:latin typeface="Antenna Regular" panose="02000503000000020004" pitchFamily="50" charset="0"/>
                <a:cs typeface="Arial"/>
              </a:rPr>
            </a:br>
            <a:r>
              <a:rPr lang="en-US" sz="750" b="1" dirty="0">
                <a:solidFill>
                  <a:schemeClr val="bg1">
                    <a:lumMod val="75000"/>
                  </a:schemeClr>
                </a:solidFill>
                <a:latin typeface="Antenna Regular" panose="02000503000000020004" pitchFamily="50" charset="0"/>
                <a:cs typeface="Arial"/>
              </a:rPr>
              <a:t>RO</a:t>
            </a:r>
          </a:p>
        </p:txBody>
      </p:sp>
      <p:sp>
        <p:nvSpPr>
          <p:cNvPr id="21" name="TextBox 20"/>
          <p:cNvSpPr txBox="1"/>
          <p:nvPr/>
        </p:nvSpPr>
        <p:spPr>
          <a:xfrm>
            <a:off x="5114229" y="5037570"/>
            <a:ext cx="1756598" cy="202041"/>
          </a:xfrm>
          <a:prstGeom prst="rect">
            <a:avLst/>
          </a:prstGeom>
          <a:noFill/>
        </p:spPr>
        <p:txBody>
          <a:bodyPr wrap="square" lIns="76198" tIns="38099" rIns="76198" bIns="38099" rtlCol="0">
            <a:spAutoFit/>
          </a:bodyPr>
          <a:lstStyle/>
          <a:p>
            <a:pPr algn="r"/>
            <a:r>
              <a:rPr lang="en-US" sz="813" dirty="0">
                <a:solidFill>
                  <a:srgbClr val="829AB0"/>
                </a:solidFill>
                <a:cs typeface="Arial" panose="020B0604020202020204" pitchFamily="34" charset="0"/>
              </a:rPr>
              <a:t>Junos Platform Automation Stack</a:t>
            </a:r>
          </a:p>
        </p:txBody>
      </p:sp>
      <p:sp>
        <p:nvSpPr>
          <p:cNvPr id="34" name="Text Placeholder 3"/>
          <p:cNvSpPr txBox="1">
            <a:spLocks/>
          </p:cNvSpPr>
          <p:nvPr/>
        </p:nvSpPr>
        <p:spPr>
          <a:xfrm>
            <a:off x="1000126" y="2743209"/>
            <a:ext cx="1285874" cy="428625"/>
          </a:xfrm>
          <a:prstGeom prst="rect">
            <a:avLst/>
          </a:prstGeom>
          <a:solidFill>
            <a:schemeClr val="accent6">
              <a:lumMod val="75000"/>
            </a:schemeClr>
          </a:solidFill>
          <a:ln w="3175">
            <a:noFill/>
          </a:ln>
          <a:effectLst/>
          <a:scene3d>
            <a:camera prst="orthographicFront">
              <a:rot lat="0" lon="0" rev="0"/>
            </a:camera>
            <a:lightRig rig="chilly" dir="t">
              <a:rot lat="0" lon="0" rev="18480000"/>
            </a:lightRig>
          </a:scene3d>
          <a:sp3d prstMaterial="clear"/>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err="1">
                <a:solidFill>
                  <a:schemeClr val="bg1">
                    <a:lumMod val="75000"/>
                  </a:schemeClr>
                </a:solidFill>
                <a:latin typeface="Antenna Regular" panose="02000503000000020004" pitchFamily="50" charset="0"/>
                <a:cs typeface="Arial"/>
              </a:rPr>
              <a:t>PyEZ</a:t>
            </a:r>
            <a:r>
              <a:rPr lang="en-US" sz="750" dirty="0">
                <a:solidFill>
                  <a:schemeClr val="bg1">
                    <a:lumMod val="75000"/>
                  </a:schemeClr>
                </a:solidFill>
                <a:latin typeface="Antenna Regular" panose="02000503000000020004" pitchFamily="50" charset="0"/>
                <a:cs typeface="Arial"/>
              </a:rPr>
              <a:t> Framework</a:t>
            </a:r>
          </a:p>
        </p:txBody>
      </p:sp>
      <p:sp>
        <p:nvSpPr>
          <p:cNvPr id="37" name="Text Placeholder 3"/>
          <p:cNvSpPr txBox="1">
            <a:spLocks/>
          </p:cNvSpPr>
          <p:nvPr/>
        </p:nvSpPr>
        <p:spPr>
          <a:xfrm>
            <a:off x="128587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Ansible</a:t>
            </a:r>
          </a:p>
        </p:txBody>
      </p:sp>
      <p:sp>
        <p:nvSpPr>
          <p:cNvPr id="38" name="Text Placeholder 3"/>
          <p:cNvSpPr txBox="1">
            <a:spLocks/>
          </p:cNvSpPr>
          <p:nvPr/>
        </p:nvSpPr>
        <p:spPr>
          <a:xfrm>
            <a:off x="342899" y="2286000"/>
            <a:ext cx="914400" cy="428625"/>
          </a:xfrm>
          <a:prstGeom prst="rect">
            <a:avLst/>
          </a:prstGeom>
          <a:solidFill>
            <a:srgbClr val="D2000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Python</a:t>
            </a:r>
            <a:br>
              <a:rPr lang="en-US" sz="750" dirty="0">
                <a:solidFill>
                  <a:schemeClr val="bg1">
                    <a:lumMod val="75000"/>
                  </a:schemeClr>
                </a:solidFill>
                <a:latin typeface="Antenna Regular" panose="02000503000000020004" pitchFamily="50" charset="0"/>
                <a:cs typeface="Arial"/>
              </a:rPr>
            </a:br>
            <a:r>
              <a:rPr lang="en-US" sz="750" dirty="0">
                <a:solidFill>
                  <a:schemeClr val="bg1">
                    <a:lumMod val="75000"/>
                  </a:schemeClr>
                </a:solidFill>
                <a:latin typeface="Antenna Regular" panose="02000503000000020004" pitchFamily="50" charset="0"/>
                <a:cs typeface="Arial"/>
              </a:rPr>
              <a:t>Scripts</a:t>
            </a:r>
          </a:p>
        </p:txBody>
      </p:sp>
      <p:sp>
        <p:nvSpPr>
          <p:cNvPr id="28" name="Text Placeholder 3"/>
          <p:cNvSpPr txBox="1">
            <a:spLocks/>
          </p:cNvSpPr>
          <p:nvPr/>
        </p:nvSpPr>
        <p:spPr>
          <a:xfrm>
            <a:off x="180022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Salt*</a:t>
            </a:r>
          </a:p>
        </p:txBody>
      </p:sp>
      <p:pic>
        <p:nvPicPr>
          <p:cNvPr id="67" name="Picture 4"/>
          <p:cNvPicPr>
            <a:picLocks noChangeAspect="1" noChangeArrowheads="1"/>
          </p:cNvPicPr>
          <p:nvPr/>
        </p:nvPicPr>
        <p:blipFill>
          <a:blip r:embed="rId3" cstate="print"/>
          <a:srcRect/>
          <a:stretch>
            <a:fillRect/>
          </a:stretch>
        </p:blipFill>
        <p:spPr bwMode="auto">
          <a:xfrm>
            <a:off x="3259722" y="4212069"/>
            <a:ext cx="538474" cy="316464"/>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68" name="Text Placeholder 3"/>
          <p:cNvSpPr txBox="1">
            <a:spLocks/>
          </p:cNvSpPr>
          <p:nvPr/>
        </p:nvSpPr>
        <p:spPr>
          <a:xfrm>
            <a:off x="2314576" y="2743209"/>
            <a:ext cx="1514474" cy="428625"/>
          </a:xfrm>
          <a:prstGeom prst="rect">
            <a:avLst/>
          </a:prstGeom>
          <a:solidFill>
            <a:schemeClr val="accent6">
              <a:lumMod val="75000"/>
            </a:schemeClr>
          </a:solidFill>
          <a:ln w="3175">
            <a:noFill/>
          </a:ln>
          <a:effectLst/>
          <a:scene3d>
            <a:camera prst="orthographicFront">
              <a:rot lat="0" lon="0" rev="0"/>
            </a:camera>
            <a:lightRig rig="chilly" dir="t">
              <a:rot lat="0" lon="0" rev="18480000"/>
            </a:lightRig>
          </a:scene3d>
          <a:sp3d prstMaterial="clear"/>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err="1">
                <a:solidFill>
                  <a:schemeClr val="bg1">
                    <a:lumMod val="75000"/>
                  </a:schemeClr>
                </a:solidFill>
                <a:latin typeface="Antenna Regular" panose="02000503000000020004" pitchFamily="50" charset="0"/>
                <a:cs typeface="Arial"/>
              </a:rPr>
              <a:t>RubyEZ</a:t>
            </a:r>
            <a:r>
              <a:rPr lang="en-US" sz="750" dirty="0">
                <a:solidFill>
                  <a:schemeClr val="bg1">
                    <a:lumMod val="75000"/>
                  </a:schemeClr>
                </a:solidFill>
                <a:latin typeface="Antenna Regular" panose="02000503000000020004" pitchFamily="50" charset="0"/>
                <a:cs typeface="Arial"/>
              </a:rPr>
              <a:t> Library</a:t>
            </a:r>
          </a:p>
        </p:txBody>
      </p:sp>
      <p:sp>
        <p:nvSpPr>
          <p:cNvPr id="69" name="Text Placeholder 3"/>
          <p:cNvSpPr txBox="1">
            <a:spLocks/>
          </p:cNvSpPr>
          <p:nvPr/>
        </p:nvSpPr>
        <p:spPr>
          <a:xfrm>
            <a:off x="282892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Puppet</a:t>
            </a:r>
          </a:p>
        </p:txBody>
      </p:sp>
      <p:sp>
        <p:nvSpPr>
          <p:cNvPr id="70" name="Text Placeholder 3"/>
          <p:cNvSpPr txBox="1">
            <a:spLocks/>
          </p:cNvSpPr>
          <p:nvPr/>
        </p:nvSpPr>
        <p:spPr>
          <a:xfrm>
            <a:off x="2314576" y="2286000"/>
            <a:ext cx="485774" cy="428625"/>
          </a:xfrm>
          <a:prstGeom prst="rect">
            <a:avLst/>
          </a:prstGeom>
          <a:solidFill>
            <a:srgbClr val="D2000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Ruby</a:t>
            </a:r>
            <a:br>
              <a:rPr lang="en-US" sz="750" dirty="0">
                <a:solidFill>
                  <a:schemeClr val="bg1">
                    <a:lumMod val="75000"/>
                  </a:schemeClr>
                </a:solidFill>
                <a:latin typeface="Antenna Regular" panose="02000503000000020004" pitchFamily="50" charset="0"/>
                <a:cs typeface="Arial"/>
              </a:rPr>
            </a:br>
            <a:r>
              <a:rPr lang="en-US" sz="750" dirty="0">
                <a:solidFill>
                  <a:schemeClr val="bg1">
                    <a:lumMod val="75000"/>
                  </a:schemeClr>
                </a:solidFill>
                <a:latin typeface="Antenna Regular" panose="02000503000000020004" pitchFamily="50" charset="0"/>
                <a:cs typeface="Arial"/>
              </a:rPr>
              <a:t>Scripts</a:t>
            </a:r>
          </a:p>
        </p:txBody>
      </p:sp>
      <p:sp>
        <p:nvSpPr>
          <p:cNvPr id="71" name="Text Placeholder 3"/>
          <p:cNvSpPr txBox="1">
            <a:spLocks/>
          </p:cNvSpPr>
          <p:nvPr/>
        </p:nvSpPr>
        <p:spPr>
          <a:xfrm>
            <a:off x="334327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Chef</a:t>
            </a:r>
          </a:p>
        </p:txBody>
      </p:sp>
      <p:sp>
        <p:nvSpPr>
          <p:cNvPr id="72" name="Text Placeholder 3"/>
          <p:cNvSpPr txBox="1">
            <a:spLocks/>
          </p:cNvSpPr>
          <p:nvPr/>
        </p:nvSpPr>
        <p:spPr>
          <a:xfrm>
            <a:off x="3862774" y="2743209"/>
            <a:ext cx="1000124" cy="428625"/>
          </a:xfrm>
          <a:prstGeom prst="rect">
            <a:avLst/>
          </a:prstGeom>
          <a:solidFill>
            <a:srgbClr val="D20000"/>
          </a:solidFill>
          <a:ln w="3175">
            <a:noFill/>
          </a:ln>
          <a:effectLst/>
          <a:scene3d>
            <a:camera prst="orthographicFront">
              <a:rot lat="0" lon="0" rev="0"/>
            </a:camera>
            <a:lightRig rig="chilly" dir="t">
              <a:rot lat="0" lon="0" rev="18480000"/>
            </a:lightRig>
          </a:scene3d>
          <a:sp3d prstMaterial="clear"/>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Python / SLAX</a:t>
            </a:r>
          </a:p>
        </p:txBody>
      </p:sp>
      <p:sp>
        <p:nvSpPr>
          <p:cNvPr id="73" name="Text Placeholder 3"/>
          <p:cNvSpPr txBox="1">
            <a:spLocks/>
          </p:cNvSpPr>
          <p:nvPr/>
        </p:nvSpPr>
        <p:spPr>
          <a:xfrm>
            <a:off x="4377124" y="2286000"/>
            <a:ext cx="485775" cy="428625"/>
          </a:xfrm>
          <a:prstGeom prst="rect">
            <a:avLst/>
          </a:prstGeom>
          <a:solidFill>
            <a:srgbClr val="0070C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CLIRA*</a:t>
            </a:r>
          </a:p>
        </p:txBody>
      </p:sp>
      <p:sp>
        <p:nvSpPr>
          <p:cNvPr id="74" name="Text Placeholder 3"/>
          <p:cNvSpPr txBox="1">
            <a:spLocks/>
          </p:cNvSpPr>
          <p:nvPr/>
        </p:nvSpPr>
        <p:spPr>
          <a:xfrm>
            <a:off x="3862774" y="2286000"/>
            <a:ext cx="485775" cy="428625"/>
          </a:xfrm>
          <a:prstGeom prst="rect">
            <a:avLst/>
          </a:prstGeom>
          <a:solidFill>
            <a:srgbClr val="0070C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JSNAP</a:t>
            </a:r>
          </a:p>
        </p:txBody>
      </p:sp>
      <p:sp>
        <p:nvSpPr>
          <p:cNvPr id="46" name="Text Placeholder 3"/>
          <p:cNvSpPr txBox="1">
            <a:spLocks/>
          </p:cNvSpPr>
          <p:nvPr/>
        </p:nvSpPr>
        <p:spPr>
          <a:xfrm>
            <a:off x="342900" y="3697605"/>
            <a:ext cx="843446" cy="410718"/>
          </a:xfrm>
          <a:prstGeom prst="rect">
            <a:avLst/>
          </a:prstGeom>
          <a:solidFill>
            <a:schemeClr val="accent3"/>
          </a:solidFill>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THRIFT</a:t>
            </a:r>
          </a:p>
        </p:txBody>
      </p:sp>
      <p:sp>
        <p:nvSpPr>
          <p:cNvPr id="47" name="Text Placeholder 3"/>
          <p:cNvSpPr txBox="1">
            <a:spLocks/>
          </p:cNvSpPr>
          <p:nvPr/>
        </p:nvSpPr>
        <p:spPr>
          <a:xfrm>
            <a:off x="342899" y="2743209"/>
            <a:ext cx="628650" cy="428625"/>
          </a:xfrm>
          <a:prstGeom prst="rect">
            <a:avLst/>
          </a:prstGeom>
          <a:solidFill>
            <a:schemeClr val="accent6">
              <a:lumMod val="75000"/>
            </a:schemeClr>
          </a:solidFill>
          <a:ln w="3175">
            <a:noFill/>
          </a:ln>
          <a:effectLst/>
          <a:scene3d>
            <a:camera prst="orthographicFront">
              <a:rot lat="0" lon="0" rev="0"/>
            </a:camera>
            <a:lightRig rig="chilly" dir="t">
              <a:rot lat="0" lon="0" rev="18480000"/>
            </a:lightRig>
          </a:scene3d>
          <a:sp3d prstMaterial="clear"/>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JET API</a:t>
            </a:r>
          </a:p>
        </p:txBody>
      </p:sp>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Junos Automation Stack</a:t>
            </a:r>
            <a:endParaRPr lang="en-US" b="1" dirty="0"/>
          </a:p>
        </p:txBody>
      </p:sp>
      <p:sp>
        <p:nvSpPr>
          <p:cNvPr id="35" name="Text Placeholder 3"/>
          <p:cNvSpPr txBox="1">
            <a:spLocks/>
          </p:cNvSpPr>
          <p:nvPr/>
        </p:nvSpPr>
        <p:spPr>
          <a:xfrm>
            <a:off x="4917796" y="3217545"/>
            <a:ext cx="431251" cy="428625"/>
          </a:xfrm>
          <a:prstGeom prst="rect">
            <a:avLst/>
          </a:prstGeom>
          <a:solidFill>
            <a:srgbClr val="68AE64"/>
          </a:solidFill>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REST</a:t>
            </a:r>
          </a:p>
        </p:txBody>
      </p:sp>
      <p:sp>
        <p:nvSpPr>
          <p:cNvPr id="36" name="Text Placeholder 3"/>
          <p:cNvSpPr txBox="1">
            <a:spLocks/>
          </p:cNvSpPr>
          <p:nvPr/>
        </p:nvSpPr>
        <p:spPr>
          <a:xfrm>
            <a:off x="5409094" y="3217545"/>
            <a:ext cx="404041" cy="428625"/>
          </a:xfrm>
          <a:prstGeom prst="rect">
            <a:avLst/>
          </a:prstGeom>
          <a:solidFill>
            <a:srgbClr val="68AE64"/>
          </a:solidFill>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CLI</a:t>
            </a:r>
          </a:p>
        </p:txBody>
      </p:sp>
      <p:sp>
        <p:nvSpPr>
          <p:cNvPr id="42" name="Text Placeholder 3"/>
          <p:cNvSpPr txBox="1">
            <a:spLocks/>
          </p:cNvSpPr>
          <p:nvPr/>
        </p:nvSpPr>
        <p:spPr>
          <a:xfrm>
            <a:off x="5871574" y="3697605"/>
            <a:ext cx="470624" cy="412750"/>
          </a:xfrm>
          <a:prstGeom prst="rect">
            <a:avLst/>
          </a:prstGeom>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err="1">
                <a:solidFill>
                  <a:schemeClr val="bg1">
                    <a:lumMod val="75000"/>
                  </a:schemeClr>
                </a:solidFill>
                <a:latin typeface="Antenna Regular" panose="02000503000000020004" pitchFamily="50" charset="0"/>
                <a:cs typeface="Arial"/>
              </a:rPr>
              <a:t>jVision</a:t>
            </a:r>
            <a:r>
              <a:rPr lang="en-US" sz="750" b="1" dirty="0">
                <a:solidFill>
                  <a:schemeClr val="bg1">
                    <a:lumMod val="75000"/>
                  </a:schemeClr>
                </a:solidFill>
                <a:latin typeface="Antenna Regular" panose="02000503000000020004" pitchFamily="50" charset="0"/>
                <a:cs typeface="Arial"/>
              </a:rPr>
              <a:t> Sensor</a:t>
            </a:r>
          </a:p>
        </p:txBody>
      </p:sp>
      <p:sp>
        <p:nvSpPr>
          <p:cNvPr id="30" name="Text Placeholder 3"/>
          <p:cNvSpPr txBox="1">
            <a:spLocks/>
          </p:cNvSpPr>
          <p:nvPr/>
        </p:nvSpPr>
        <p:spPr>
          <a:xfrm>
            <a:off x="6978337" y="1896742"/>
            <a:ext cx="2111267" cy="2258063"/>
          </a:xfrm>
          <a:prstGeom prst="rect">
            <a:avLst/>
          </a:prstGeom>
          <a:solidFill>
            <a:schemeClr val="lt1">
              <a:alpha val="0"/>
            </a:schemeClr>
          </a:solidFill>
          <a:ln>
            <a:solidFill>
              <a:schemeClr val="accent1">
                <a:alpha val="0"/>
              </a:schemeClr>
            </a:solidFill>
          </a:ln>
        </p:spPr>
        <p:style>
          <a:lnRef idx="2">
            <a:schemeClr val="accent1"/>
          </a:lnRef>
          <a:fillRef idx="1">
            <a:schemeClr val="lt1"/>
          </a:fillRef>
          <a:effectRef idx="0">
            <a:schemeClr val="accent1"/>
          </a:effectRef>
          <a:fontRef idx="minor">
            <a:schemeClr val="dk1"/>
          </a:fontRef>
        </p:style>
        <p:txBody>
          <a:bodyPr lIns="76198" tIns="38099" rIns="76198" bIns="38099"/>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buClr>
                <a:schemeClr val="accent4"/>
              </a:buClr>
            </a:pPr>
            <a:r>
              <a:rPr lang="en-US" sz="1500" dirty="0">
                <a:latin typeface="Arial"/>
                <a:cs typeface="Arial"/>
              </a:rPr>
              <a:t>Junos has had automation features consistently added over the past 15+ years.</a:t>
            </a:r>
          </a:p>
          <a:p>
            <a:pPr>
              <a:buClr>
                <a:schemeClr val="accent4"/>
              </a:buClr>
            </a:pPr>
            <a:endParaRPr lang="en-US" sz="1500" dirty="0">
              <a:latin typeface="Arial"/>
              <a:cs typeface="Arial"/>
            </a:endParaRPr>
          </a:p>
          <a:p>
            <a:pPr>
              <a:buClr>
                <a:schemeClr val="accent4"/>
              </a:buClr>
            </a:pPr>
            <a:r>
              <a:rPr lang="en-US" sz="1500" dirty="0">
                <a:latin typeface="Arial"/>
                <a:cs typeface="Arial"/>
              </a:rPr>
              <a:t>This heritage of feature innovation has allowed Juniper to deliver new features by building on top of the abstraction layer below.</a:t>
            </a:r>
          </a:p>
          <a:p>
            <a:pPr>
              <a:buClr>
                <a:schemeClr val="accent4"/>
              </a:buClr>
            </a:pPr>
            <a:endParaRPr lang="en-US" sz="1500" dirty="0">
              <a:latin typeface="Arial"/>
              <a:cs typeface="Arial"/>
            </a:endParaRPr>
          </a:p>
        </p:txBody>
      </p:sp>
    </p:spTree>
    <p:extLst>
      <p:ext uri="{BB962C8B-B14F-4D97-AF65-F5344CB8AC3E}">
        <p14:creationId xmlns:p14="http://schemas.microsoft.com/office/powerpoint/2010/main" val="2589111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3"/>
          <p:cNvSpPr txBox="1">
            <a:spLocks/>
          </p:cNvSpPr>
          <p:nvPr/>
        </p:nvSpPr>
        <p:spPr>
          <a:xfrm>
            <a:off x="3617549" y="4600575"/>
            <a:ext cx="3211414" cy="412750"/>
          </a:xfrm>
          <a:prstGeom prst="rect">
            <a:avLst/>
          </a:prstGeom>
          <a:solidFill>
            <a:srgbClr val="445E88"/>
          </a:solidFill>
          <a:ln>
            <a:solidFill>
              <a:schemeClr val="tx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rial"/>
                <a:cs typeface="Arial"/>
              </a:rPr>
              <a:t> Data Plane (PFE)</a:t>
            </a:r>
          </a:p>
        </p:txBody>
      </p:sp>
      <p:sp>
        <p:nvSpPr>
          <p:cNvPr id="31" name="Text Placeholder 3"/>
          <p:cNvSpPr txBox="1">
            <a:spLocks/>
          </p:cNvSpPr>
          <p:nvPr/>
        </p:nvSpPr>
        <p:spPr>
          <a:xfrm>
            <a:off x="342900" y="4600575"/>
            <a:ext cx="3232786" cy="409375"/>
          </a:xfrm>
          <a:prstGeom prst="rect">
            <a:avLst/>
          </a:prstGeom>
          <a:solidFill>
            <a:srgbClr val="445E88"/>
          </a:solidFill>
          <a:ln>
            <a:solidFill>
              <a:schemeClr val="tx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rial"/>
                <a:cs typeface="Arial"/>
              </a:rPr>
              <a:t>Chassis</a:t>
            </a:r>
          </a:p>
        </p:txBody>
      </p:sp>
      <p:sp>
        <p:nvSpPr>
          <p:cNvPr id="32" name="Text Placeholder 3"/>
          <p:cNvSpPr txBox="1">
            <a:spLocks/>
          </p:cNvSpPr>
          <p:nvPr/>
        </p:nvSpPr>
        <p:spPr>
          <a:xfrm>
            <a:off x="1231543" y="3697605"/>
            <a:ext cx="4594834" cy="412750"/>
          </a:xfrm>
          <a:prstGeom prst="rect">
            <a:avLst/>
          </a:prstGeom>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XML-RPC</a:t>
            </a:r>
          </a:p>
        </p:txBody>
      </p:sp>
      <p:sp>
        <p:nvSpPr>
          <p:cNvPr id="33" name="Text Placeholder 3"/>
          <p:cNvSpPr txBox="1">
            <a:spLocks/>
          </p:cNvSpPr>
          <p:nvPr/>
        </p:nvSpPr>
        <p:spPr>
          <a:xfrm>
            <a:off x="342900" y="3217545"/>
            <a:ext cx="3790968" cy="428625"/>
          </a:xfrm>
          <a:prstGeom prst="rect">
            <a:avLst/>
          </a:prstGeom>
          <a:solidFill>
            <a:srgbClr val="68AE64"/>
          </a:solidFill>
          <a:ln>
            <a:noFill/>
          </a:ln>
          <a:effectLst/>
          <a:scene3d>
            <a:camera prst="orthographicFront">
              <a:rot lat="0" lon="0" rev="0"/>
            </a:camera>
            <a:lightRig rig="chilly" dir="t">
              <a:rot lat="0" lon="0" rev="18480000"/>
            </a:lightRig>
          </a:scene3d>
          <a:sp3d prstMaterial="clear"/>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NETCONF</a:t>
            </a:r>
          </a:p>
        </p:txBody>
      </p:sp>
      <p:sp>
        <p:nvSpPr>
          <p:cNvPr id="40" name="Text Placeholder 3"/>
          <p:cNvSpPr txBox="1">
            <a:spLocks/>
          </p:cNvSpPr>
          <p:nvPr/>
        </p:nvSpPr>
        <p:spPr>
          <a:xfrm>
            <a:off x="4193914" y="3217545"/>
            <a:ext cx="668984" cy="428625"/>
          </a:xfrm>
          <a:prstGeom prst="rect">
            <a:avLst/>
          </a:prstGeom>
          <a:solidFill>
            <a:srgbClr val="68AE64"/>
          </a:solidFill>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Junoscript</a:t>
            </a:r>
          </a:p>
        </p:txBody>
      </p:sp>
      <p:sp>
        <p:nvSpPr>
          <p:cNvPr id="41" name="Text Placeholder 3"/>
          <p:cNvSpPr txBox="1">
            <a:spLocks/>
          </p:cNvSpPr>
          <p:nvPr/>
        </p:nvSpPr>
        <p:spPr>
          <a:xfrm>
            <a:off x="6387395" y="3697605"/>
            <a:ext cx="441569" cy="412750"/>
          </a:xfrm>
          <a:prstGeom prst="rect">
            <a:avLst/>
          </a:prstGeom>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SNMP</a:t>
            </a:r>
            <a:br>
              <a:rPr lang="en-US" sz="750" b="1" dirty="0">
                <a:solidFill>
                  <a:schemeClr val="bg1">
                    <a:lumMod val="75000"/>
                  </a:schemeClr>
                </a:solidFill>
                <a:latin typeface="Antenna Regular" panose="02000503000000020004" pitchFamily="50" charset="0"/>
                <a:cs typeface="Arial"/>
              </a:rPr>
            </a:br>
            <a:r>
              <a:rPr lang="en-US" sz="750" b="1" dirty="0">
                <a:solidFill>
                  <a:schemeClr val="bg1">
                    <a:lumMod val="75000"/>
                  </a:schemeClr>
                </a:solidFill>
                <a:latin typeface="Antenna Regular" panose="02000503000000020004" pitchFamily="50" charset="0"/>
                <a:cs typeface="Arial"/>
              </a:rPr>
              <a:t>RO</a:t>
            </a:r>
          </a:p>
        </p:txBody>
      </p:sp>
      <p:sp>
        <p:nvSpPr>
          <p:cNvPr id="21" name="TextBox 20"/>
          <p:cNvSpPr txBox="1"/>
          <p:nvPr/>
        </p:nvSpPr>
        <p:spPr>
          <a:xfrm>
            <a:off x="5114229" y="5037570"/>
            <a:ext cx="1756598" cy="202041"/>
          </a:xfrm>
          <a:prstGeom prst="rect">
            <a:avLst/>
          </a:prstGeom>
          <a:noFill/>
        </p:spPr>
        <p:txBody>
          <a:bodyPr wrap="square" lIns="76198" tIns="38099" rIns="76198" bIns="38099" rtlCol="0">
            <a:spAutoFit/>
          </a:bodyPr>
          <a:lstStyle/>
          <a:p>
            <a:pPr algn="r"/>
            <a:r>
              <a:rPr lang="en-US" sz="813" dirty="0">
                <a:solidFill>
                  <a:srgbClr val="829AB0"/>
                </a:solidFill>
                <a:cs typeface="Arial" panose="020B0604020202020204" pitchFamily="34" charset="0"/>
              </a:rPr>
              <a:t>Junos Platform Automation Stack</a:t>
            </a:r>
          </a:p>
        </p:txBody>
      </p:sp>
      <p:sp>
        <p:nvSpPr>
          <p:cNvPr id="34" name="Text Placeholder 3"/>
          <p:cNvSpPr txBox="1">
            <a:spLocks/>
          </p:cNvSpPr>
          <p:nvPr/>
        </p:nvSpPr>
        <p:spPr>
          <a:xfrm>
            <a:off x="1000126" y="2743209"/>
            <a:ext cx="1285874" cy="428625"/>
          </a:xfrm>
          <a:prstGeom prst="rect">
            <a:avLst/>
          </a:prstGeom>
          <a:solidFill>
            <a:schemeClr val="accent6">
              <a:lumMod val="75000"/>
            </a:schemeClr>
          </a:solidFill>
          <a:ln w="3175">
            <a:noFill/>
          </a:ln>
          <a:effectLst/>
          <a:scene3d>
            <a:camera prst="orthographicFront">
              <a:rot lat="0" lon="0" rev="0"/>
            </a:camera>
            <a:lightRig rig="chilly" dir="t">
              <a:rot lat="0" lon="0" rev="18480000"/>
            </a:lightRig>
          </a:scene3d>
          <a:sp3d prstMaterial="clear"/>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err="1">
                <a:solidFill>
                  <a:schemeClr val="bg1">
                    <a:lumMod val="75000"/>
                  </a:schemeClr>
                </a:solidFill>
                <a:latin typeface="Antenna Regular" panose="02000503000000020004" pitchFamily="50" charset="0"/>
                <a:cs typeface="Arial"/>
              </a:rPr>
              <a:t>PyEZ</a:t>
            </a:r>
            <a:r>
              <a:rPr lang="en-US" sz="750" dirty="0">
                <a:solidFill>
                  <a:schemeClr val="bg1">
                    <a:lumMod val="75000"/>
                  </a:schemeClr>
                </a:solidFill>
                <a:latin typeface="Antenna Regular" panose="02000503000000020004" pitchFamily="50" charset="0"/>
                <a:cs typeface="Arial"/>
              </a:rPr>
              <a:t> Framework</a:t>
            </a:r>
          </a:p>
        </p:txBody>
      </p:sp>
      <p:sp>
        <p:nvSpPr>
          <p:cNvPr id="37" name="Text Placeholder 3"/>
          <p:cNvSpPr txBox="1">
            <a:spLocks/>
          </p:cNvSpPr>
          <p:nvPr/>
        </p:nvSpPr>
        <p:spPr>
          <a:xfrm>
            <a:off x="128587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Ansible</a:t>
            </a:r>
          </a:p>
        </p:txBody>
      </p:sp>
      <p:sp>
        <p:nvSpPr>
          <p:cNvPr id="38" name="Text Placeholder 3"/>
          <p:cNvSpPr txBox="1">
            <a:spLocks/>
          </p:cNvSpPr>
          <p:nvPr/>
        </p:nvSpPr>
        <p:spPr>
          <a:xfrm>
            <a:off x="342899" y="2286000"/>
            <a:ext cx="914400" cy="428625"/>
          </a:xfrm>
          <a:prstGeom prst="rect">
            <a:avLst/>
          </a:prstGeom>
          <a:solidFill>
            <a:srgbClr val="D2000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Python</a:t>
            </a:r>
            <a:br>
              <a:rPr lang="en-US" sz="750" dirty="0">
                <a:solidFill>
                  <a:schemeClr val="bg1">
                    <a:lumMod val="75000"/>
                  </a:schemeClr>
                </a:solidFill>
                <a:latin typeface="Antenna Regular" panose="02000503000000020004" pitchFamily="50" charset="0"/>
                <a:cs typeface="Arial"/>
              </a:rPr>
            </a:br>
            <a:r>
              <a:rPr lang="en-US" sz="750" dirty="0">
                <a:solidFill>
                  <a:schemeClr val="bg1">
                    <a:lumMod val="75000"/>
                  </a:schemeClr>
                </a:solidFill>
                <a:latin typeface="Antenna Regular" panose="02000503000000020004" pitchFamily="50" charset="0"/>
                <a:cs typeface="Arial"/>
              </a:rPr>
              <a:t>Scripts</a:t>
            </a:r>
          </a:p>
        </p:txBody>
      </p:sp>
      <p:sp>
        <p:nvSpPr>
          <p:cNvPr id="28" name="Text Placeholder 3"/>
          <p:cNvSpPr txBox="1">
            <a:spLocks/>
          </p:cNvSpPr>
          <p:nvPr/>
        </p:nvSpPr>
        <p:spPr>
          <a:xfrm>
            <a:off x="180022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Salt*</a:t>
            </a:r>
          </a:p>
        </p:txBody>
      </p:sp>
      <p:grpSp>
        <p:nvGrpSpPr>
          <p:cNvPr id="2" name="Group 1"/>
          <p:cNvGrpSpPr/>
          <p:nvPr/>
        </p:nvGrpSpPr>
        <p:grpSpPr>
          <a:xfrm>
            <a:off x="342900" y="4154805"/>
            <a:ext cx="6486064" cy="412750"/>
            <a:chOff x="548639" y="5276088"/>
            <a:chExt cx="10377703" cy="660400"/>
          </a:xfrm>
        </p:grpSpPr>
        <p:sp>
          <p:nvSpPr>
            <p:cNvPr id="26" name="Text Placeholder 3"/>
            <p:cNvSpPr txBox="1">
              <a:spLocks/>
            </p:cNvSpPr>
            <p:nvPr/>
          </p:nvSpPr>
          <p:spPr>
            <a:xfrm>
              <a:off x="548639" y="5276088"/>
              <a:ext cx="10377703" cy="660400"/>
            </a:xfrm>
            <a:prstGeom prst="rect">
              <a:avLst/>
            </a:prstGeom>
            <a:solidFill>
              <a:srgbClr val="3095C2"/>
            </a:solidFill>
            <a:ln>
              <a:solidFill>
                <a:schemeClr val="accent2">
                  <a:lumMod val="75000"/>
                </a:schemeClr>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endParaRPr lang="en-US" sz="750" cap="small" dirty="0">
                <a:solidFill>
                  <a:schemeClr val="bg1"/>
                </a:solidFill>
                <a:latin typeface="Antenna Regular" panose="02000503000000020004" pitchFamily="50" charset="0"/>
                <a:cs typeface="Arial"/>
              </a:endParaRPr>
            </a:p>
          </p:txBody>
        </p:sp>
        <p:pic>
          <p:nvPicPr>
            <p:cNvPr id="67" name="Picture 4"/>
            <p:cNvPicPr>
              <a:picLocks noChangeAspect="1" noChangeArrowheads="1"/>
            </p:cNvPicPr>
            <p:nvPr/>
          </p:nvPicPr>
          <p:blipFill>
            <a:blip r:embed="rId3" cstate="print"/>
            <a:srcRect/>
            <a:stretch>
              <a:fillRect/>
            </a:stretch>
          </p:blipFill>
          <p:spPr bwMode="auto">
            <a:xfrm>
              <a:off x="5215555" y="5367711"/>
              <a:ext cx="861559" cy="506342"/>
            </a:xfrm>
            <a:prstGeom prst="rect">
              <a:avLst/>
            </a:prstGeom>
            <a:noFill/>
            <a:ln w="9525">
              <a:noFill/>
              <a:miter lim="800000"/>
              <a:headEnd/>
              <a:tailEnd/>
            </a:ln>
            <a:effectLst>
              <a:outerShdw blurRad="50800" dist="38100" dir="2700000" algn="tl" rotWithShape="0">
                <a:prstClr val="black">
                  <a:alpha val="40000"/>
                </a:prstClr>
              </a:outerShdw>
            </a:effectLst>
          </p:spPr>
        </p:pic>
      </p:grpSp>
      <p:sp>
        <p:nvSpPr>
          <p:cNvPr id="68" name="Text Placeholder 3"/>
          <p:cNvSpPr txBox="1">
            <a:spLocks/>
          </p:cNvSpPr>
          <p:nvPr/>
        </p:nvSpPr>
        <p:spPr>
          <a:xfrm>
            <a:off x="2314576" y="2743209"/>
            <a:ext cx="1514474" cy="428625"/>
          </a:xfrm>
          <a:prstGeom prst="rect">
            <a:avLst/>
          </a:prstGeom>
          <a:solidFill>
            <a:schemeClr val="accent6">
              <a:lumMod val="75000"/>
            </a:schemeClr>
          </a:solidFill>
          <a:ln w="3175">
            <a:noFill/>
          </a:ln>
          <a:effectLst/>
          <a:scene3d>
            <a:camera prst="orthographicFront">
              <a:rot lat="0" lon="0" rev="0"/>
            </a:camera>
            <a:lightRig rig="chilly" dir="t">
              <a:rot lat="0" lon="0" rev="18480000"/>
            </a:lightRig>
          </a:scene3d>
          <a:sp3d prstMaterial="clear"/>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err="1">
                <a:solidFill>
                  <a:schemeClr val="bg1">
                    <a:lumMod val="75000"/>
                  </a:schemeClr>
                </a:solidFill>
                <a:latin typeface="Antenna Regular" panose="02000503000000020004" pitchFamily="50" charset="0"/>
                <a:cs typeface="Arial"/>
              </a:rPr>
              <a:t>RubyEZ</a:t>
            </a:r>
            <a:r>
              <a:rPr lang="en-US" sz="750" dirty="0">
                <a:solidFill>
                  <a:schemeClr val="bg1">
                    <a:lumMod val="75000"/>
                  </a:schemeClr>
                </a:solidFill>
                <a:latin typeface="Antenna Regular" panose="02000503000000020004" pitchFamily="50" charset="0"/>
                <a:cs typeface="Arial"/>
              </a:rPr>
              <a:t> Library</a:t>
            </a:r>
          </a:p>
        </p:txBody>
      </p:sp>
      <p:sp>
        <p:nvSpPr>
          <p:cNvPr id="69" name="Text Placeholder 3"/>
          <p:cNvSpPr txBox="1">
            <a:spLocks/>
          </p:cNvSpPr>
          <p:nvPr/>
        </p:nvSpPr>
        <p:spPr>
          <a:xfrm>
            <a:off x="282892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Puppet</a:t>
            </a:r>
          </a:p>
        </p:txBody>
      </p:sp>
      <p:sp>
        <p:nvSpPr>
          <p:cNvPr id="70" name="Text Placeholder 3"/>
          <p:cNvSpPr txBox="1">
            <a:spLocks/>
          </p:cNvSpPr>
          <p:nvPr/>
        </p:nvSpPr>
        <p:spPr>
          <a:xfrm>
            <a:off x="2314576" y="2286000"/>
            <a:ext cx="485774" cy="428625"/>
          </a:xfrm>
          <a:prstGeom prst="rect">
            <a:avLst/>
          </a:prstGeom>
          <a:solidFill>
            <a:srgbClr val="D2000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Ruby</a:t>
            </a:r>
            <a:br>
              <a:rPr lang="en-US" sz="750" dirty="0">
                <a:solidFill>
                  <a:schemeClr val="bg1">
                    <a:lumMod val="75000"/>
                  </a:schemeClr>
                </a:solidFill>
                <a:latin typeface="Antenna Regular" panose="02000503000000020004" pitchFamily="50" charset="0"/>
                <a:cs typeface="Arial"/>
              </a:rPr>
            </a:br>
            <a:r>
              <a:rPr lang="en-US" sz="750" dirty="0">
                <a:solidFill>
                  <a:schemeClr val="bg1">
                    <a:lumMod val="75000"/>
                  </a:schemeClr>
                </a:solidFill>
                <a:latin typeface="Antenna Regular" panose="02000503000000020004" pitchFamily="50" charset="0"/>
                <a:cs typeface="Arial"/>
              </a:rPr>
              <a:t>Scripts</a:t>
            </a:r>
          </a:p>
        </p:txBody>
      </p:sp>
      <p:sp>
        <p:nvSpPr>
          <p:cNvPr id="71" name="Text Placeholder 3"/>
          <p:cNvSpPr txBox="1">
            <a:spLocks/>
          </p:cNvSpPr>
          <p:nvPr/>
        </p:nvSpPr>
        <p:spPr>
          <a:xfrm>
            <a:off x="334327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Chef</a:t>
            </a:r>
          </a:p>
        </p:txBody>
      </p:sp>
      <p:sp>
        <p:nvSpPr>
          <p:cNvPr id="72" name="Text Placeholder 3"/>
          <p:cNvSpPr txBox="1">
            <a:spLocks/>
          </p:cNvSpPr>
          <p:nvPr/>
        </p:nvSpPr>
        <p:spPr>
          <a:xfrm>
            <a:off x="3862774" y="2743209"/>
            <a:ext cx="1000124" cy="428625"/>
          </a:xfrm>
          <a:prstGeom prst="rect">
            <a:avLst/>
          </a:prstGeom>
          <a:solidFill>
            <a:srgbClr val="D20000"/>
          </a:solidFill>
          <a:ln w="3175">
            <a:noFill/>
          </a:ln>
          <a:effectLst/>
          <a:scene3d>
            <a:camera prst="orthographicFront">
              <a:rot lat="0" lon="0" rev="0"/>
            </a:camera>
            <a:lightRig rig="chilly" dir="t">
              <a:rot lat="0" lon="0" rev="18480000"/>
            </a:lightRig>
          </a:scene3d>
          <a:sp3d prstMaterial="clear"/>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Python / SLAX</a:t>
            </a:r>
          </a:p>
        </p:txBody>
      </p:sp>
      <p:sp>
        <p:nvSpPr>
          <p:cNvPr id="73" name="Text Placeholder 3"/>
          <p:cNvSpPr txBox="1">
            <a:spLocks/>
          </p:cNvSpPr>
          <p:nvPr/>
        </p:nvSpPr>
        <p:spPr>
          <a:xfrm>
            <a:off x="4377124" y="2286000"/>
            <a:ext cx="485775" cy="428625"/>
          </a:xfrm>
          <a:prstGeom prst="rect">
            <a:avLst/>
          </a:prstGeom>
          <a:solidFill>
            <a:srgbClr val="0070C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CLIRA*</a:t>
            </a:r>
          </a:p>
        </p:txBody>
      </p:sp>
      <p:sp>
        <p:nvSpPr>
          <p:cNvPr id="74" name="Text Placeholder 3"/>
          <p:cNvSpPr txBox="1">
            <a:spLocks/>
          </p:cNvSpPr>
          <p:nvPr/>
        </p:nvSpPr>
        <p:spPr>
          <a:xfrm>
            <a:off x="3862774" y="2286000"/>
            <a:ext cx="485775" cy="428625"/>
          </a:xfrm>
          <a:prstGeom prst="rect">
            <a:avLst/>
          </a:prstGeom>
          <a:solidFill>
            <a:srgbClr val="0070C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JSNAP</a:t>
            </a:r>
          </a:p>
        </p:txBody>
      </p:sp>
      <p:sp>
        <p:nvSpPr>
          <p:cNvPr id="46" name="Text Placeholder 3"/>
          <p:cNvSpPr txBox="1">
            <a:spLocks/>
          </p:cNvSpPr>
          <p:nvPr/>
        </p:nvSpPr>
        <p:spPr>
          <a:xfrm>
            <a:off x="342900" y="3697605"/>
            <a:ext cx="843446" cy="410718"/>
          </a:xfrm>
          <a:prstGeom prst="rect">
            <a:avLst/>
          </a:prstGeom>
          <a:solidFill>
            <a:schemeClr val="accent3"/>
          </a:solidFill>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THRIFT</a:t>
            </a:r>
          </a:p>
        </p:txBody>
      </p:sp>
      <p:sp>
        <p:nvSpPr>
          <p:cNvPr id="47" name="Text Placeholder 3"/>
          <p:cNvSpPr txBox="1">
            <a:spLocks/>
          </p:cNvSpPr>
          <p:nvPr/>
        </p:nvSpPr>
        <p:spPr>
          <a:xfrm>
            <a:off x="342899" y="2743209"/>
            <a:ext cx="628650" cy="428625"/>
          </a:xfrm>
          <a:prstGeom prst="rect">
            <a:avLst/>
          </a:prstGeom>
          <a:solidFill>
            <a:schemeClr val="accent6">
              <a:lumMod val="75000"/>
            </a:schemeClr>
          </a:solidFill>
          <a:ln w="3175">
            <a:noFill/>
          </a:ln>
          <a:effectLst/>
          <a:scene3d>
            <a:camera prst="orthographicFront">
              <a:rot lat="0" lon="0" rev="0"/>
            </a:camera>
            <a:lightRig rig="chilly" dir="t">
              <a:rot lat="0" lon="0" rev="18480000"/>
            </a:lightRig>
          </a:scene3d>
          <a:sp3d prstMaterial="clear"/>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JET API</a:t>
            </a:r>
          </a:p>
        </p:txBody>
      </p:sp>
      <p:sp>
        <p:nvSpPr>
          <p:cNvPr id="3" name="Title 2"/>
          <p:cNvSpPr>
            <a:spLocks noGrp="1"/>
          </p:cNvSpPr>
          <p:nvPr>
            <p:ph type="title"/>
          </p:nvPr>
        </p:nvSpPr>
        <p:spPr/>
        <p:txBody>
          <a:bodyPr/>
          <a:lstStyle/>
          <a:p>
            <a:r>
              <a:rPr lang="en-US" b="1" dirty="0">
                <a:latin typeface="Arial" panose="020B0604020202020204" pitchFamily="34" charset="0"/>
                <a:cs typeface="Arial" panose="020B0604020202020204" pitchFamily="34" charset="0"/>
              </a:rPr>
              <a:t>Junos Automation Stack</a:t>
            </a:r>
            <a:endParaRPr lang="en-US" b="1" dirty="0"/>
          </a:p>
        </p:txBody>
      </p:sp>
      <p:sp>
        <p:nvSpPr>
          <p:cNvPr id="35" name="Text Placeholder 3"/>
          <p:cNvSpPr txBox="1">
            <a:spLocks/>
          </p:cNvSpPr>
          <p:nvPr/>
        </p:nvSpPr>
        <p:spPr>
          <a:xfrm>
            <a:off x="4917796" y="3217545"/>
            <a:ext cx="431251" cy="428625"/>
          </a:xfrm>
          <a:prstGeom prst="rect">
            <a:avLst/>
          </a:prstGeom>
          <a:solidFill>
            <a:srgbClr val="68AE64"/>
          </a:solidFill>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REST</a:t>
            </a:r>
          </a:p>
        </p:txBody>
      </p:sp>
      <p:sp>
        <p:nvSpPr>
          <p:cNvPr id="36" name="Text Placeholder 3"/>
          <p:cNvSpPr txBox="1">
            <a:spLocks/>
          </p:cNvSpPr>
          <p:nvPr/>
        </p:nvSpPr>
        <p:spPr>
          <a:xfrm>
            <a:off x="5409094" y="3217545"/>
            <a:ext cx="404041" cy="428625"/>
          </a:xfrm>
          <a:prstGeom prst="rect">
            <a:avLst/>
          </a:prstGeom>
          <a:solidFill>
            <a:srgbClr val="68AE64"/>
          </a:solidFill>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CLI</a:t>
            </a:r>
          </a:p>
        </p:txBody>
      </p:sp>
      <p:sp>
        <p:nvSpPr>
          <p:cNvPr id="42" name="Text Placeholder 3"/>
          <p:cNvSpPr txBox="1">
            <a:spLocks/>
          </p:cNvSpPr>
          <p:nvPr/>
        </p:nvSpPr>
        <p:spPr>
          <a:xfrm>
            <a:off x="5871574" y="3697605"/>
            <a:ext cx="470624" cy="412750"/>
          </a:xfrm>
          <a:prstGeom prst="rect">
            <a:avLst/>
          </a:prstGeom>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err="1">
                <a:solidFill>
                  <a:schemeClr val="bg1">
                    <a:lumMod val="75000"/>
                  </a:schemeClr>
                </a:solidFill>
                <a:latin typeface="Antenna Regular" panose="02000503000000020004" pitchFamily="50" charset="0"/>
                <a:cs typeface="Arial"/>
              </a:rPr>
              <a:t>jVision</a:t>
            </a:r>
            <a:r>
              <a:rPr lang="en-US" sz="750" b="1" dirty="0">
                <a:solidFill>
                  <a:schemeClr val="bg1">
                    <a:lumMod val="75000"/>
                  </a:schemeClr>
                </a:solidFill>
                <a:latin typeface="Antenna Regular" panose="02000503000000020004" pitchFamily="50" charset="0"/>
                <a:cs typeface="Arial"/>
              </a:rPr>
              <a:t> Sensor</a:t>
            </a:r>
          </a:p>
        </p:txBody>
      </p:sp>
    </p:spTree>
    <p:extLst>
      <p:ext uri="{BB962C8B-B14F-4D97-AF65-F5344CB8AC3E}">
        <p14:creationId xmlns:p14="http://schemas.microsoft.com/office/powerpoint/2010/main" val="4238439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1000" decel="1000" fill="hold" nodeType="withEffect">
                                  <p:stCondLst>
                                    <p:cond delay="0"/>
                                  </p:stCondLst>
                                  <p:childTnLst>
                                    <p:animScale>
                                      <p:cBhvr>
                                        <p:cTn id="6" dur="2000" fill="hold"/>
                                        <p:tgtEl>
                                          <p:spTgt spid="2"/>
                                        </p:tgtEl>
                                      </p:cBhvr>
                                      <p:by x="130000" y="130000"/>
                                    </p:animScale>
                                  </p:childTnLst>
                                </p:cTn>
                              </p:par>
                              <p:par>
                                <p:cTn id="7" presetID="42" presetClass="path" presetSubtype="0" accel="50000" decel="50000" fill="hold" nodeType="withEffect">
                                  <p:stCondLst>
                                    <p:cond delay="0"/>
                                  </p:stCondLst>
                                  <p:childTnLst>
                                    <p:animMotion origin="layout" path="M -4.09722E-6 2.83951E-6 L 0.09799 -0.0002 " pathEditMode="relative" rAng="0" ptsTypes="AA">
                                      <p:cBhvr>
                                        <p:cTn id="8" dur="2000" fill="hold"/>
                                        <p:tgtEl>
                                          <p:spTgt spid="2"/>
                                        </p:tgtEl>
                                        <p:attrNameLst>
                                          <p:attrName>ppt_x</p:attrName>
                                          <p:attrName>ppt_y</p:attrName>
                                        </p:attrNameLst>
                                      </p:cBhvr>
                                      <p:rCtr x="4894" y="-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3"/>
          <p:cNvSpPr txBox="1">
            <a:spLocks/>
          </p:cNvSpPr>
          <p:nvPr/>
        </p:nvSpPr>
        <p:spPr>
          <a:xfrm>
            <a:off x="3617549" y="4600575"/>
            <a:ext cx="3211414" cy="412750"/>
          </a:xfrm>
          <a:prstGeom prst="rect">
            <a:avLst/>
          </a:prstGeom>
          <a:solidFill>
            <a:schemeClr val="bg1">
              <a:lumMod val="65000"/>
            </a:schemeClr>
          </a:solid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lumMod val="75000"/>
                  </a:schemeClr>
                </a:solidFill>
                <a:latin typeface="Arial"/>
                <a:cs typeface="Arial"/>
              </a:rPr>
              <a:t> Data Plane (PFE)</a:t>
            </a:r>
          </a:p>
        </p:txBody>
      </p:sp>
      <p:sp>
        <p:nvSpPr>
          <p:cNvPr id="31" name="Text Placeholder 3"/>
          <p:cNvSpPr txBox="1">
            <a:spLocks/>
          </p:cNvSpPr>
          <p:nvPr/>
        </p:nvSpPr>
        <p:spPr>
          <a:xfrm>
            <a:off x="342900" y="4600575"/>
            <a:ext cx="3232786" cy="409375"/>
          </a:xfrm>
          <a:prstGeom prst="rect">
            <a:avLst/>
          </a:prstGeom>
          <a:solidFill>
            <a:schemeClr val="bg1">
              <a:lumMod val="65000"/>
            </a:schemeClr>
          </a:solid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lumMod val="75000"/>
                  </a:schemeClr>
                </a:solidFill>
                <a:latin typeface="Arial"/>
                <a:cs typeface="Arial"/>
              </a:rPr>
              <a:t>Chassis</a:t>
            </a:r>
          </a:p>
        </p:txBody>
      </p:sp>
      <p:sp>
        <p:nvSpPr>
          <p:cNvPr id="32" name="Text Placeholder 3"/>
          <p:cNvSpPr txBox="1">
            <a:spLocks/>
          </p:cNvSpPr>
          <p:nvPr/>
        </p:nvSpPr>
        <p:spPr>
          <a:xfrm>
            <a:off x="1231543" y="3697605"/>
            <a:ext cx="4594834" cy="412750"/>
          </a:xfrm>
          <a:prstGeom prst="rect">
            <a:avLst/>
          </a:prstGeom>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XML-RPC</a:t>
            </a:r>
          </a:p>
        </p:txBody>
      </p:sp>
      <p:sp>
        <p:nvSpPr>
          <p:cNvPr id="33" name="Text Placeholder 3"/>
          <p:cNvSpPr txBox="1">
            <a:spLocks/>
          </p:cNvSpPr>
          <p:nvPr/>
        </p:nvSpPr>
        <p:spPr>
          <a:xfrm>
            <a:off x="342900" y="3217545"/>
            <a:ext cx="3790968" cy="428625"/>
          </a:xfrm>
          <a:prstGeom prst="rect">
            <a:avLst/>
          </a:prstGeom>
          <a:solidFill>
            <a:srgbClr val="68AE64"/>
          </a:solidFill>
          <a:ln>
            <a:noFill/>
          </a:ln>
          <a:effectLst/>
          <a:scene3d>
            <a:camera prst="orthographicFront">
              <a:rot lat="0" lon="0" rev="0"/>
            </a:camera>
            <a:lightRig rig="chilly" dir="t">
              <a:rot lat="0" lon="0" rev="18480000"/>
            </a:lightRig>
          </a:scene3d>
          <a:sp3d prstMaterial="clear"/>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NETCONF</a:t>
            </a:r>
          </a:p>
        </p:txBody>
      </p:sp>
      <p:sp>
        <p:nvSpPr>
          <p:cNvPr id="40" name="Text Placeholder 3"/>
          <p:cNvSpPr txBox="1">
            <a:spLocks/>
          </p:cNvSpPr>
          <p:nvPr/>
        </p:nvSpPr>
        <p:spPr>
          <a:xfrm>
            <a:off x="4193914" y="3217545"/>
            <a:ext cx="668984" cy="428625"/>
          </a:xfrm>
          <a:prstGeom prst="rect">
            <a:avLst/>
          </a:prstGeom>
          <a:solidFill>
            <a:srgbClr val="68AE64"/>
          </a:solidFill>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Junoscript</a:t>
            </a:r>
          </a:p>
        </p:txBody>
      </p:sp>
      <p:sp>
        <p:nvSpPr>
          <p:cNvPr id="41" name="Text Placeholder 3"/>
          <p:cNvSpPr txBox="1">
            <a:spLocks/>
          </p:cNvSpPr>
          <p:nvPr/>
        </p:nvSpPr>
        <p:spPr>
          <a:xfrm>
            <a:off x="6387395" y="3697605"/>
            <a:ext cx="441569" cy="412750"/>
          </a:xfrm>
          <a:prstGeom prst="rect">
            <a:avLst/>
          </a:prstGeom>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SNMP</a:t>
            </a:r>
            <a:br>
              <a:rPr lang="en-US" sz="750" b="1" dirty="0">
                <a:solidFill>
                  <a:schemeClr val="bg1">
                    <a:lumMod val="75000"/>
                  </a:schemeClr>
                </a:solidFill>
                <a:latin typeface="Antenna Regular" panose="02000503000000020004" pitchFamily="50" charset="0"/>
                <a:cs typeface="Arial"/>
              </a:rPr>
            </a:br>
            <a:r>
              <a:rPr lang="en-US" sz="750" b="1" dirty="0">
                <a:solidFill>
                  <a:schemeClr val="bg1">
                    <a:lumMod val="75000"/>
                  </a:schemeClr>
                </a:solidFill>
                <a:latin typeface="Antenna Regular" panose="02000503000000020004" pitchFamily="50" charset="0"/>
                <a:cs typeface="Arial"/>
              </a:rPr>
              <a:t>RO</a:t>
            </a:r>
          </a:p>
        </p:txBody>
      </p:sp>
      <p:sp>
        <p:nvSpPr>
          <p:cNvPr id="21" name="TextBox 20"/>
          <p:cNvSpPr txBox="1"/>
          <p:nvPr/>
        </p:nvSpPr>
        <p:spPr>
          <a:xfrm>
            <a:off x="5114229" y="5037570"/>
            <a:ext cx="1756598" cy="202041"/>
          </a:xfrm>
          <a:prstGeom prst="rect">
            <a:avLst/>
          </a:prstGeom>
          <a:noFill/>
        </p:spPr>
        <p:txBody>
          <a:bodyPr wrap="square" lIns="76198" tIns="38099" rIns="76198" bIns="38099" rtlCol="0">
            <a:spAutoFit/>
          </a:bodyPr>
          <a:lstStyle/>
          <a:p>
            <a:pPr algn="r"/>
            <a:r>
              <a:rPr lang="en-US" sz="813" dirty="0">
                <a:solidFill>
                  <a:srgbClr val="829AB0"/>
                </a:solidFill>
                <a:cs typeface="Arial" panose="020B0604020202020204" pitchFamily="34" charset="0"/>
              </a:rPr>
              <a:t>Junos Platform Automation Stack</a:t>
            </a:r>
          </a:p>
        </p:txBody>
      </p:sp>
      <p:sp>
        <p:nvSpPr>
          <p:cNvPr id="34" name="Text Placeholder 3"/>
          <p:cNvSpPr txBox="1">
            <a:spLocks/>
          </p:cNvSpPr>
          <p:nvPr/>
        </p:nvSpPr>
        <p:spPr>
          <a:xfrm>
            <a:off x="1000126" y="2743209"/>
            <a:ext cx="1285874" cy="428625"/>
          </a:xfrm>
          <a:prstGeom prst="rect">
            <a:avLst/>
          </a:prstGeom>
          <a:solidFill>
            <a:schemeClr val="accent6">
              <a:lumMod val="75000"/>
            </a:schemeClr>
          </a:solidFill>
          <a:ln w="3175">
            <a:noFill/>
          </a:ln>
          <a:effectLst/>
          <a:scene3d>
            <a:camera prst="orthographicFront">
              <a:rot lat="0" lon="0" rev="0"/>
            </a:camera>
            <a:lightRig rig="chilly" dir="t">
              <a:rot lat="0" lon="0" rev="18480000"/>
            </a:lightRig>
          </a:scene3d>
          <a:sp3d prstMaterial="clear"/>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err="1">
                <a:solidFill>
                  <a:schemeClr val="bg1">
                    <a:lumMod val="75000"/>
                  </a:schemeClr>
                </a:solidFill>
                <a:latin typeface="Antenna Regular" panose="02000503000000020004" pitchFamily="50" charset="0"/>
                <a:cs typeface="Arial"/>
              </a:rPr>
              <a:t>PyEZ</a:t>
            </a:r>
            <a:r>
              <a:rPr lang="en-US" sz="750" dirty="0">
                <a:solidFill>
                  <a:schemeClr val="bg1">
                    <a:lumMod val="75000"/>
                  </a:schemeClr>
                </a:solidFill>
                <a:latin typeface="Antenna Regular" panose="02000503000000020004" pitchFamily="50" charset="0"/>
                <a:cs typeface="Arial"/>
              </a:rPr>
              <a:t> Framework</a:t>
            </a:r>
          </a:p>
        </p:txBody>
      </p:sp>
      <p:sp>
        <p:nvSpPr>
          <p:cNvPr id="37" name="Text Placeholder 3"/>
          <p:cNvSpPr txBox="1">
            <a:spLocks/>
          </p:cNvSpPr>
          <p:nvPr/>
        </p:nvSpPr>
        <p:spPr>
          <a:xfrm>
            <a:off x="128587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Ansible</a:t>
            </a:r>
          </a:p>
        </p:txBody>
      </p:sp>
      <p:sp>
        <p:nvSpPr>
          <p:cNvPr id="38" name="Text Placeholder 3"/>
          <p:cNvSpPr txBox="1">
            <a:spLocks/>
          </p:cNvSpPr>
          <p:nvPr/>
        </p:nvSpPr>
        <p:spPr>
          <a:xfrm>
            <a:off x="342899" y="2286000"/>
            <a:ext cx="914400" cy="428625"/>
          </a:xfrm>
          <a:prstGeom prst="rect">
            <a:avLst/>
          </a:prstGeom>
          <a:solidFill>
            <a:srgbClr val="D2000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Python</a:t>
            </a:r>
            <a:br>
              <a:rPr lang="en-US" sz="750" dirty="0">
                <a:solidFill>
                  <a:schemeClr val="bg1">
                    <a:lumMod val="75000"/>
                  </a:schemeClr>
                </a:solidFill>
                <a:latin typeface="Antenna Regular" panose="02000503000000020004" pitchFamily="50" charset="0"/>
                <a:cs typeface="Arial"/>
              </a:rPr>
            </a:br>
            <a:r>
              <a:rPr lang="en-US" sz="750" dirty="0">
                <a:solidFill>
                  <a:schemeClr val="bg1">
                    <a:lumMod val="75000"/>
                  </a:schemeClr>
                </a:solidFill>
                <a:latin typeface="Antenna Regular" panose="02000503000000020004" pitchFamily="50" charset="0"/>
                <a:cs typeface="Arial"/>
              </a:rPr>
              <a:t>Scripts</a:t>
            </a:r>
          </a:p>
        </p:txBody>
      </p:sp>
      <p:sp>
        <p:nvSpPr>
          <p:cNvPr id="28" name="Text Placeholder 3"/>
          <p:cNvSpPr txBox="1">
            <a:spLocks/>
          </p:cNvSpPr>
          <p:nvPr/>
        </p:nvSpPr>
        <p:spPr>
          <a:xfrm>
            <a:off x="180022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Salt*</a:t>
            </a:r>
          </a:p>
        </p:txBody>
      </p:sp>
      <p:grpSp>
        <p:nvGrpSpPr>
          <p:cNvPr id="30" name="Group 29" descr="Down:  Group 1"/>
          <p:cNvGrpSpPr>
            <a:grpSpLocks noChangeAspect="1"/>
          </p:cNvGrpSpPr>
          <p:nvPr/>
        </p:nvGrpSpPr>
        <p:grpSpPr>
          <a:xfrm>
            <a:off x="258234" y="4088549"/>
            <a:ext cx="8431884" cy="536575"/>
            <a:chOff x="548639" y="5276088"/>
            <a:chExt cx="10377703" cy="660400"/>
          </a:xfrm>
        </p:grpSpPr>
        <p:sp>
          <p:nvSpPr>
            <p:cNvPr id="39" name="Text Placeholder 3"/>
            <p:cNvSpPr txBox="1">
              <a:spLocks/>
            </p:cNvSpPr>
            <p:nvPr/>
          </p:nvSpPr>
          <p:spPr>
            <a:xfrm>
              <a:off x="548639" y="5276088"/>
              <a:ext cx="10377703" cy="660400"/>
            </a:xfrm>
            <a:prstGeom prst="rect">
              <a:avLst/>
            </a:prstGeom>
            <a:solidFill>
              <a:srgbClr val="3095C2"/>
            </a:solidFill>
            <a:ln>
              <a:solidFill>
                <a:schemeClr val="accent2">
                  <a:lumMod val="75000"/>
                </a:schemeClr>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endParaRPr lang="en-US" sz="750" cap="small" dirty="0">
                <a:solidFill>
                  <a:schemeClr val="bg1"/>
                </a:solidFill>
                <a:latin typeface="Antenna Regular" panose="02000503000000020004" pitchFamily="50" charset="0"/>
                <a:cs typeface="Arial"/>
              </a:endParaRPr>
            </a:p>
          </p:txBody>
        </p:sp>
        <p:pic>
          <p:nvPicPr>
            <p:cNvPr id="43" name="Picture 4"/>
            <p:cNvPicPr>
              <a:picLocks noChangeAspect="1" noChangeArrowheads="1"/>
            </p:cNvPicPr>
            <p:nvPr/>
          </p:nvPicPr>
          <p:blipFill>
            <a:blip r:embed="rId3" cstate="print"/>
            <a:srcRect/>
            <a:stretch>
              <a:fillRect/>
            </a:stretch>
          </p:blipFill>
          <p:spPr bwMode="auto">
            <a:xfrm>
              <a:off x="5215555" y="5367711"/>
              <a:ext cx="861559" cy="506342"/>
            </a:xfrm>
            <a:prstGeom prst="rect">
              <a:avLst/>
            </a:prstGeom>
            <a:noFill/>
            <a:ln w="9525">
              <a:noFill/>
              <a:miter lim="800000"/>
              <a:headEnd/>
              <a:tailEnd/>
            </a:ln>
            <a:effectLst>
              <a:outerShdw blurRad="50800" dist="38100" dir="2700000" algn="tl" rotWithShape="0">
                <a:prstClr val="black">
                  <a:alpha val="40000"/>
                </a:prstClr>
              </a:outerShdw>
            </a:effectLst>
          </p:spPr>
        </p:pic>
      </p:grpSp>
      <p:sp>
        <p:nvSpPr>
          <p:cNvPr id="68" name="Text Placeholder 3"/>
          <p:cNvSpPr txBox="1">
            <a:spLocks/>
          </p:cNvSpPr>
          <p:nvPr/>
        </p:nvSpPr>
        <p:spPr>
          <a:xfrm>
            <a:off x="2314576" y="2743209"/>
            <a:ext cx="1514474" cy="428625"/>
          </a:xfrm>
          <a:prstGeom prst="rect">
            <a:avLst/>
          </a:prstGeom>
          <a:solidFill>
            <a:schemeClr val="accent6">
              <a:lumMod val="75000"/>
            </a:schemeClr>
          </a:solidFill>
          <a:ln w="3175">
            <a:noFill/>
          </a:ln>
          <a:effectLst/>
          <a:scene3d>
            <a:camera prst="orthographicFront">
              <a:rot lat="0" lon="0" rev="0"/>
            </a:camera>
            <a:lightRig rig="chilly" dir="t">
              <a:rot lat="0" lon="0" rev="18480000"/>
            </a:lightRig>
          </a:scene3d>
          <a:sp3d prstMaterial="clear"/>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err="1">
                <a:solidFill>
                  <a:schemeClr val="bg1">
                    <a:lumMod val="75000"/>
                  </a:schemeClr>
                </a:solidFill>
                <a:latin typeface="Antenna Regular" panose="02000503000000020004" pitchFamily="50" charset="0"/>
                <a:cs typeface="Arial"/>
              </a:rPr>
              <a:t>RubyEZ</a:t>
            </a:r>
            <a:r>
              <a:rPr lang="en-US" sz="750" dirty="0">
                <a:solidFill>
                  <a:schemeClr val="bg1">
                    <a:lumMod val="75000"/>
                  </a:schemeClr>
                </a:solidFill>
                <a:latin typeface="Antenna Regular" panose="02000503000000020004" pitchFamily="50" charset="0"/>
                <a:cs typeface="Arial"/>
              </a:rPr>
              <a:t> Library</a:t>
            </a:r>
          </a:p>
        </p:txBody>
      </p:sp>
      <p:sp>
        <p:nvSpPr>
          <p:cNvPr id="69" name="Text Placeholder 3"/>
          <p:cNvSpPr txBox="1">
            <a:spLocks/>
          </p:cNvSpPr>
          <p:nvPr/>
        </p:nvSpPr>
        <p:spPr>
          <a:xfrm>
            <a:off x="282892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Puppet</a:t>
            </a:r>
          </a:p>
        </p:txBody>
      </p:sp>
      <p:sp>
        <p:nvSpPr>
          <p:cNvPr id="70" name="Text Placeholder 3"/>
          <p:cNvSpPr txBox="1">
            <a:spLocks/>
          </p:cNvSpPr>
          <p:nvPr/>
        </p:nvSpPr>
        <p:spPr>
          <a:xfrm>
            <a:off x="2314576" y="2286000"/>
            <a:ext cx="485774" cy="428625"/>
          </a:xfrm>
          <a:prstGeom prst="rect">
            <a:avLst/>
          </a:prstGeom>
          <a:solidFill>
            <a:srgbClr val="D2000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Ruby</a:t>
            </a:r>
            <a:br>
              <a:rPr lang="en-US" sz="750" dirty="0">
                <a:solidFill>
                  <a:schemeClr val="bg1">
                    <a:lumMod val="75000"/>
                  </a:schemeClr>
                </a:solidFill>
                <a:latin typeface="Antenna Regular" panose="02000503000000020004" pitchFamily="50" charset="0"/>
                <a:cs typeface="Arial"/>
              </a:rPr>
            </a:br>
            <a:r>
              <a:rPr lang="en-US" sz="750" dirty="0">
                <a:solidFill>
                  <a:schemeClr val="bg1">
                    <a:lumMod val="75000"/>
                  </a:schemeClr>
                </a:solidFill>
                <a:latin typeface="Antenna Regular" panose="02000503000000020004" pitchFamily="50" charset="0"/>
                <a:cs typeface="Arial"/>
              </a:rPr>
              <a:t>Scripts</a:t>
            </a:r>
          </a:p>
        </p:txBody>
      </p:sp>
      <p:sp>
        <p:nvSpPr>
          <p:cNvPr id="71" name="Text Placeholder 3"/>
          <p:cNvSpPr txBox="1">
            <a:spLocks/>
          </p:cNvSpPr>
          <p:nvPr/>
        </p:nvSpPr>
        <p:spPr>
          <a:xfrm>
            <a:off x="334327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Chef</a:t>
            </a:r>
          </a:p>
        </p:txBody>
      </p:sp>
      <p:sp>
        <p:nvSpPr>
          <p:cNvPr id="72" name="Text Placeholder 3"/>
          <p:cNvSpPr txBox="1">
            <a:spLocks/>
          </p:cNvSpPr>
          <p:nvPr/>
        </p:nvSpPr>
        <p:spPr>
          <a:xfrm>
            <a:off x="3862774" y="2743209"/>
            <a:ext cx="1000124" cy="428625"/>
          </a:xfrm>
          <a:prstGeom prst="rect">
            <a:avLst/>
          </a:prstGeom>
          <a:solidFill>
            <a:srgbClr val="D20000"/>
          </a:solidFill>
          <a:ln w="3175">
            <a:noFill/>
          </a:ln>
          <a:effectLst/>
          <a:scene3d>
            <a:camera prst="orthographicFront">
              <a:rot lat="0" lon="0" rev="0"/>
            </a:camera>
            <a:lightRig rig="chilly" dir="t">
              <a:rot lat="0" lon="0" rev="18480000"/>
            </a:lightRig>
          </a:scene3d>
          <a:sp3d prstMaterial="clear"/>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Python / SLAX</a:t>
            </a:r>
          </a:p>
        </p:txBody>
      </p:sp>
      <p:sp>
        <p:nvSpPr>
          <p:cNvPr id="73" name="Text Placeholder 3"/>
          <p:cNvSpPr txBox="1">
            <a:spLocks/>
          </p:cNvSpPr>
          <p:nvPr/>
        </p:nvSpPr>
        <p:spPr>
          <a:xfrm>
            <a:off x="4377124" y="2286000"/>
            <a:ext cx="485775" cy="428625"/>
          </a:xfrm>
          <a:prstGeom prst="rect">
            <a:avLst/>
          </a:prstGeom>
          <a:solidFill>
            <a:srgbClr val="0070C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CLIRA*</a:t>
            </a:r>
          </a:p>
        </p:txBody>
      </p:sp>
      <p:sp>
        <p:nvSpPr>
          <p:cNvPr id="74" name="Text Placeholder 3"/>
          <p:cNvSpPr txBox="1">
            <a:spLocks/>
          </p:cNvSpPr>
          <p:nvPr/>
        </p:nvSpPr>
        <p:spPr>
          <a:xfrm>
            <a:off x="3862774" y="2286000"/>
            <a:ext cx="485775" cy="428625"/>
          </a:xfrm>
          <a:prstGeom prst="rect">
            <a:avLst/>
          </a:prstGeom>
          <a:solidFill>
            <a:srgbClr val="0070C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JSNAP</a:t>
            </a:r>
          </a:p>
        </p:txBody>
      </p:sp>
      <p:sp>
        <p:nvSpPr>
          <p:cNvPr id="46" name="Text Placeholder 3"/>
          <p:cNvSpPr txBox="1">
            <a:spLocks/>
          </p:cNvSpPr>
          <p:nvPr/>
        </p:nvSpPr>
        <p:spPr>
          <a:xfrm>
            <a:off x="342900" y="3697605"/>
            <a:ext cx="843446" cy="410718"/>
          </a:xfrm>
          <a:prstGeom prst="rect">
            <a:avLst/>
          </a:prstGeom>
          <a:solidFill>
            <a:schemeClr val="accent3"/>
          </a:solidFill>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THRIFT</a:t>
            </a:r>
          </a:p>
        </p:txBody>
      </p:sp>
      <p:sp>
        <p:nvSpPr>
          <p:cNvPr id="47" name="Text Placeholder 3"/>
          <p:cNvSpPr txBox="1">
            <a:spLocks/>
          </p:cNvSpPr>
          <p:nvPr/>
        </p:nvSpPr>
        <p:spPr>
          <a:xfrm>
            <a:off x="342899" y="2743209"/>
            <a:ext cx="628650" cy="428625"/>
          </a:xfrm>
          <a:prstGeom prst="rect">
            <a:avLst/>
          </a:prstGeom>
          <a:solidFill>
            <a:schemeClr val="accent6">
              <a:lumMod val="75000"/>
            </a:schemeClr>
          </a:solidFill>
          <a:ln w="3175">
            <a:noFill/>
          </a:ln>
          <a:effectLst/>
          <a:scene3d>
            <a:camera prst="orthographicFront">
              <a:rot lat="0" lon="0" rev="0"/>
            </a:camera>
            <a:lightRig rig="chilly" dir="t">
              <a:rot lat="0" lon="0" rev="18480000"/>
            </a:lightRig>
          </a:scene3d>
          <a:sp3d prstMaterial="clear"/>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JET API</a:t>
            </a:r>
          </a:p>
        </p:txBody>
      </p:sp>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Junos Automation Stack</a:t>
            </a:r>
            <a:endParaRPr lang="en-US" b="1" dirty="0"/>
          </a:p>
        </p:txBody>
      </p:sp>
      <p:sp>
        <p:nvSpPr>
          <p:cNvPr id="35" name="Text Placeholder 3"/>
          <p:cNvSpPr txBox="1">
            <a:spLocks/>
          </p:cNvSpPr>
          <p:nvPr/>
        </p:nvSpPr>
        <p:spPr>
          <a:xfrm>
            <a:off x="4917796" y="3217545"/>
            <a:ext cx="431251" cy="428625"/>
          </a:xfrm>
          <a:prstGeom prst="rect">
            <a:avLst/>
          </a:prstGeom>
          <a:solidFill>
            <a:srgbClr val="68AE64"/>
          </a:solidFill>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REST</a:t>
            </a:r>
          </a:p>
        </p:txBody>
      </p:sp>
      <p:sp>
        <p:nvSpPr>
          <p:cNvPr id="36" name="Text Placeholder 3"/>
          <p:cNvSpPr txBox="1">
            <a:spLocks/>
          </p:cNvSpPr>
          <p:nvPr/>
        </p:nvSpPr>
        <p:spPr>
          <a:xfrm>
            <a:off x="5409094" y="3217545"/>
            <a:ext cx="404041" cy="428625"/>
          </a:xfrm>
          <a:prstGeom prst="rect">
            <a:avLst/>
          </a:prstGeom>
          <a:solidFill>
            <a:srgbClr val="68AE64"/>
          </a:solidFill>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CLI</a:t>
            </a:r>
          </a:p>
        </p:txBody>
      </p:sp>
      <p:sp>
        <p:nvSpPr>
          <p:cNvPr id="42" name="Text Placeholder 3"/>
          <p:cNvSpPr txBox="1">
            <a:spLocks/>
          </p:cNvSpPr>
          <p:nvPr/>
        </p:nvSpPr>
        <p:spPr>
          <a:xfrm>
            <a:off x="5871574" y="3697605"/>
            <a:ext cx="470624" cy="412750"/>
          </a:xfrm>
          <a:prstGeom prst="rect">
            <a:avLst/>
          </a:prstGeom>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err="1">
                <a:solidFill>
                  <a:schemeClr val="bg1">
                    <a:lumMod val="75000"/>
                  </a:schemeClr>
                </a:solidFill>
                <a:latin typeface="Antenna Regular" panose="02000503000000020004" pitchFamily="50" charset="0"/>
                <a:cs typeface="Arial"/>
              </a:rPr>
              <a:t>jVision</a:t>
            </a:r>
            <a:r>
              <a:rPr lang="en-US" sz="750" b="1" dirty="0">
                <a:solidFill>
                  <a:schemeClr val="bg1">
                    <a:lumMod val="75000"/>
                  </a:schemeClr>
                </a:solidFill>
                <a:latin typeface="Antenna Regular" panose="02000503000000020004" pitchFamily="50" charset="0"/>
                <a:cs typeface="Arial"/>
              </a:rPr>
              <a:t> Sensor</a:t>
            </a:r>
          </a:p>
        </p:txBody>
      </p:sp>
      <p:sp>
        <p:nvSpPr>
          <p:cNvPr id="3" name="TextBox 2"/>
          <p:cNvSpPr txBox="1"/>
          <p:nvPr/>
        </p:nvSpPr>
        <p:spPr>
          <a:xfrm>
            <a:off x="903729" y="4293698"/>
            <a:ext cx="310886" cy="167304"/>
          </a:xfrm>
          <a:prstGeom prst="rect">
            <a:avLst/>
          </a:prstGeom>
          <a:ln>
            <a:noFill/>
          </a:ln>
        </p:spPr>
        <p:txBody>
          <a:bodyPr wrap="none" lIns="28527" tIns="14263" rIns="28527" bIns="14263" rtlCol="0">
            <a:spAutoFit/>
          </a:bodyPr>
          <a:lstStyle/>
          <a:p>
            <a:pPr algn="l">
              <a:lnSpc>
                <a:spcPct val="90000"/>
              </a:lnSpc>
            </a:pPr>
            <a:r>
              <a:rPr lang="en-US" sz="1000" dirty="0">
                <a:solidFill>
                  <a:schemeClr val="bg1"/>
                </a:solidFill>
                <a:latin typeface="Antenna Bold" panose="02000503000000020004" pitchFamily="50" charset="0"/>
                <a:cs typeface="Arial"/>
              </a:rPr>
              <a:t>JSD</a:t>
            </a:r>
          </a:p>
        </p:txBody>
      </p:sp>
      <p:sp>
        <p:nvSpPr>
          <p:cNvPr id="45" name="TextBox 44"/>
          <p:cNvSpPr txBox="1"/>
          <p:nvPr/>
        </p:nvSpPr>
        <p:spPr>
          <a:xfrm>
            <a:off x="2183895" y="4284105"/>
            <a:ext cx="1011398" cy="167304"/>
          </a:xfrm>
          <a:prstGeom prst="rect">
            <a:avLst/>
          </a:prstGeom>
          <a:ln>
            <a:noFill/>
          </a:ln>
        </p:spPr>
        <p:txBody>
          <a:bodyPr wrap="none" lIns="28527" tIns="14263" rIns="28527" bIns="14263" rtlCol="0">
            <a:spAutoFit/>
          </a:bodyPr>
          <a:lstStyle/>
          <a:p>
            <a:pPr algn="l">
              <a:lnSpc>
                <a:spcPct val="90000"/>
              </a:lnSpc>
            </a:pPr>
            <a:r>
              <a:rPr lang="en-US" sz="1000" dirty="0">
                <a:solidFill>
                  <a:schemeClr val="bg1"/>
                </a:solidFill>
                <a:latin typeface="Antenna Bold" panose="02000503000000020004" pitchFamily="50" charset="0"/>
                <a:cs typeface="Arial"/>
              </a:rPr>
              <a:t>Ephemeral DB</a:t>
            </a:r>
          </a:p>
        </p:txBody>
      </p:sp>
      <p:sp>
        <p:nvSpPr>
          <p:cNvPr id="48" name="TextBox 47"/>
          <p:cNvSpPr txBox="1"/>
          <p:nvPr/>
        </p:nvSpPr>
        <p:spPr>
          <a:xfrm>
            <a:off x="7238622" y="4281840"/>
            <a:ext cx="512864" cy="167304"/>
          </a:xfrm>
          <a:prstGeom prst="rect">
            <a:avLst/>
          </a:prstGeom>
          <a:ln>
            <a:noFill/>
          </a:ln>
        </p:spPr>
        <p:txBody>
          <a:bodyPr wrap="none" lIns="28527" tIns="14263" rIns="28527" bIns="14263" rtlCol="0">
            <a:spAutoFit/>
          </a:bodyPr>
          <a:lstStyle/>
          <a:p>
            <a:pPr algn="l">
              <a:lnSpc>
                <a:spcPct val="90000"/>
              </a:lnSpc>
            </a:pPr>
            <a:r>
              <a:rPr lang="en-US" sz="1000" dirty="0" err="1">
                <a:solidFill>
                  <a:schemeClr val="bg1"/>
                </a:solidFill>
                <a:latin typeface="Antenna Bold" panose="02000503000000020004" pitchFamily="50" charset="0"/>
                <a:cs typeface="Arial"/>
              </a:rPr>
              <a:t>jVision</a:t>
            </a:r>
            <a:endParaRPr lang="en-US" sz="1000" dirty="0">
              <a:solidFill>
                <a:schemeClr val="bg1"/>
              </a:solidFill>
              <a:latin typeface="Antenna Bold" panose="02000503000000020004" pitchFamily="50" charset="0"/>
              <a:cs typeface="Arial"/>
            </a:endParaRPr>
          </a:p>
        </p:txBody>
      </p:sp>
      <p:sp>
        <p:nvSpPr>
          <p:cNvPr id="49" name="Text Placeholder 3"/>
          <p:cNvSpPr txBox="1">
            <a:spLocks/>
          </p:cNvSpPr>
          <p:nvPr/>
        </p:nvSpPr>
        <p:spPr>
          <a:xfrm>
            <a:off x="6870827" y="2133339"/>
            <a:ext cx="2184492" cy="1156014"/>
          </a:xfrm>
          <a:prstGeom prst="rect">
            <a:avLst/>
          </a:prstGeom>
          <a:solidFill>
            <a:schemeClr val="lt1">
              <a:alpha val="0"/>
            </a:schemeClr>
          </a:solidFill>
          <a:ln>
            <a:solidFill>
              <a:schemeClr val="accent1">
                <a:alpha val="0"/>
              </a:schemeClr>
            </a:solidFill>
          </a:ln>
        </p:spPr>
        <p:style>
          <a:lnRef idx="2">
            <a:schemeClr val="accent1"/>
          </a:lnRef>
          <a:fillRef idx="1">
            <a:schemeClr val="lt1"/>
          </a:fillRef>
          <a:effectRef idx="0">
            <a:schemeClr val="accent1"/>
          </a:effectRef>
          <a:fontRef idx="minor">
            <a:schemeClr val="dk1"/>
          </a:fontRef>
        </p:style>
        <p:txBody>
          <a:bodyPr lIns="76198" tIns="38099" rIns="76198" bIns="38099"/>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buClr>
                <a:schemeClr val="accent4"/>
              </a:buClr>
            </a:pPr>
            <a:r>
              <a:rPr lang="en-US" sz="1500" dirty="0">
                <a:latin typeface="Arial"/>
                <a:cs typeface="Arial"/>
              </a:rPr>
              <a:t>Technology, as part of the OS, that enables higher level automation and programmability </a:t>
            </a:r>
          </a:p>
          <a:p>
            <a:pPr>
              <a:buClr>
                <a:schemeClr val="accent4"/>
              </a:buClr>
            </a:pPr>
            <a:endParaRPr lang="en-US" sz="1500" dirty="0">
              <a:latin typeface="Arial"/>
              <a:cs typeface="Arial"/>
            </a:endParaRPr>
          </a:p>
          <a:p>
            <a:pPr>
              <a:buClr>
                <a:schemeClr val="accent4"/>
              </a:buClr>
            </a:pPr>
            <a:endParaRPr lang="en-US" sz="1500" dirty="0">
              <a:latin typeface="Arial"/>
              <a:cs typeface="Arial"/>
            </a:endParaRPr>
          </a:p>
        </p:txBody>
      </p:sp>
      <p:sp>
        <p:nvSpPr>
          <p:cNvPr id="50" name="TextBox 49"/>
          <p:cNvSpPr txBox="1"/>
          <p:nvPr/>
        </p:nvSpPr>
        <p:spPr>
          <a:xfrm>
            <a:off x="5760678" y="4293698"/>
            <a:ext cx="464774" cy="167304"/>
          </a:xfrm>
          <a:prstGeom prst="rect">
            <a:avLst/>
          </a:prstGeom>
          <a:ln>
            <a:noFill/>
          </a:ln>
        </p:spPr>
        <p:txBody>
          <a:bodyPr wrap="none" lIns="28527" tIns="14263" rIns="28527" bIns="14263" rtlCol="0">
            <a:spAutoFit/>
          </a:bodyPr>
          <a:lstStyle/>
          <a:p>
            <a:pPr algn="l">
              <a:lnSpc>
                <a:spcPct val="90000"/>
              </a:lnSpc>
            </a:pPr>
            <a:r>
              <a:rPr lang="en-US" sz="1000" dirty="0">
                <a:solidFill>
                  <a:schemeClr val="bg1"/>
                </a:solidFill>
                <a:latin typeface="Antenna Bold" panose="02000503000000020004" pitchFamily="50" charset="0"/>
                <a:cs typeface="Arial"/>
              </a:rPr>
              <a:t>YANG</a:t>
            </a:r>
          </a:p>
        </p:txBody>
      </p:sp>
    </p:spTree>
    <p:extLst>
      <p:ext uri="{BB962C8B-B14F-4D97-AF65-F5344CB8AC3E}">
        <p14:creationId xmlns:p14="http://schemas.microsoft.com/office/powerpoint/2010/main" val="3232694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p:cNvSpPr txBox="1">
            <a:spLocks/>
          </p:cNvSpPr>
          <p:nvPr/>
        </p:nvSpPr>
        <p:spPr>
          <a:xfrm>
            <a:off x="1231543" y="3697605"/>
            <a:ext cx="4594834" cy="412750"/>
          </a:xfrm>
          <a:prstGeom prst="rect">
            <a:avLst/>
          </a:prstGeom>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XML-RPC</a:t>
            </a:r>
          </a:p>
        </p:txBody>
      </p:sp>
      <p:sp>
        <p:nvSpPr>
          <p:cNvPr id="33" name="Text Placeholder 3"/>
          <p:cNvSpPr txBox="1">
            <a:spLocks/>
          </p:cNvSpPr>
          <p:nvPr/>
        </p:nvSpPr>
        <p:spPr>
          <a:xfrm>
            <a:off x="342900" y="3217545"/>
            <a:ext cx="3790968" cy="428625"/>
          </a:xfrm>
          <a:prstGeom prst="rect">
            <a:avLst/>
          </a:prstGeom>
          <a:solidFill>
            <a:srgbClr val="68AE64"/>
          </a:solidFill>
          <a:ln>
            <a:noFill/>
          </a:ln>
          <a:effectLst/>
          <a:scene3d>
            <a:camera prst="orthographicFront">
              <a:rot lat="0" lon="0" rev="0"/>
            </a:camera>
            <a:lightRig rig="chilly" dir="t">
              <a:rot lat="0" lon="0" rev="18480000"/>
            </a:lightRig>
          </a:scene3d>
          <a:sp3d prstMaterial="clear"/>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NETCONF</a:t>
            </a:r>
          </a:p>
        </p:txBody>
      </p:sp>
      <p:sp>
        <p:nvSpPr>
          <p:cNvPr id="40" name="Text Placeholder 3"/>
          <p:cNvSpPr txBox="1">
            <a:spLocks/>
          </p:cNvSpPr>
          <p:nvPr/>
        </p:nvSpPr>
        <p:spPr>
          <a:xfrm>
            <a:off x="4193914" y="3217545"/>
            <a:ext cx="668984" cy="428625"/>
          </a:xfrm>
          <a:prstGeom prst="rect">
            <a:avLst/>
          </a:prstGeom>
          <a:solidFill>
            <a:srgbClr val="68AE64"/>
          </a:solidFill>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Junoscript</a:t>
            </a:r>
          </a:p>
        </p:txBody>
      </p:sp>
      <p:sp>
        <p:nvSpPr>
          <p:cNvPr id="41" name="Text Placeholder 3"/>
          <p:cNvSpPr txBox="1">
            <a:spLocks/>
          </p:cNvSpPr>
          <p:nvPr/>
        </p:nvSpPr>
        <p:spPr>
          <a:xfrm>
            <a:off x="6387395" y="3697605"/>
            <a:ext cx="441569" cy="41275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00" b="1" dirty="0">
                <a:solidFill>
                  <a:schemeClr val="bg1"/>
                </a:solidFill>
                <a:latin typeface="Antenna Regular" panose="02000503000000020004" pitchFamily="50" charset="0"/>
                <a:cs typeface="Arial"/>
              </a:rPr>
              <a:t>SNMP</a:t>
            </a:r>
            <a:br>
              <a:rPr lang="en-US" sz="700" b="1" dirty="0">
                <a:solidFill>
                  <a:schemeClr val="bg1"/>
                </a:solidFill>
                <a:latin typeface="Antenna Regular" panose="02000503000000020004" pitchFamily="50" charset="0"/>
                <a:cs typeface="Arial"/>
              </a:rPr>
            </a:br>
            <a:r>
              <a:rPr lang="en-US" sz="700" b="1" dirty="0">
                <a:solidFill>
                  <a:schemeClr val="bg1"/>
                </a:solidFill>
                <a:latin typeface="Antenna Regular" panose="02000503000000020004" pitchFamily="50" charset="0"/>
                <a:cs typeface="Arial"/>
              </a:rPr>
              <a:t>RO</a:t>
            </a:r>
          </a:p>
        </p:txBody>
      </p:sp>
      <p:sp>
        <p:nvSpPr>
          <p:cNvPr id="21" name="TextBox 20"/>
          <p:cNvSpPr txBox="1"/>
          <p:nvPr/>
        </p:nvSpPr>
        <p:spPr>
          <a:xfrm>
            <a:off x="5114229" y="5037570"/>
            <a:ext cx="1756598" cy="202041"/>
          </a:xfrm>
          <a:prstGeom prst="rect">
            <a:avLst/>
          </a:prstGeom>
          <a:noFill/>
        </p:spPr>
        <p:txBody>
          <a:bodyPr wrap="square" lIns="76198" tIns="38099" rIns="76198" bIns="38099" rtlCol="0">
            <a:spAutoFit/>
          </a:bodyPr>
          <a:lstStyle/>
          <a:p>
            <a:pPr algn="r"/>
            <a:r>
              <a:rPr lang="en-US" sz="813" dirty="0">
                <a:solidFill>
                  <a:srgbClr val="829AB0"/>
                </a:solidFill>
                <a:cs typeface="Arial" panose="020B0604020202020204" pitchFamily="34" charset="0"/>
              </a:rPr>
              <a:t>Junos Platform Automation Stack</a:t>
            </a:r>
          </a:p>
        </p:txBody>
      </p:sp>
      <p:sp>
        <p:nvSpPr>
          <p:cNvPr id="34" name="Text Placeholder 3"/>
          <p:cNvSpPr txBox="1">
            <a:spLocks/>
          </p:cNvSpPr>
          <p:nvPr/>
        </p:nvSpPr>
        <p:spPr>
          <a:xfrm>
            <a:off x="1000126" y="2743209"/>
            <a:ext cx="1285874" cy="428625"/>
          </a:xfrm>
          <a:prstGeom prst="rect">
            <a:avLst/>
          </a:prstGeom>
          <a:solidFill>
            <a:schemeClr val="accent6">
              <a:lumMod val="75000"/>
            </a:schemeClr>
          </a:solidFill>
          <a:ln w="3175">
            <a:noFill/>
          </a:ln>
          <a:effectLst/>
          <a:scene3d>
            <a:camera prst="orthographicFront">
              <a:rot lat="0" lon="0" rev="0"/>
            </a:camera>
            <a:lightRig rig="chilly" dir="t">
              <a:rot lat="0" lon="0" rev="18480000"/>
            </a:lightRig>
          </a:scene3d>
          <a:sp3d prstMaterial="clear"/>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err="1">
                <a:solidFill>
                  <a:schemeClr val="bg1">
                    <a:lumMod val="75000"/>
                  </a:schemeClr>
                </a:solidFill>
                <a:latin typeface="Antenna Regular" panose="02000503000000020004" pitchFamily="50" charset="0"/>
                <a:cs typeface="Arial"/>
              </a:rPr>
              <a:t>PyEZ</a:t>
            </a:r>
            <a:r>
              <a:rPr lang="en-US" sz="750" dirty="0">
                <a:solidFill>
                  <a:schemeClr val="bg1">
                    <a:lumMod val="75000"/>
                  </a:schemeClr>
                </a:solidFill>
                <a:latin typeface="Antenna Regular" panose="02000503000000020004" pitchFamily="50" charset="0"/>
                <a:cs typeface="Arial"/>
              </a:rPr>
              <a:t> Framework</a:t>
            </a:r>
          </a:p>
        </p:txBody>
      </p:sp>
      <p:sp>
        <p:nvSpPr>
          <p:cNvPr id="37" name="Text Placeholder 3"/>
          <p:cNvSpPr txBox="1">
            <a:spLocks/>
          </p:cNvSpPr>
          <p:nvPr/>
        </p:nvSpPr>
        <p:spPr>
          <a:xfrm>
            <a:off x="128587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Ansible</a:t>
            </a:r>
          </a:p>
        </p:txBody>
      </p:sp>
      <p:sp>
        <p:nvSpPr>
          <p:cNvPr id="38" name="Text Placeholder 3"/>
          <p:cNvSpPr txBox="1">
            <a:spLocks/>
          </p:cNvSpPr>
          <p:nvPr/>
        </p:nvSpPr>
        <p:spPr>
          <a:xfrm>
            <a:off x="342899" y="2286000"/>
            <a:ext cx="914400" cy="428625"/>
          </a:xfrm>
          <a:prstGeom prst="rect">
            <a:avLst/>
          </a:prstGeom>
          <a:solidFill>
            <a:srgbClr val="D2000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Python</a:t>
            </a:r>
            <a:br>
              <a:rPr lang="en-US" sz="750" dirty="0">
                <a:solidFill>
                  <a:schemeClr val="bg1">
                    <a:lumMod val="75000"/>
                  </a:schemeClr>
                </a:solidFill>
                <a:latin typeface="Antenna Regular" panose="02000503000000020004" pitchFamily="50" charset="0"/>
                <a:cs typeface="Arial"/>
              </a:rPr>
            </a:br>
            <a:r>
              <a:rPr lang="en-US" sz="750" dirty="0">
                <a:solidFill>
                  <a:schemeClr val="bg1">
                    <a:lumMod val="75000"/>
                  </a:schemeClr>
                </a:solidFill>
                <a:latin typeface="Antenna Regular" panose="02000503000000020004" pitchFamily="50" charset="0"/>
                <a:cs typeface="Arial"/>
              </a:rPr>
              <a:t>Scripts</a:t>
            </a:r>
          </a:p>
        </p:txBody>
      </p:sp>
      <p:sp>
        <p:nvSpPr>
          <p:cNvPr id="28" name="Text Placeholder 3"/>
          <p:cNvSpPr txBox="1">
            <a:spLocks/>
          </p:cNvSpPr>
          <p:nvPr/>
        </p:nvSpPr>
        <p:spPr>
          <a:xfrm>
            <a:off x="180022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Salt*</a:t>
            </a:r>
          </a:p>
        </p:txBody>
      </p:sp>
      <p:sp>
        <p:nvSpPr>
          <p:cNvPr id="68" name="Text Placeholder 3"/>
          <p:cNvSpPr txBox="1">
            <a:spLocks/>
          </p:cNvSpPr>
          <p:nvPr/>
        </p:nvSpPr>
        <p:spPr>
          <a:xfrm>
            <a:off x="2314576" y="2743209"/>
            <a:ext cx="1514474" cy="428625"/>
          </a:xfrm>
          <a:prstGeom prst="rect">
            <a:avLst/>
          </a:prstGeom>
          <a:solidFill>
            <a:schemeClr val="accent6">
              <a:lumMod val="75000"/>
            </a:schemeClr>
          </a:solidFill>
          <a:ln w="3175">
            <a:noFill/>
          </a:ln>
          <a:effectLst/>
          <a:scene3d>
            <a:camera prst="orthographicFront">
              <a:rot lat="0" lon="0" rev="0"/>
            </a:camera>
            <a:lightRig rig="chilly" dir="t">
              <a:rot lat="0" lon="0" rev="18480000"/>
            </a:lightRig>
          </a:scene3d>
          <a:sp3d prstMaterial="clear"/>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err="1">
                <a:solidFill>
                  <a:schemeClr val="bg1">
                    <a:lumMod val="75000"/>
                  </a:schemeClr>
                </a:solidFill>
                <a:latin typeface="Antenna Regular" panose="02000503000000020004" pitchFamily="50" charset="0"/>
                <a:cs typeface="Arial"/>
              </a:rPr>
              <a:t>RubyEZ</a:t>
            </a:r>
            <a:r>
              <a:rPr lang="en-US" sz="750" dirty="0">
                <a:solidFill>
                  <a:schemeClr val="bg1">
                    <a:lumMod val="75000"/>
                  </a:schemeClr>
                </a:solidFill>
                <a:latin typeface="Antenna Regular" panose="02000503000000020004" pitchFamily="50" charset="0"/>
                <a:cs typeface="Arial"/>
              </a:rPr>
              <a:t> Library</a:t>
            </a:r>
          </a:p>
        </p:txBody>
      </p:sp>
      <p:sp>
        <p:nvSpPr>
          <p:cNvPr id="69" name="Text Placeholder 3"/>
          <p:cNvSpPr txBox="1">
            <a:spLocks/>
          </p:cNvSpPr>
          <p:nvPr/>
        </p:nvSpPr>
        <p:spPr>
          <a:xfrm>
            <a:off x="282892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Puppet</a:t>
            </a:r>
          </a:p>
        </p:txBody>
      </p:sp>
      <p:sp>
        <p:nvSpPr>
          <p:cNvPr id="70" name="Text Placeholder 3"/>
          <p:cNvSpPr txBox="1">
            <a:spLocks/>
          </p:cNvSpPr>
          <p:nvPr/>
        </p:nvSpPr>
        <p:spPr>
          <a:xfrm>
            <a:off x="2314576" y="2286000"/>
            <a:ext cx="485774" cy="428625"/>
          </a:xfrm>
          <a:prstGeom prst="rect">
            <a:avLst/>
          </a:prstGeom>
          <a:solidFill>
            <a:srgbClr val="D2000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Ruby</a:t>
            </a:r>
            <a:br>
              <a:rPr lang="en-US" sz="750" dirty="0">
                <a:solidFill>
                  <a:schemeClr val="bg1">
                    <a:lumMod val="75000"/>
                  </a:schemeClr>
                </a:solidFill>
                <a:latin typeface="Antenna Regular" panose="02000503000000020004" pitchFamily="50" charset="0"/>
                <a:cs typeface="Arial"/>
              </a:rPr>
            </a:br>
            <a:r>
              <a:rPr lang="en-US" sz="750" dirty="0">
                <a:solidFill>
                  <a:schemeClr val="bg1">
                    <a:lumMod val="75000"/>
                  </a:schemeClr>
                </a:solidFill>
                <a:latin typeface="Antenna Regular" panose="02000503000000020004" pitchFamily="50" charset="0"/>
                <a:cs typeface="Arial"/>
              </a:rPr>
              <a:t>Scripts</a:t>
            </a:r>
          </a:p>
        </p:txBody>
      </p:sp>
      <p:sp>
        <p:nvSpPr>
          <p:cNvPr id="71" name="Text Placeholder 3"/>
          <p:cNvSpPr txBox="1">
            <a:spLocks/>
          </p:cNvSpPr>
          <p:nvPr/>
        </p:nvSpPr>
        <p:spPr>
          <a:xfrm>
            <a:off x="334327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Chef</a:t>
            </a:r>
          </a:p>
        </p:txBody>
      </p:sp>
      <p:sp>
        <p:nvSpPr>
          <p:cNvPr id="72" name="Text Placeholder 3"/>
          <p:cNvSpPr txBox="1">
            <a:spLocks/>
          </p:cNvSpPr>
          <p:nvPr/>
        </p:nvSpPr>
        <p:spPr>
          <a:xfrm>
            <a:off x="3862774" y="2743209"/>
            <a:ext cx="1000124" cy="428625"/>
          </a:xfrm>
          <a:prstGeom prst="rect">
            <a:avLst/>
          </a:prstGeom>
          <a:solidFill>
            <a:srgbClr val="D20000"/>
          </a:solidFill>
          <a:ln w="3175">
            <a:noFill/>
          </a:ln>
          <a:effectLst/>
          <a:scene3d>
            <a:camera prst="orthographicFront">
              <a:rot lat="0" lon="0" rev="0"/>
            </a:camera>
            <a:lightRig rig="chilly" dir="t">
              <a:rot lat="0" lon="0" rev="18480000"/>
            </a:lightRig>
          </a:scene3d>
          <a:sp3d prstMaterial="clear"/>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Python / SLAX</a:t>
            </a:r>
          </a:p>
        </p:txBody>
      </p:sp>
      <p:sp>
        <p:nvSpPr>
          <p:cNvPr id="73" name="Text Placeholder 3"/>
          <p:cNvSpPr txBox="1">
            <a:spLocks/>
          </p:cNvSpPr>
          <p:nvPr/>
        </p:nvSpPr>
        <p:spPr>
          <a:xfrm>
            <a:off x="4377124" y="2286000"/>
            <a:ext cx="485775" cy="428625"/>
          </a:xfrm>
          <a:prstGeom prst="rect">
            <a:avLst/>
          </a:prstGeom>
          <a:solidFill>
            <a:srgbClr val="0070C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CLIRA*</a:t>
            </a:r>
          </a:p>
        </p:txBody>
      </p:sp>
      <p:sp>
        <p:nvSpPr>
          <p:cNvPr id="74" name="Text Placeholder 3"/>
          <p:cNvSpPr txBox="1">
            <a:spLocks/>
          </p:cNvSpPr>
          <p:nvPr/>
        </p:nvSpPr>
        <p:spPr>
          <a:xfrm>
            <a:off x="3862774" y="2286000"/>
            <a:ext cx="485775" cy="428625"/>
          </a:xfrm>
          <a:prstGeom prst="rect">
            <a:avLst/>
          </a:prstGeom>
          <a:solidFill>
            <a:srgbClr val="0070C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JSNAP</a:t>
            </a:r>
          </a:p>
        </p:txBody>
      </p:sp>
      <p:sp>
        <p:nvSpPr>
          <p:cNvPr id="46" name="Text Placeholder 3"/>
          <p:cNvSpPr txBox="1">
            <a:spLocks/>
          </p:cNvSpPr>
          <p:nvPr/>
        </p:nvSpPr>
        <p:spPr>
          <a:xfrm>
            <a:off x="342900" y="3697605"/>
            <a:ext cx="843446" cy="410718"/>
          </a:xfrm>
          <a:prstGeom prst="rect">
            <a:avLst/>
          </a:prstGeom>
          <a:solidFill>
            <a:schemeClr val="accent3"/>
          </a:solidFill>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THRIFT</a:t>
            </a:r>
          </a:p>
        </p:txBody>
      </p:sp>
      <p:sp>
        <p:nvSpPr>
          <p:cNvPr id="47" name="Text Placeholder 3"/>
          <p:cNvSpPr txBox="1">
            <a:spLocks/>
          </p:cNvSpPr>
          <p:nvPr/>
        </p:nvSpPr>
        <p:spPr>
          <a:xfrm>
            <a:off x="342899" y="2743209"/>
            <a:ext cx="628650" cy="428625"/>
          </a:xfrm>
          <a:prstGeom prst="rect">
            <a:avLst/>
          </a:prstGeom>
          <a:solidFill>
            <a:schemeClr val="accent6">
              <a:lumMod val="75000"/>
            </a:schemeClr>
          </a:solidFill>
          <a:ln w="3175">
            <a:noFill/>
          </a:ln>
          <a:effectLst/>
          <a:scene3d>
            <a:camera prst="orthographicFront">
              <a:rot lat="0" lon="0" rev="0"/>
            </a:camera>
            <a:lightRig rig="chilly" dir="t">
              <a:rot lat="0" lon="0" rev="18480000"/>
            </a:lightRig>
          </a:scene3d>
          <a:sp3d prstMaterial="clear"/>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JET API</a:t>
            </a:r>
          </a:p>
        </p:txBody>
      </p:sp>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Junos Automation Stack</a:t>
            </a:r>
            <a:endParaRPr lang="en-US" b="1" dirty="0"/>
          </a:p>
        </p:txBody>
      </p:sp>
      <p:sp>
        <p:nvSpPr>
          <p:cNvPr id="35" name="Text Placeholder 3"/>
          <p:cNvSpPr txBox="1">
            <a:spLocks/>
          </p:cNvSpPr>
          <p:nvPr/>
        </p:nvSpPr>
        <p:spPr>
          <a:xfrm>
            <a:off x="4917796" y="3217545"/>
            <a:ext cx="431251" cy="428625"/>
          </a:xfrm>
          <a:prstGeom prst="rect">
            <a:avLst/>
          </a:prstGeom>
          <a:solidFill>
            <a:srgbClr val="68AE64"/>
          </a:solidFill>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REST</a:t>
            </a:r>
          </a:p>
        </p:txBody>
      </p:sp>
      <p:sp>
        <p:nvSpPr>
          <p:cNvPr id="36" name="Text Placeholder 3"/>
          <p:cNvSpPr txBox="1">
            <a:spLocks/>
          </p:cNvSpPr>
          <p:nvPr/>
        </p:nvSpPr>
        <p:spPr>
          <a:xfrm>
            <a:off x="5409094" y="3217545"/>
            <a:ext cx="404041" cy="428625"/>
          </a:xfrm>
          <a:prstGeom prst="rect">
            <a:avLst/>
          </a:prstGeom>
          <a:solidFill>
            <a:srgbClr val="68AE64"/>
          </a:solidFill>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CLI</a:t>
            </a:r>
          </a:p>
        </p:txBody>
      </p:sp>
      <p:sp>
        <p:nvSpPr>
          <p:cNvPr id="42" name="Text Placeholder 3"/>
          <p:cNvSpPr txBox="1">
            <a:spLocks/>
          </p:cNvSpPr>
          <p:nvPr/>
        </p:nvSpPr>
        <p:spPr>
          <a:xfrm>
            <a:off x="5871574" y="3697605"/>
            <a:ext cx="470624" cy="41275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00" b="1" dirty="0" err="1">
                <a:solidFill>
                  <a:schemeClr val="bg1"/>
                </a:solidFill>
                <a:latin typeface="Antenna Regular" panose="02000503000000020004" pitchFamily="50" charset="0"/>
                <a:cs typeface="Arial"/>
              </a:rPr>
              <a:t>jVision</a:t>
            </a:r>
            <a:r>
              <a:rPr lang="en-US" sz="700" b="1" dirty="0">
                <a:solidFill>
                  <a:schemeClr val="bg1"/>
                </a:solidFill>
                <a:latin typeface="Antenna Regular" panose="02000503000000020004" pitchFamily="50" charset="0"/>
                <a:cs typeface="Arial"/>
              </a:rPr>
              <a:t> Sensor</a:t>
            </a:r>
          </a:p>
        </p:txBody>
      </p:sp>
      <p:sp>
        <p:nvSpPr>
          <p:cNvPr id="49" name="Text Placeholder 3"/>
          <p:cNvSpPr txBox="1">
            <a:spLocks/>
          </p:cNvSpPr>
          <p:nvPr/>
        </p:nvSpPr>
        <p:spPr>
          <a:xfrm>
            <a:off x="3617549" y="4600575"/>
            <a:ext cx="3211414" cy="412750"/>
          </a:xfrm>
          <a:prstGeom prst="rect">
            <a:avLst/>
          </a:prstGeom>
          <a:solidFill>
            <a:schemeClr val="bg1">
              <a:lumMod val="65000"/>
            </a:schemeClr>
          </a:solid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lumMod val="75000"/>
                  </a:schemeClr>
                </a:solidFill>
                <a:latin typeface="Arial"/>
                <a:cs typeface="Arial"/>
              </a:rPr>
              <a:t> Data Plane (PFE)</a:t>
            </a:r>
          </a:p>
        </p:txBody>
      </p:sp>
      <p:sp>
        <p:nvSpPr>
          <p:cNvPr id="50" name="Text Placeholder 3"/>
          <p:cNvSpPr txBox="1">
            <a:spLocks/>
          </p:cNvSpPr>
          <p:nvPr/>
        </p:nvSpPr>
        <p:spPr>
          <a:xfrm>
            <a:off x="342900" y="4600575"/>
            <a:ext cx="3232786" cy="409375"/>
          </a:xfrm>
          <a:prstGeom prst="rect">
            <a:avLst/>
          </a:prstGeom>
          <a:solidFill>
            <a:schemeClr val="bg1">
              <a:lumMod val="65000"/>
            </a:schemeClr>
          </a:solid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lumMod val="75000"/>
                  </a:schemeClr>
                </a:solidFill>
                <a:latin typeface="Arial"/>
                <a:cs typeface="Arial"/>
              </a:rPr>
              <a:t>Chassis</a:t>
            </a:r>
          </a:p>
        </p:txBody>
      </p:sp>
      <p:grpSp>
        <p:nvGrpSpPr>
          <p:cNvPr id="51" name="Group 50"/>
          <p:cNvGrpSpPr/>
          <p:nvPr/>
        </p:nvGrpSpPr>
        <p:grpSpPr>
          <a:xfrm>
            <a:off x="342900" y="4154803"/>
            <a:ext cx="6486064" cy="412750"/>
            <a:chOff x="548639" y="5276085"/>
            <a:chExt cx="10377703" cy="660400"/>
          </a:xfrm>
          <a:solidFill>
            <a:schemeClr val="bg1">
              <a:lumMod val="65000"/>
            </a:schemeClr>
          </a:solidFill>
        </p:grpSpPr>
        <p:sp>
          <p:nvSpPr>
            <p:cNvPr id="52" name="Text Placeholder 3"/>
            <p:cNvSpPr txBox="1">
              <a:spLocks/>
            </p:cNvSpPr>
            <p:nvPr/>
          </p:nvSpPr>
          <p:spPr>
            <a:xfrm>
              <a:off x="548639" y="5276085"/>
              <a:ext cx="10377703" cy="660400"/>
            </a:xfrm>
            <a:prstGeom prst="rect">
              <a:avLst/>
            </a:prstGeom>
            <a:grp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endParaRPr lang="en-US" sz="750" cap="small" dirty="0">
                <a:solidFill>
                  <a:schemeClr val="tx1">
                    <a:lumMod val="20000"/>
                    <a:lumOff val="80000"/>
                  </a:schemeClr>
                </a:solidFill>
                <a:latin typeface="Antenna Regular" panose="02000503000000020004" pitchFamily="50" charset="0"/>
                <a:cs typeface="Arial"/>
              </a:endParaRPr>
            </a:p>
          </p:txBody>
        </p:sp>
        <p:pic>
          <p:nvPicPr>
            <p:cNvPr id="53" name="Picture 4"/>
            <p:cNvPicPr>
              <a:picLocks noChangeAspect="1" noChangeArrowheads="1"/>
            </p:cNvPicPr>
            <p:nvPr/>
          </p:nvPicPr>
          <p:blipFill>
            <a:blip r:embed="rId3" cstate="print"/>
            <a:srcRect/>
            <a:stretch>
              <a:fillRect/>
            </a:stretch>
          </p:blipFill>
          <p:spPr bwMode="auto">
            <a:xfrm>
              <a:off x="5215555" y="5367711"/>
              <a:ext cx="861559" cy="506342"/>
            </a:xfrm>
            <a:prstGeom prst="rect">
              <a:avLst/>
            </a:prstGeom>
            <a:grpFill/>
            <a:ln w="9525">
              <a:noFill/>
              <a:miter lim="800000"/>
              <a:headEnd/>
              <a:tailEnd/>
            </a:ln>
            <a:effectLst/>
          </p:spPr>
        </p:pic>
      </p:grpSp>
      <p:sp>
        <p:nvSpPr>
          <p:cNvPr id="54" name="TextBox 53"/>
          <p:cNvSpPr txBox="1"/>
          <p:nvPr/>
        </p:nvSpPr>
        <p:spPr>
          <a:xfrm>
            <a:off x="729140" y="4293697"/>
            <a:ext cx="310886" cy="167304"/>
          </a:xfrm>
          <a:prstGeom prst="rect">
            <a:avLst/>
          </a:prstGeom>
          <a:ln>
            <a:noFill/>
          </a:ln>
        </p:spPr>
        <p:txBody>
          <a:bodyPr wrap="none" lIns="28527" tIns="14263" rIns="28527" bIns="14263" rtlCol="0">
            <a:spAutoFit/>
          </a:bodyPr>
          <a:lstStyle/>
          <a:p>
            <a:pPr algn="l">
              <a:lnSpc>
                <a:spcPct val="90000"/>
              </a:lnSpc>
            </a:pPr>
            <a:r>
              <a:rPr lang="en-US" sz="1000" dirty="0">
                <a:solidFill>
                  <a:schemeClr val="bg1">
                    <a:lumMod val="75000"/>
                  </a:schemeClr>
                </a:solidFill>
                <a:latin typeface="Antenna Bold" panose="02000503000000020004" pitchFamily="50" charset="0"/>
                <a:cs typeface="Arial"/>
              </a:rPr>
              <a:t>JSD</a:t>
            </a:r>
          </a:p>
        </p:txBody>
      </p:sp>
      <p:sp>
        <p:nvSpPr>
          <p:cNvPr id="55" name="TextBox 54"/>
          <p:cNvSpPr txBox="1"/>
          <p:nvPr/>
        </p:nvSpPr>
        <p:spPr>
          <a:xfrm>
            <a:off x="1696497" y="4293698"/>
            <a:ext cx="1011398" cy="167304"/>
          </a:xfrm>
          <a:prstGeom prst="rect">
            <a:avLst/>
          </a:prstGeom>
          <a:ln>
            <a:noFill/>
          </a:ln>
        </p:spPr>
        <p:txBody>
          <a:bodyPr wrap="none" lIns="28527" tIns="14263" rIns="28527" bIns="14263" rtlCol="0">
            <a:spAutoFit/>
          </a:bodyPr>
          <a:lstStyle/>
          <a:p>
            <a:pPr algn="l">
              <a:lnSpc>
                <a:spcPct val="90000"/>
              </a:lnSpc>
            </a:pPr>
            <a:r>
              <a:rPr lang="en-US" sz="1000" dirty="0">
                <a:solidFill>
                  <a:schemeClr val="bg1">
                    <a:lumMod val="75000"/>
                  </a:schemeClr>
                </a:solidFill>
                <a:latin typeface="Antenna Bold" panose="02000503000000020004" pitchFamily="50" charset="0"/>
                <a:cs typeface="Arial"/>
              </a:rPr>
              <a:t>Ephemeral DB</a:t>
            </a:r>
          </a:p>
        </p:txBody>
      </p:sp>
      <p:sp>
        <p:nvSpPr>
          <p:cNvPr id="56" name="TextBox 55"/>
          <p:cNvSpPr txBox="1"/>
          <p:nvPr/>
        </p:nvSpPr>
        <p:spPr>
          <a:xfrm>
            <a:off x="5911241" y="4299168"/>
            <a:ext cx="512864" cy="167304"/>
          </a:xfrm>
          <a:prstGeom prst="rect">
            <a:avLst/>
          </a:prstGeom>
          <a:ln>
            <a:noFill/>
          </a:ln>
        </p:spPr>
        <p:txBody>
          <a:bodyPr wrap="none" lIns="28527" tIns="14263" rIns="28527" bIns="14263" rtlCol="0">
            <a:spAutoFit/>
          </a:bodyPr>
          <a:lstStyle/>
          <a:p>
            <a:pPr algn="l">
              <a:lnSpc>
                <a:spcPct val="90000"/>
              </a:lnSpc>
            </a:pPr>
            <a:r>
              <a:rPr lang="en-US" sz="1000" dirty="0" err="1">
                <a:solidFill>
                  <a:schemeClr val="bg1"/>
                </a:solidFill>
                <a:latin typeface="Antenna Bold" panose="02000503000000020004" pitchFamily="50" charset="0"/>
                <a:cs typeface="Arial"/>
              </a:rPr>
              <a:t>jVision</a:t>
            </a:r>
            <a:endParaRPr lang="en-US" sz="1000" dirty="0">
              <a:solidFill>
                <a:schemeClr val="bg1"/>
              </a:solidFill>
              <a:latin typeface="Antenna Bold" panose="02000503000000020004" pitchFamily="50" charset="0"/>
              <a:cs typeface="Arial"/>
            </a:endParaRPr>
          </a:p>
        </p:txBody>
      </p:sp>
      <p:sp>
        <p:nvSpPr>
          <p:cNvPr id="57" name="TextBox 56"/>
          <p:cNvSpPr txBox="1"/>
          <p:nvPr/>
        </p:nvSpPr>
        <p:spPr>
          <a:xfrm>
            <a:off x="4620011" y="4293697"/>
            <a:ext cx="464774" cy="167304"/>
          </a:xfrm>
          <a:prstGeom prst="rect">
            <a:avLst/>
          </a:prstGeom>
          <a:ln>
            <a:noFill/>
          </a:ln>
        </p:spPr>
        <p:txBody>
          <a:bodyPr wrap="none" lIns="28527" tIns="14263" rIns="28527" bIns="14263" rtlCol="0">
            <a:spAutoFit/>
          </a:bodyPr>
          <a:lstStyle/>
          <a:p>
            <a:pPr algn="l">
              <a:lnSpc>
                <a:spcPct val="90000"/>
              </a:lnSpc>
            </a:pPr>
            <a:r>
              <a:rPr lang="en-US" sz="1000" dirty="0">
                <a:solidFill>
                  <a:schemeClr val="bg1">
                    <a:lumMod val="75000"/>
                  </a:schemeClr>
                </a:solidFill>
                <a:latin typeface="Antenna Bold" panose="02000503000000020004" pitchFamily="50" charset="0"/>
                <a:cs typeface="Arial"/>
              </a:rPr>
              <a:t>YANG</a:t>
            </a:r>
          </a:p>
        </p:txBody>
      </p:sp>
      <p:sp>
        <p:nvSpPr>
          <p:cNvPr id="58" name="Text Placeholder 3"/>
          <p:cNvSpPr txBox="1">
            <a:spLocks/>
          </p:cNvSpPr>
          <p:nvPr/>
        </p:nvSpPr>
        <p:spPr>
          <a:xfrm>
            <a:off x="7032733" y="2136618"/>
            <a:ext cx="2111267" cy="681469"/>
          </a:xfrm>
          <a:prstGeom prst="rect">
            <a:avLst/>
          </a:prstGeom>
          <a:solidFill>
            <a:schemeClr val="lt1">
              <a:alpha val="0"/>
            </a:schemeClr>
          </a:solidFill>
          <a:ln>
            <a:solidFill>
              <a:schemeClr val="accent1">
                <a:alpha val="0"/>
              </a:schemeClr>
            </a:solidFill>
          </a:ln>
        </p:spPr>
        <p:style>
          <a:lnRef idx="2">
            <a:schemeClr val="accent1"/>
          </a:lnRef>
          <a:fillRef idx="1">
            <a:schemeClr val="lt1"/>
          </a:fillRef>
          <a:effectRef idx="0">
            <a:schemeClr val="accent1"/>
          </a:effectRef>
          <a:fontRef idx="minor">
            <a:schemeClr val="dk1"/>
          </a:fontRef>
        </p:style>
        <p:txBody>
          <a:bodyPr lIns="76198" tIns="38099" rIns="76198" bIns="38099"/>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buClr>
                <a:schemeClr val="accent4"/>
              </a:buClr>
            </a:pPr>
            <a:r>
              <a:rPr lang="en-US" sz="1500" dirty="0">
                <a:latin typeface="Arial"/>
                <a:cs typeface="Arial"/>
              </a:rPr>
              <a:t>Monitoring and Analytics technologies</a:t>
            </a:r>
          </a:p>
        </p:txBody>
      </p:sp>
    </p:spTree>
    <p:extLst>
      <p:ext uri="{BB962C8B-B14F-4D97-AF65-F5344CB8AC3E}">
        <p14:creationId xmlns:p14="http://schemas.microsoft.com/office/powerpoint/2010/main" val="2109365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p:cNvSpPr txBox="1">
            <a:spLocks/>
          </p:cNvSpPr>
          <p:nvPr/>
        </p:nvSpPr>
        <p:spPr>
          <a:xfrm>
            <a:off x="1231543" y="3697605"/>
            <a:ext cx="4594834" cy="412750"/>
          </a:xfrm>
          <a:prstGeom prst="rect">
            <a:avLst/>
          </a:prstGeom>
          <a:ln>
            <a:solidFill>
              <a:schemeClr val="accent3"/>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solidFill>
                <a:latin typeface="Antenna Regular" panose="02000503000000020004" pitchFamily="50" charset="0"/>
                <a:cs typeface="Arial"/>
              </a:rPr>
              <a:t>XML-RPC</a:t>
            </a:r>
          </a:p>
        </p:txBody>
      </p:sp>
      <p:sp>
        <p:nvSpPr>
          <p:cNvPr id="33" name="Text Placeholder 3"/>
          <p:cNvSpPr txBox="1">
            <a:spLocks/>
          </p:cNvSpPr>
          <p:nvPr/>
        </p:nvSpPr>
        <p:spPr>
          <a:xfrm>
            <a:off x="342900" y="3217545"/>
            <a:ext cx="3790968" cy="428625"/>
          </a:xfrm>
          <a:prstGeom prst="rect">
            <a:avLst/>
          </a:prstGeom>
          <a:solidFill>
            <a:srgbClr val="68AE64"/>
          </a:solidFill>
          <a:ln>
            <a:noFill/>
          </a:ln>
          <a:effectLst/>
          <a:scene3d>
            <a:camera prst="orthographicFront">
              <a:rot lat="0" lon="0" rev="0"/>
            </a:camera>
            <a:lightRig rig="chilly" dir="t">
              <a:rot lat="0" lon="0" rev="18480000"/>
            </a:lightRig>
          </a:scene3d>
          <a:sp3d prstMaterial="clear"/>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NETCONF</a:t>
            </a:r>
          </a:p>
        </p:txBody>
      </p:sp>
      <p:sp>
        <p:nvSpPr>
          <p:cNvPr id="40" name="Text Placeholder 3"/>
          <p:cNvSpPr txBox="1">
            <a:spLocks/>
          </p:cNvSpPr>
          <p:nvPr/>
        </p:nvSpPr>
        <p:spPr>
          <a:xfrm>
            <a:off x="4193914" y="3217545"/>
            <a:ext cx="668984" cy="428625"/>
          </a:xfrm>
          <a:prstGeom prst="rect">
            <a:avLst/>
          </a:prstGeom>
          <a:solidFill>
            <a:srgbClr val="68AE64"/>
          </a:solidFill>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Junoscript</a:t>
            </a:r>
          </a:p>
        </p:txBody>
      </p:sp>
      <p:sp>
        <p:nvSpPr>
          <p:cNvPr id="41" name="Text Placeholder 3"/>
          <p:cNvSpPr txBox="1">
            <a:spLocks/>
          </p:cNvSpPr>
          <p:nvPr/>
        </p:nvSpPr>
        <p:spPr>
          <a:xfrm>
            <a:off x="6387395" y="3697605"/>
            <a:ext cx="441569" cy="412750"/>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00" b="1" dirty="0">
                <a:solidFill>
                  <a:schemeClr val="bg1">
                    <a:lumMod val="75000"/>
                  </a:schemeClr>
                </a:solidFill>
                <a:latin typeface="Antenna Regular" panose="02000503000000020004" pitchFamily="50" charset="0"/>
                <a:cs typeface="Arial"/>
              </a:rPr>
              <a:t>SNMP</a:t>
            </a:r>
            <a:br>
              <a:rPr lang="en-US" sz="700" b="1" dirty="0">
                <a:solidFill>
                  <a:schemeClr val="bg1">
                    <a:lumMod val="75000"/>
                  </a:schemeClr>
                </a:solidFill>
                <a:latin typeface="Antenna Regular" panose="02000503000000020004" pitchFamily="50" charset="0"/>
                <a:cs typeface="Arial"/>
              </a:rPr>
            </a:br>
            <a:r>
              <a:rPr lang="en-US" sz="700" b="1" dirty="0">
                <a:solidFill>
                  <a:schemeClr val="bg1">
                    <a:lumMod val="75000"/>
                  </a:schemeClr>
                </a:solidFill>
                <a:latin typeface="Antenna Regular" panose="02000503000000020004" pitchFamily="50" charset="0"/>
                <a:cs typeface="Arial"/>
              </a:rPr>
              <a:t>RO</a:t>
            </a:r>
          </a:p>
        </p:txBody>
      </p:sp>
      <p:sp>
        <p:nvSpPr>
          <p:cNvPr id="21" name="TextBox 20"/>
          <p:cNvSpPr txBox="1"/>
          <p:nvPr/>
        </p:nvSpPr>
        <p:spPr>
          <a:xfrm>
            <a:off x="5114229" y="5037570"/>
            <a:ext cx="1756598" cy="202041"/>
          </a:xfrm>
          <a:prstGeom prst="rect">
            <a:avLst/>
          </a:prstGeom>
          <a:noFill/>
        </p:spPr>
        <p:txBody>
          <a:bodyPr wrap="square" lIns="76198" tIns="38099" rIns="76198" bIns="38099" rtlCol="0">
            <a:spAutoFit/>
          </a:bodyPr>
          <a:lstStyle/>
          <a:p>
            <a:pPr algn="r"/>
            <a:r>
              <a:rPr lang="en-US" sz="813" dirty="0">
                <a:solidFill>
                  <a:srgbClr val="829AB0"/>
                </a:solidFill>
                <a:cs typeface="Arial" panose="020B0604020202020204" pitchFamily="34" charset="0"/>
              </a:rPr>
              <a:t>Junos Platform Automation Stack</a:t>
            </a:r>
          </a:p>
        </p:txBody>
      </p:sp>
      <p:sp>
        <p:nvSpPr>
          <p:cNvPr id="34" name="Text Placeholder 3"/>
          <p:cNvSpPr txBox="1">
            <a:spLocks/>
          </p:cNvSpPr>
          <p:nvPr/>
        </p:nvSpPr>
        <p:spPr>
          <a:xfrm>
            <a:off x="1000126" y="2743209"/>
            <a:ext cx="1285874" cy="428625"/>
          </a:xfrm>
          <a:prstGeom prst="rect">
            <a:avLst/>
          </a:prstGeom>
          <a:solidFill>
            <a:schemeClr val="accent6">
              <a:lumMod val="75000"/>
            </a:schemeClr>
          </a:solidFill>
          <a:ln w="3175">
            <a:noFill/>
          </a:ln>
          <a:effectLst/>
          <a:scene3d>
            <a:camera prst="orthographicFront">
              <a:rot lat="0" lon="0" rev="0"/>
            </a:camera>
            <a:lightRig rig="chilly" dir="t">
              <a:rot lat="0" lon="0" rev="18480000"/>
            </a:lightRig>
          </a:scene3d>
          <a:sp3d prstMaterial="clear"/>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err="1">
                <a:solidFill>
                  <a:schemeClr val="bg1">
                    <a:lumMod val="75000"/>
                  </a:schemeClr>
                </a:solidFill>
                <a:latin typeface="Antenna Regular" panose="02000503000000020004" pitchFamily="50" charset="0"/>
                <a:cs typeface="Arial"/>
              </a:rPr>
              <a:t>PyEZ</a:t>
            </a:r>
            <a:r>
              <a:rPr lang="en-US" sz="750" dirty="0">
                <a:solidFill>
                  <a:schemeClr val="bg1">
                    <a:lumMod val="75000"/>
                  </a:schemeClr>
                </a:solidFill>
                <a:latin typeface="Antenna Regular" panose="02000503000000020004" pitchFamily="50" charset="0"/>
                <a:cs typeface="Arial"/>
              </a:rPr>
              <a:t> Framework</a:t>
            </a:r>
          </a:p>
        </p:txBody>
      </p:sp>
      <p:sp>
        <p:nvSpPr>
          <p:cNvPr id="37" name="Text Placeholder 3"/>
          <p:cNvSpPr txBox="1">
            <a:spLocks/>
          </p:cNvSpPr>
          <p:nvPr/>
        </p:nvSpPr>
        <p:spPr>
          <a:xfrm>
            <a:off x="128587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Ansible</a:t>
            </a:r>
          </a:p>
        </p:txBody>
      </p:sp>
      <p:sp>
        <p:nvSpPr>
          <p:cNvPr id="38" name="Text Placeholder 3"/>
          <p:cNvSpPr txBox="1">
            <a:spLocks/>
          </p:cNvSpPr>
          <p:nvPr/>
        </p:nvSpPr>
        <p:spPr>
          <a:xfrm>
            <a:off x="342899" y="2286000"/>
            <a:ext cx="914400" cy="428625"/>
          </a:xfrm>
          <a:prstGeom prst="rect">
            <a:avLst/>
          </a:prstGeom>
          <a:solidFill>
            <a:srgbClr val="D2000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Python</a:t>
            </a:r>
            <a:br>
              <a:rPr lang="en-US" sz="750" dirty="0">
                <a:solidFill>
                  <a:schemeClr val="bg1">
                    <a:lumMod val="75000"/>
                  </a:schemeClr>
                </a:solidFill>
                <a:latin typeface="Antenna Regular" panose="02000503000000020004" pitchFamily="50" charset="0"/>
                <a:cs typeface="Arial"/>
              </a:rPr>
            </a:br>
            <a:r>
              <a:rPr lang="en-US" sz="750" dirty="0">
                <a:solidFill>
                  <a:schemeClr val="bg1">
                    <a:lumMod val="75000"/>
                  </a:schemeClr>
                </a:solidFill>
                <a:latin typeface="Antenna Regular" panose="02000503000000020004" pitchFamily="50" charset="0"/>
                <a:cs typeface="Arial"/>
              </a:rPr>
              <a:t>Scripts</a:t>
            </a:r>
          </a:p>
        </p:txBody>
      </p:sp>
      <p:sp>
        <p:nvSpPr>
          <p:cNvPr id="28" name="Text Placeholder 3"/>
          <p:cNvSpPr txBox="1">
            <a:spLocks/>
          </p:cNvSpPr>
          <p:nvPr/>
        </p:nvSpPr>
        <p:spPr>
          <a:xfrm>
            <a:off x="180022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Salt*</a:t>
            </a:r>
          </a:p>
        </p:txBody>
      </p:sp>
      <p:sp>
        <p:nvSpPr>
          <p:cNvPr id="68" name="Text Placeholder 3"/>
          <p:cNvSpPr txBox="1">
            <a:spLocks/>
          </p:cNvSpPr>
          <p:nvPr/>
        </p:nvSpPr>
        <p:spPr>
          <a:xfrm>
            <a:off x="2314576" y="2743209"/>
            <a:ext cx="1514474" cy="428625"/>
          </a:xfrm>
          <a:prstGeom prst="rect">
            <a:avLst/>
          </a:prstGeom>
          <a:solidFill>
            <a:schemeClr val="accent6">
              <a:lumMod val="75000"/>
            </a:schemeClr>
          </a:solidFill>
          <a:ln w="3175">
            <a:noFill/>
          </a:ln>
          <a:effectLst/>
          <a:scene3d>
            <a:camera prst="orthographicFront">
              <a:rot lat="0" lon="0" rev="0"/>
            </a:camera>
            <a:lightRig rig="chilly" dir="t">
              <a:rot lat="0" lon="0" rev="18480000"/>
            </a:lightRig>
          </a:scene3d>
          <a:sp3d prstMaterial="clear"/>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err="1">
                <a:solidFill>
                  <a:schemeClr val="bg1">
                    <a:lumMod val="75000"/>
                  </a:schemeClr>
                </a:solidFill>
                <a:latin typeface="Antenna Regular" panose="02000503000000020004" pitchFamily="50" charset="0"/>
                <a:cs typeface="Arial"/>
              </a:rPr>
              <a:t>RubyEZ</a:t>
            </a:r>
            <a:r>
              <a:rPr lang="en-US" sz="750" dirty="0">
                <a:solidFill>
                  <a:schemeClr val="bg1">
                    <a:lumMod val="75000"/>
                  </a:schemeClr>
                </a:solidFill>
                <a:latin typeface="Antenna Regular" panose="02000503000000020004" pitchFamily="50" charset="0"/>
                <a:cs typeface="Arial"/>
              </a:rPr>
              <a:t> Library</a:t>
            </a:r>
          </a:p>
        </p:txBody>
      </p:sp>
      <p:sp>
        <p:nvSpPr>
          <p:cNvPr id="69" name="Text Placeholder 3"/>
          <p:cNvSpPr txBox="1">
            <a:spLocks/>
          </p:cNvSpPr>
          <p:nvPr/>
        </p:nvSpPr>
        <p:spPr>
          <a:xfrm>
            <a:off x="282892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Puppet</a:t>
            </a:r>
          </a:p>
        </p:txBody>
      </p:sp>
      <p:sp>
        <p:nvSpPr>
          <p:cNvPr id="70" name="Text Placeholder 3"/>
          <p:cNvSpPr txBox="1">
            <a:spLocks/>
          </p:cNvSpPr>
          <p:nvPr/>
        </p:nvSpPr>
        <p:spPr>
          <a:xfrm>
            <a:off x="2314576" y="2286000"/>
            <a:ext cx="485774" cy="428625"/>
          </a:xfrm>
          <a:prstGeom prst="rect">
            <a:avLst/>
          </a:prstGeom>
          <a:solidFill>
            <a:srgbClr val="D2000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Ruby</a:t>
            </a:r>
            <a:br>
              <a:rPr lang="en-US" sz="750" dirty="0">
                <a:solidFill>
                  <a:schemeClr val="bg1">
                    <a:lumMod val="75000"/>
                  </a:schemeClr>
                </a:solidFill>
                <a:latin typeface="Antenna Regular" panose="02000503000000020004" pitchFamily="50" charset="0"/>
                <a:cs typeface="Arial"/>
              </a:rPr>
            </a:br>
            <a:r>
              <a:rPr lang="en-US" sz="750" dirty="0">
                <a:solidFill>
                  <a:schemeClr val="bg1">
                    <a:lumMod val="75000"/>
                  </a:schemeClr>
                </a:solidFill>
                <a:latin typeface="Antenna Regular" panose="02000503000000020004" pitchFamily="50" charset="0"/>
                <a:cs typeface="Arial"/>
              </a:rPr>
              <a:t>Scripts</a:t>
            </a:r>
          </a:p>
        </p:txBody>
      </p:sp>
      <p:sp>
        <p:nvSpPr>
          <p:cNvPr id="71" name="Text Placeholder 3"/>
          <p:cNvSpPr txBox="1">
            <a:spLocks/>
          </p:cNvSpPr>
          <p:nvPr/>
        </p:nvSpPr>
        <p:spPr>
          <a:xfrm>
            <a:off x="334327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Chef</a:t>
            </a:r>
          </a:p>
        </p:txBody>
      </p:sp>
      <p:sp>
        <p:nvSpPr>
          <p:cNvPr id="72" name="Text Placeholder 3"/>
          <p:cNvSpPr txBox="1">
            <a:spLocks/>
          </p:cNvSpPr>
          <p:nvPr/>
        </p:nvSpPr>
        <p:spPr>
          <a:xfrm>
            <a:off x="3862774" y="2743209"/>
            <a:ext cx="1000124" cy="428625"/>
          </a:xfrm>
          <a:prstGeom prst="rect">
            <a:avLst/>
          </a:prstGeom>
          <a:solidFill>
            <a:srgbClr val="D20000"/>
          </a:solidFill>
          <a:ln w="3175">
            <a:noFill/>
          </a:ln>
          <a:effectLst/>
          <a:scene3d>
            <a:camera prst="orthographicFront">
              <a:rot lat="0" lon="0" rev="0"/>
            </a:camera>
            <a:lightRig rig="chilly" dir="t">
              <a:rot lat="0" lon="0" rev="18480000"/>
            </a:lightRig>
          </a:scene3d>
          <a:sp3d prstMaterial="clear"/>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Python / SLAX</a:t>
            </a:r>
          </a:p>
        </p:txBody>
      </p:sp>
      <p:sp>
        <p:nvSpPr>
          <p:cNvPr id="73" name="Text Placeholder 3"/>
          <p:cNvSpPr txBox="1">
            <a:spLocks/>
          </p:cNvSpPr>
          <p:nvPr/>
        </p:nvSpPr>
        <p:spPr>
          <a:xfrm>
            <a:off x="4377124" y="2286000"/>
            <a:ext cx="485775" cy="428625"/>
          </a:xfrm>
          <a:prstGeom prst="rect">
            <a:avLst/>
          </a:prstGeom>
          <a:solidFill>
            <a:srgbClr val="0070C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CLIRA*</a:t>
            </a:r>
          </a:p>
        </p:txBody>
      </p:sp>
      <p:sp>
        <p:nvSpPr>
          <p:cNvPr id="74" name="Text Placeholder 3"/>
          <p:cNvSpPr txBox="1">
            <a:spLocks/>
          </p:cNvSpPr>
          <p:nvPr/>
        </p:nvSpPr>
        <p:spPr>
          <a:xfrm>
            <a:off x="3862774" y="2286000"/>
            <a:ext cx="485775" cy="428625"/>
          </a:xfrm>
          <a:prstGeom prst="rect">
            <a:avLst/>
          </a:prstGeom>
          <a:solidFill>
            <a:srgbClr val="0070C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JSNAP</a:t>
            </a:r>
          </a:p>
        </p:txBody>
      </p:sp>
      <p:sp>
        <p:nvSpPr>
          <p:cNvPr id="46" name="Text Placeholder 3"/>
          <p:cNvSpPr txBox="1">
            <a:spLocks/>
          </p:cNvSpPr>
          <p:nvPr/>
        </p:nvSpPr>
        <p:spPr>
          <a:xfrm>
            <a:off x="342900" y="3697605"/>
            <a:ext cx="843446" cy="410718"/>
          </a:xfrm>
          <a:prstGeom prst="rect">
            <a:avLst/>
          </a:prstGeom>
          <a:solidFill>
            <a:schemeClr val="accent3"/>
          </a:solidFill>
          <a:ln>
            <a:solidFill>
              <a:schemeClr val="accent3"/>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solidFill>
                <a:latin typeface="Antenna Regular" panose="02000503000000020004" pitchFamily="50" charset="0"/>
                <a:cs typeface="Arial"/>
              </a:rPr>
              <a:t>THRIFT</a:t>
            </a:r>
          </a:p>
        </p:txBody>
      </p:sp>
      <p:sp>
        <p:nvSpPr>
          <p:cNvPr id="47" name="Text Placeholder 3"/>
          <p:cNvSpPr txBox="1">
            <a:spLocks/>
          </p:cNvSpPr>
          <p:nvPr/>
        </p:nvSpPr>
        <p:spPr>
          <a:xfrm>
            <a:off x="342899" y="2743209"/>
            <a:ext cx="628650" cy="428625"/>
          </a:xfrm>
          <a:prstGeom prst="rect">
            <a:avLst/>
          </a:prstGeom>
          <a:solidFill>
            <a:schemeClr val="accent6">
              <a:lumMod val="75000"/>
            </a:schemeClr>
          </a:solidFill>
          <a:ln w="3175">
            <a:noFill/>
          </a:ln>
          <a:effectLst/>
          <a:scene3d>
            <a:camera prst="orthographicFront">
              <a:rot lat="0" lon="0" rev="0"/>
            </a:camera>
            <a:lightRig rig="chilly" dir="t">
              <a:rot lat="0" lon="0" rev="18480000"/>
            </a:lightRig>
          </a:scene3d>
          <a:sp3d prstMaterial="clear"/>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JET API</a:t>
            </a:r>
          </a:p>
        </p:txBody>
      </p:sp>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Junos Automation Stack</a:t>
            </a:r>
            <a:endParaRPr lang="en-US" b="1" dirty="0"/>
          </a:p>
        </p:txBody>
      </p:sp>
      <p:sp>
        <p:nvSpPr>
          <p:cNvPr id="35" name="Text Placeholder 3"/>
          <p:cNvSpPr txBox="1">
            <a:spLocks/>
          </p:cNvSpPr>
          <p:nvPr/>
        </p:nvSpPr>
        <p:spPr>
          <a:xfrm>
            <a:off x="4917796" y="3217545"/>
            <a:ext cx="431251" cy="428625"/>
          </a:xfrm>
          <a:prstGeom prst="rect">
            <a:avLst/>
          </a:prstGeom>
          <a:solidFill>
            <a:srgbClr val="68AE64"/>
          </a:solidFill>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REST</a:t>
            </a:r>
          </a:p>
        </p:txBody>
      </p:sp>
      <p:sp>
        <p:nvSpPr>
          <p:cNvPr id="36" name="Text Placeholder 3"/>
          <p:cNvSpPr txBox="1">
            <a:spLocks/>
          </p:cNvSpPr>
          <p:nvPr/>
        </p:nvSpPr>
        <p:spPr>
          <a:xfrm>
            <a:off x="5409094" y="3217545"/>
            <a:ext cx="404041" cy="428625"/>
          </a:xfrm>
          <a:prstGeom prst="rect">
            <a:avLst/>
          </a:prstGeom>
          <a:solidFill>
            <a:srgbClr val="68AE64"/>
          </a:solidFill>
          <a:ln>
            <a:noFill/>
          </a:ln>
          <a:effectLst/>
          <a:scene3d>
            <a:camera prst="orthographicFront">
              <a:rot lat="0" lon="0" rev="0"/>
            </a:camera>
            <a:lightRig rig="chilly" dir="t">
              <a:rot lat="0" lon="0" rev="18480000"/>
            </a:lightRig>
          </a:scene3d>
          <a:sp3d prstMaterial="clear"/>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CLI</a:t>
            </a:r>
          </a:p>
        </p:txBody>
      </p:sp>
      <p:sp>
        <p:nvSpPr>
          <p:cNvPr id="42" name="Text Placeholder 3"/>
          <p:cNvSpPr txBox="1">
            <a:spLocks/>
          </p:cNvSpPr>
          <p:nvPr/>
        </p:nvSpPr>
        <p:spPr>
          <a:xfrm>
            <a:off x="5871574" y="3697605"/>
            <a:ext cx="470624" cy="412750"/>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00" b="1" dirty="0" err="1">
                <a:solidFill>
                  <a:schemeClr val="bg1">
                    <a:lumMod val="75000"/>
                  </a:schemeClr>
                </a:solidFill>
                <a:latin typeface="Antenna Regular" panose="02000503000000020004" pitchFamily="50" charset="0"/>
                <a:cs typeface="Arial"/>
              </a:rPr>
              <a:t>jVision</a:t>
            </a:r>
            <a:r>
              <a:rPr lang="en-US" sz="700" b="1" dirty="0">
                <a:solidFill>
                  <a:schemeClr val="bg1">
                    <a:lumMod val="75000"/>
                  </a:schemeClr>
                </a:solidFill>
                <a:latin typeface="Antenna Regular" panose="02000503000000020004" pitchFamily="50" charset="0"/>
                <a:cs typeface="Arial"/>
              </a:rPr>
              <a:t> Sensor</a:t>
            </a:r>
          </a:p>
        </p:txBody>
      </p:sp>
      <p:sp>
        <p:nvSpPr>
          <p:cNvPr id="49" name="Text Placeholder 3"/>
          <p:cNvSpPr txBox="1">
            <a:spLocks/>
          </p:cNvSpPr>
          <p:nvPr/>
        </p:nvSpPr>
        <p:spPr>
          <a:xfrm>
            <a:off x="3617549" y="4600575"/>
            <a:ext cx="3211414" cy="412750"/>
          </a:xfrm>
          <a:prstGeom prst="rect">
            <a:avLst/>
          </a:prstGeom>
          <a:solidFill>
            <a:schemeClr val="bg1">
              <a:lumMod val="65000"/>
            </a:schemeClr>
          </a:solid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lumMod val="75000"/>
                  </a:schemeClr>
                </a:solidFill>
                <a:latin typeface="Arial"/>
                <a:cs typeface="Arial"/>
              </a:rPr>
              <a:t> Data Plane (PFE)</a:t>
            </a:r>
          </a:p>
        </p:txBody>
      </p:sp>
      <p:sp>
        <p:nvSpPr>
          <p:cNvPr id="50" name="Text Placeholder 3"/>
          <p:cNvSpPr txBox="1">
            <a:spLocks/>
          </p:cNvSpPr>
          <p:nvPr/>
        </p:nvSpPr>
        <p:spPr>
          <a:xfrm>
            <a:off x="342900" y="4600575"/>
            <a:ext cx="3232786" cy="409375"/>
          </a:xfrm>
          <a:prstGeom prst="rect">
            <a:avLst/>
          </a:prstGeom>
          <a:solidFill>
            <a:schemeClr val="bg1">
              <a:lumMod val="65000"/>
            </a:schemeClr>
          </a:solid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lumMod val="75000"/>
                  </a:schemeClr>
                </a:solidFill>
                <a:latin typeface="Arial"/>
                <a:cs typeface="Arial"/>
              </a:rPr>
              <a:t>Chassis</a:t>
            </a:r>
          </a:p>
        </p:txBody>
      </p:sp>
      <p:grpSp>
        <p:nvGrpSpPr>
          <p:cNvPr id="51" name="Group 50"/>
          <p:cNvGrpSpPr/>
          <p:nvPr/>
        </p:nvGrpSpPr>
        <p:grpSpPr>
          <a:xfrm>
            <a:off x="342900" y="4154805"/>
            <a:ext cx="6486064" cy="412750"/>
            <a:chOff x="548639" y="5276088"/>
            <a:chExt cx="10377703" cy="660400"/>
          </a:xfrm>
          <a:solidFill>
            <a:schemeClr val="bg1">
              <a:lumMod val="65000"/>
            </a:schemeClr>
          </a:solidFill>
          <a:effectLst/>
        </p:grpSpPr>
        <p:sp>
          <p:nvSpPr>
            <p:cNvPr id="52" name="Text Placeholder 3"/>
            <p:cNvSpPr txBox="1">
              <a:spLocks/>
            </p:cNvSpPr>
            <p:nvPr/>
          </p:nvSpPr>
          <p:spPr>
            <a:xfrm>
              <a:off x="548639" y="5276088"/>
              <a:ext cx="10377703" cy="660400"/>
            </a:xfrm>
            <a:prstGeom prst="rect">
              <a:avLst/>
            </a:prstGeom>
            <a:grp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endParaRPr lang="en-US" sz="750" cap="small" dirty="0">
                <a:solidFill>
                  <a:schemeClr val="bg1"/>
                </a:solidFill>
                <a:latin typeface="Antenna Regular" panose="02000503000000020004" pitchFamily="50" charset="0"/>
                <a:cs typeface="Arial"/>
              </a:endParaRPr>
            </a:p>
          </p:txBody>
        </p:sp>
        <p:pic>
          <p:nvPicPr>
            <p:cNvPr id="53" name="Picture 4"/>
            <p:cNvPicPr>
              <a:picLocks noChangeAspect="1" noChangeArrowheads="1"/>
            </p:cNvPicPr>
            <p:nvPr/>
          </p:nvPicPr>
          <p:blipFill>
            <a:blip r:embed="rId3" cstate="print"/>
            <a:srcRect/>
            <a:stretch>
              <a:fillRect/>
            </a:stretch>
          </p:blipFill>
          <p:spPr bwMode="auto">
            <a:xfrm>
              <a:off x="5215555" y="5367711"/>
              <a:ext cx="861559" cy="506342"/>
            </a:xfrm>
            <a:prstGeom prst="rect">
              <a:avLst/>
            </a:prstGeom>
            <a:grpFill/>
            <a:ln w="9525">
              <a:noFill/>
              <a:miter lim="800000"/>
              <a:headEnd/>
              <a:tailEnd/>
            </a:ln>
            <a:effectLst/>
          </p:spPr>
        </p:pic>
      </p:grpSp>
      <p:sp>
        <p:nvSpPr>
          <p:cNvPr id="54" name="TextBox 53"/>
          <p:cNvSpPr txBox="1"/>
          <p:nvPr/>
        </p:nvSpPr>
        <p:spPr>
          <a:xfrm>
            <a:off x="729140" y="4293697"/>
            <a:ext cx="310886" cy="167304"/>
          </a:xfrm>
          <a:prstGeom prst="rect">
            <a:avLst/>
          </a:prstGeom>
          <a:solidFill>
            <a:schemeClr val="bg1">
              <a:lumMod val="65000"/>
            </a:schemeClr>
          </a:solidFill>
          <a:ln>
            <a:noFill/>
          </a:ln>
        </p:spPr>
        <p:txBody>
          <a:bodyPr wrap="none" lIns="28527" tIns="14263" rIns="28527" bIns="14263" rtlCol="0">
            <a:spAutoFit/>
          </a:bodyPr>
          <a:lstStyle/>
          <a:p>
            <a:pPr algn="l">
              <a:lnSpc>
                <a:spcPct val="90000"/>
              </a:lnSpc>
            </a:pPr>
            <a:r>
              <a:rPr lang="en-US" sz="1000" dirty="0">
                <a:solidFill>
                  <a:schemeClr val="bg1">
                    <a:lumMod val="75000"/>
                  </a:schemeClr>
                </a:solidFill>
                <a:latin typeface="Antenna Bold" panose="02000503000000020004" pitchFamily="50" charset="0"/>
                <a:cs typeface="Arial"/>
              </a:rPr>
              <a:t>JSD</a:t>
            </a:r>
          </a:p>
        </p:txBody>
      </p:sp>
      <p:sp>
        <p:nvSpPr>
          <p:cNvPr id="55" name="TextBox 54"/>
          <p:cNvSpPr txBox="1"/>
          <p:nvPr/>
        </p:nvSpPr>
        <p:spPr>
          <a:xfrm>
            <a:off x="1696497" y="4293698"/>
            <a:ext cx="1011398" cy="167304"/>
          </a:xfrm>
          <a:prstGeom prst="rect">
            <a:avLst/>
          </a:prstGeom>
          <a:solidFill>
            <a:schemeClr val="bg1">
              <a:lumMod val="65000"/>
            </a:schemeClr>
          </a:solidFill>
          <a:ln>
            <a:noFill/>
          </a:ln>
        </p:spPr>
        <p:txBody>
          <a:bodyPr wrap="none" lIns="28527" tIns="14263" rIns="28527" bIns="14263" rtlCol="0">
            <a:spAutoFit/>
          </a:bodyPr>
          <a:lstStyle/>
          <a:p>
            <a:pPr algn="l">
              <a:lnSpc>
                <a:spcPct val="90000"/>
              </a:lnSpc>
            </a:pPr>
            <a:r>
              <a:rPr lang="en-US" sz="1000" dirty="0">
                <a:solidFill>
                  <a:schemeClr val="bg1">
                    <a:lumMod val="75000"/>
                  </a:schemeClr>
                </a:solidFill>
                <a:latin typeface="Antenna Bold" panose="02000503000000020004" pitchFamily="50" charset="0"/>
                <a:cs typeface="Arial"/>
              </a:rPr>
              <a:t>Ephemeral DB</a:t>
            </a:r>
          </a:p>
        </p:txBody>
      </p:sp>
      <p:sp>
        <p:nvSpPr>
          <p:cNvPr id="56" name="TextBox 55"/>
          <p:cNvSpPr txBox="1"/>
          <p:nvPr/>
        </p:nvSpPr>
        <p:spPr>
          <a:xfrm>
            <a:off x="5911241" y="4299168"/>
            <a:ext cx="512864" cy="167304"/>
          </a:xfrm>
          <a:prstGeom prst="rect">
            <a:avLst/>
          </a:prstGeom>
          <a:solidFill>
            <a:schemeClr val="bg1">
              <a:lumMod val="65000"/>
            </a:schemeClr>
          </a:solidFill>
          <a:ln>
            <a:noFill/>
          </a:ln>
        </p:spPr>
        <p:txBody>
          <a:bodyPr wrap="none" lIns="28527" tIns="14263" rIns="28527" bIns="14263" rtlCol="0">
            <a:spAutoFit/>
          </a:bodyPr>
          <a:lstStyle/>
          <a:p>
            <a:pPr algn="l">
              <a:lnSpc>
                <a:spcPct val="90000"/>
              </a:lnSpc>
            </a:pPr>
            <a:r>
              <a:rPr lang="en-US" sz="1000" dirty="0" err="1">
                <a:solidFill>
                  <a:schemeClr val="bg1">
                    <a:lumMod val="75000"/>
                  </a:schemeClr>
                </a:solidFill>
                <a:latin typeface="Antenna Bold" panose="02000503000000020004" pitchFamily="50" charset="0"/>
                <a:cs typeface="Arial"/>
              </a:rPr>
              <a:t>jVision</a:t>
            </a:r>
            <a:endParaRPr lang="en-US" sz="1000" dirty="0">
              <a:solidFill>
                <a:schemeClr val="bg1">
                  <a:lumMod val="75000"/>
                </a:schemeClr>
              </a:solidFill>
              <a:latin typeface="Antenna Bold" panose="02000503000000020004" pitchFamily="50" charset="0"/>
              <a:cs typeface="Arial"/>
            </a:endParaRPr>
          </a:p>
        </p:txBody>
      </p:sp>
      <p:sp>
        <p:nvSpPr>
          <p:cNvPr id="57" name="TextBox 56"/>
          <p:cNvSpPr txBox="1"/>
          <p:nvPr/>
        </p:nvSpPr>
        <p:spPr>
          <a:xfrm>
            <a:off x="4620011" y="4293697"/>
            <a:ext cx="464774" cy="167304"/>
          </a:xfrm>
          <a:prstGeom prst="rect">
            <a:avLst/>
          </a:prstGeom>
          <a:solidFill>
            <a:schemeClr val="bg1">
              <a:lumMod val="65000"/>
            </a:schemeClr>
          </a:solidFill>
          <a:ln>
            <a:noFill/>
          </a:ln>
        </p:spPr>
        <p:txBody>
          <a:bodyPr wrap="none" lIns="28527" tIns="14263" rIns="28527" bIns="14263" rtlCol="0">
            <a:spAutoFit/>
          </a:bodyPr>
          <a:lstStyle/>
          <a:p>
            <a:pPr algn="l">
              <a:lnSpc>
                <a:spcPct val="90000"/>
              </a:lnSpc>
            </a:pPr>
            <a:r>
              <a:rPr lang="en-US" sz="1000" dirty="0">
                <a:solidFill>
                  <a:schemeClr val="bg1">
                    <a:lumMod val="75000"/>
                  </a:schemeClr>
                </a:solidFill>
                <a:latin typeface="Antenna Bold" panose="02000503000000020004" pitchFamily="50" charset="0"/>
                <a:cs typeface="Arial"/>
              </a:rPr>
              <a:t>YANG</a:t>
            </a:r>
          </a:p>
        </p:txBody>
      </p:sp>
      <p:sp>
        <p:nvSpPr>
          <p:cNvPr id="39" name="Text Placeholder 3"/>
          <p:cNvSpPr txBox="1">
            <a:spLocks/>
          </p:cNvSpPr>
          <p:nvPr/>
        </p:nvSpPr>
        <p:spPr>
          <a:xfrm>
            <a:off x="7032734" y="2117914"/>
            <a:ext cx="2012733" cy="1156014"/>
          </a:xfrm>
          <a:prstGeom prst="rect">
            <a:avLst/>
          </a:prstGeom>
          <a:solidFill>
            <a:schemeClr val="lt1">
              <a:alpha val="0"/>
            </a:schemeClr>
          </a:solidFill>
          <a:ln>
            <a:solidFill>
              <a:schemeClr val="accent1">
                <a:alpha val="0"/>
              </a:schemeClr>
            </a:solidFill>
          </a:ln>
        </p:spPr>
        <p:style>
          <a:lnRef idx="2">
            <a:schemeClr val="accent1"/>
          </a:lnRef>
          <a:fillRef idx="1">
            <a:schemeClr val="lt1"/>
          </a:fillRef>
          <a:effectRef idx="0">
            <a:schemeClr val="accent1"/>
          </a:effectRef>
          <a:fontRef idx="minor">
            <a:schemeClr val="dk1"/>
          </a:fontRef>
        </p:style>
        <p:txBody>
          <a:bodyPr lIns="76198" tIns="38099" rIns="76198" bIns="38099"/>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buClr>
                <a:schemeClr val="accent4"/>
              </a:buClr>
            </a:pPr>
            <a:r>
              <a:rPr lang="en-US" sz="1500" dirty="0">
                <a:latin typeface="Arial"/>
                <a:cs typeface="Arial"/>
              </a:rPr>
              <a:t>Robust APIs that allow for device interaction using multiple languages</a:t>
            </a:r>
          </a:p>
          <a:p>
            <a:pPr>
              <a:buClr>
                <a:schemeClr val="accent4"/>
              </a:buClr>
            </a:pPr>
            <a:endParaRPr lang="en-US" sz="1500" dirty="0">
              <a:latin typeface="Arial"/>
              <a:cs typeface="Arial"/>
            </a:endParaRPr>
          </a:p>
          <a:p>
            <a:pPr>
              <a:buClr>
                <a:schemeClr val="accent4"/>
              </a:buClr>
            </a:pPr>
            <a:endParaRPr lang="en-US" sz="1500" dirty="0">
              <a:latin typeface="Arial"/>
              <a:cs typeface="Arial"/>
            </a:endParaRPr>
          </a:p>
        </p:txBody>
      </p:sp>
    </p:spTree>
    <p:extLst>
      <p:ext uri="{BB962C8B-B14F-4D97-AF65-F5344CB8AC3E}">
        <p14:creationId xmlns:p14="http://schemas.microsoft.com/office/powerpoint/2010/main" val="4004592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p:cNvSpPr txBox="1">
            <a:spLocks/>
          </p:cNvSpPr>
          <p:nvPr/>
        </p:nvSpPr>
        <p:spPr>
          <a:xfrm>
            <a:off x="1231543" y="3697605"/>
            <a:ext cx="4594834" cy="412750"/>
          </a:xfrm>
          <a:prstGeom prst="rect">
            <a:avLst/>
          </a:prstGeom>
          <a:ln>
            <a:solidFill>
              <a:schemeClr val="accent3"/>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solidFill>
                <a:latin typeface="Antenna Regular" panose="02000503000000020004" pitchFamily="50" charset="0"/>
                <a:cs typeface="Arial"/>
              </a:rPr>
              <a:t>XML-RPC</a:t>
            </a:r>
          </a:p>
        </p:txBody>
      </p:sp>
      <p:sp>
        <p:nvSpPr>
          <p:cNvPr id="33" name="Text Placeholder 3"/>
          <p:cNvSpPr txBox="1">
            <a:spLocks/>
          </p:cNvSpPr>
          <p:nvPr/>
        </p:nvSpPr>
        <p:spPr>
          <a:xfrm>
            <a:off x="342900" y="3217545"/>
            <a:ext cx="3790968" cy="428625"/>
          </a:xfrm>
          <a:prstGeom prst="rect">
            <a:avLst/>
          </a:prstGeom>
          <a:solidFill>
            <a:srgbClr val="68AE64"/>
          </a:solidFill>
          <a:ln>
            <a:noFill/>
          </a:ln>
          <a:effectLst>
            <a:outerShdw blurRad="50800" dist="508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ntenna Regular" panose="02000503000000020004" pitchFamily="50" charset="0"/>
                <a:cs typeface="Arial"/>
              </a:rPr>
              <a:t>NETCONF</a:t>
            </a:r>
          </a:p>
        </p:txBody>
      </p:sp>
      <p:sp>
        <p:nvSpPr>
          <p:cNvPr id="40" name="Text Placeholder 3"/>
          <p:cNvSpPr txBox="1">
            <a:spLocks/>
          </p:cNvSpPr>
          <p:nvPr/>
        </p:nvSpPr>
        <p:spPr>
          <a:xfrm>
            <a:off x="4193914" y="3217545"/>
            <a:ext cx="668984" cy="428625"/>
          </a:xfrm>
          <a:prstGeom prst="rect">
            <a:avLst/>
          </a:prstGeom>
          <a:solidFill>
            <a:srgbClr val="68AE64"/>
          </a:solidFill>
          <a:ln>
            <a:noFill/>
          </a:ln>
          <a:effectLst>
            <a:outerShdw blurRad="50800" dist="508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900" b="1" dirty="0">
                <a:solidFill>
                  <a:schemeClr val="bg1"/>
                </a:solidFill>
                <a:latin typeface="Antenna Regular" panose="02000503000000020004" pitchFamily="50" charset="0"/>
                <a:cs typeface="Arial"/>
              </a:rPr>
              <a:t>Junoscript</a:t>
            </a:r>
          </a:p>
        </p:txBody>
      </p:sp>
      <p:sp>
        <p:nvSpPr>
          <p:cNvPr id="41" name="Text Placeholder 3"/>
          <p:cNvSpPr txBox="1">
            <a:spLocks/>
          </p:cNvSpPr>
          <p:nvPr/>
        </p:nvSpPr>
        <p:spPr>
          <a:xfrm>
            <a:off x="6387395" y="3697605"/>
            <a:ext cx="441569" cy="412750"/>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00" b="1" dirty="0">
                <a:solidFill>
                  <a:schemeClr val="bg1">
                    <a:lumMod val="75000"/>
                  </a:schemeClr>
                </a:solidFill>
                <a:latin typeface="Antenna Regular" panose="02000503000000020004" pitchFamily="50" charset="0"/>
                <a:cs typeface="Arial"/>
              </a:rPr>
              <a:t>SNMP</a:t>
            </a:r>
            <a:br>
              <a:rPr lang="en-US" sz="700" b="1" dirty="0">
                <a:solidFill>
                  <a:schemeClr val="bg1">
                    <a:lumMod val="75000"/>
                  </a:schemeClr>
                </a:solidFill>
                <a:latin typeface="Antenna Regular" panose="02000503000000020004" pitchFamily="50" charset="0"/>
                <a:cs typeface="Arial"/>
              </a:rPr>
            </a:br>
            <a:r>
              <a:rPr lang="en-US" sz="700" b="1" dirty="0">
                <a:solidFill>
                  <a:schemeClr val="bg1">
                    <a:lumMod val="75000"/>
                  </a:schemeClr>
                </a:solidFill>
                <a:latin typeface="Antenna Regular" panose="02000503000000020004" pitchFamily="50" charset="0"/>
                <a:cs typeface="Arial"/>
              </a:rPr>
              <a:t>RO</a:t>
            </a:r>
          </a:p>
        </p:txBody>
      </p:sp>
      <p:sp>
        <p:nvSpPr>
          <p:cNvPr id="21" name="TextBox 20"/>
          <p:cNvSpPr txBox="1"/>
          <p:nvPr/>
        </p:nvSpPr>
        <p:spPr>
          <a:xfrm>
            <a:off x="5114229" y="5037570"/>
            <a:ext cx="1756598" cy="202041"/>
          </a:xfrm>
          <a:prstGeom prst="rect">
            <a:avLst/>
          </a:prstGeom>
          <a:noFill/>
        </p:spPr>
        <p:txBody>
          <a:bodyPr wrap="square" lIns="76198" tIns="38099" rIns="76198" bIns="38099" rtlCol="0">
            <a:spAutoFit/>
          </a:bodyPr>
          <a:lstStyle/>
          <a:p>
            <a:pPr algn="r"/>
            <a:r>
              <a:rPr lang="en-US" sz="813" dirty="0">
                <a:solidFill>
                  <a:srgbClr val="829AB0"/>
                </a:solidFill>
                <a:cs typeface="Arial" panose="020B0604020202020204" pitchFamily="34" charset="0"/>
              </a:rPr>
              <a:t>Junos Platform Automation Stack</a:t>
            </a:r>
          </a:p>
        </p:txBody>
      </p:sp>
      <p:sp>
        <p:nvSpPr>
          <p:cNvPr id="34" name="Text Placeholder 3"/>
          <p:cNvSpPr txBox="1">
            <a:spLocks/>
          </p:cNvSpPr>
          <p:nvPr/>
        </p:nvSpPr>
        <p:spPr>
          <a:xfrm>
            <a:off x="1000126" y="2743209"/>
            <a:ext cx="1285874" cy="428625"/>
          </a:xfrm>
          <a:prstGeom prst="rect">
            <a:avLst/>
          </a:prstGeom>
          <a:solidFill>
            <a:schemeClr val="accent6">
              <a:lumMod val="75000"/>
            </a:schemeClr>
          </a:solidFill>
          <a:ln w="3175">
            <a:noFill/>
          </a:ln>
          <a:effectLst/>
          <a:scene3d>
            <a:camera prst="orthographicFront">
              <a:rot lat="0" lon="0" rev="0"/>
            </a:camera>
            <a:lightRig rig="chilly" dir="t">
              <a:rot lat="0" lon="0" rev="18480000"/>
            </a:lightRig>
          </a:scene3d>
          <a:sp3d prstMaterial="clear"/>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err="1">
                <a:solidFill>
                  <a:schemeClr val="bg1">
                    <a:lumMod val="75000"/>
                  </a:schemeClr>
                </a:solidFill>
                <a:latin typeface="Antenna Regular" panose="02000503000000020004" pitchFamily="50" charset="0"/>
                <a:cs typeface="Arial"/>
              </a:rPr>
              <a:t>PyEZ</a:t>
            </a:r>
            <a:r>
              <a:rPr lang="en-US" sz="750" dirty="0">
                <a:solidFill>
                  <a:schemeClr val="bg1">
                    <a:lumMod val="75000"/>
                  </a:schemeClr>
                </a:solidFill>
                <a:latin typeface="Antenna Regular" panose="02000503000000020004" pitchFamily="50" charset="0"/>
                <a:cs typeface="Arial"/>
              </a:rPr>
              <a:t> Framework</a:t>
            </a:r>
          </a:p>
        </p:txBody>
      </p:sp>
      <p:sp>
        <p:nvSpPr>
          <p:cNvPr id="37" name="Text Placeholder 3"/>
          <p:cNvSpPr txBox="1">
            <a:spLocks/>
          </p:cNvSpPr>
          <p:nvPr/>
        </p:nvSpPr>
        <p:spPr>
          <a:xfrm>
            <a:off x="128587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Ansible</a:t>
            </a:r>
          </a:p>
        </p:txBody>
      </p:sp>
      <p:sp>
        <p:nvSpPr>
          <p:cNvPr id="38" name="Text Placeholder 3"/>
          <p:cNvSpPr txBox="1">
            <a:spLocks/>
          </p:cNvSpPr>
          <p:nvPr/>
        </p:nvSpPr>
        <p:spPr>
          <a:xfrm>
            <a:off x="342899" y="2286000"/>
            <a:ext cx="914400" cy="428625"/>
          </a:xfrm>
          <a:prstGeom prst="rect">
            <a:avLst/>
          </a:prstGeom>
          <a:solidFill>
            <a:srgbClr val="D2000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Python</a:t>
            </a:r>
            <a:br>
              <a:rPr lang="en-US" sz="750" dirty="0">
                <a:solidFill>
                  <a:schemeClr val="bg1">
                    <a:lumMod val="75000"/>
                  </a:schemeClr>
                </a:solidFill>
                <a:latin typeface="Antenna Regular" panose="02000503000000020004" pitchFamily="50" charset="0"/>
                <a:cs typeface="Arial"/>
              </a:rPr>
            </a:br>
            <a:r>
              <a:rPr lang="en-US" sz="750" dirty="0">
                <a:solidFill>
                  <a:schemeClr val="bg1">
                    <a:lumMod val="75000"/>
                  </a:schemeClr>
                </a:solidFill>
                <a:latin typeface="Antenna Regular" panose="02000503000000020004" pitchFamily="50" charset="0"/>
                <a:cs typeface="Arial"/>
              </a:rPr>
              <a:t>Scripts</a:t>
            </a:r>
          </a:p>
        </p:txBody>
      </p:sp>
      <p:sp>
        <p:nvSpPr>
          <p:cNvPr id="28" name="Text Placeholder 3"/>
          <p:cNvSpPr txBox="1">
            <a:spLocks/>
          </p:cNvSpPr>
          <p:nvPr/>
        </p:nvSpPr>
        <p:spPr>
          <a:xfrm>
            <a:off x="180022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Salt*</a:t>
            </a:r>
          </a:p>
        </p:txBody>
      </p:sp>
      <p:sp>
        <p:nvSpPr>
          <p:cNvPr id="68" name="Text Placeholder 3"/>
          <p:cNvSpPr txBox="1">
            <a:spLocks/>
          </p:cNvSpPr>
          <p:nvPr/>
        </p:nvSpPr>
        <p:spPr>
          <a:xfrm>
            <a:off x="2314576" y="2743209"/>
            <a:ext cx="1514474" cy="428625"/>
          </a:xfrm>
          <a:prstGeom prst="rect">
            <a:avLst/>
          </a:prstGeom>
          <a:solidFill>
            <a:schemeClr val="accent6">
              <a:lumMod val="75000"/>
            </a:schemeClr>
          </a:solidFill>
          <a:ln w="3175">
            <a:noFill/>
          </a:ln>
          <a:effectLst/>
          <a:scene3d>
            <a:camera prst="orthographicFront">
              <a:rot lat="0" lon="0" rev="0"/>
            </a:camera>
            <a:lightRig rig="chilly" dir="t">
              <a:rot lat="0" lon="0" rev="18480000"/>
            </a:lightRig>
          </a:scene3d>
          <a:sp3d prstMaterial="clear"/>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err="1">
                <a:solidFill>
                  <a:schemeClr val="bg1">
                    <a:lumMod val="75000"/>
                  </a:schemeClr>
                </a:solidFill>
                <a:latin typeface="Antenna Regular" panose="02000503000000020004" pitchFamily="50" charset="0"/>
                <a:cs typeface="Arial"/>
              </a:rPr>
              <a:t>RubyEZ</a:t>
            </a:r>
            <a:r>
              <a:rPr lang="en-US" sz="750" dirty="0">
                <a:solidFill>
                  <a:schemeClr val="bg1">
                    <a:lumMod val="75000"/>
                  </a:schemeClr>
                </a:solidFill>
                <a:latin typeface="Antenna Regular" panose="02000503000000020004" pitchFamily="50" charset="0"/>
                <a:cs typeface="Arial"/>
              </a:rPr>
              <a:t> Library</a:t>
            </a:r>
          </a:p>
        </p:txBody>
      </p:sp>
      <p:sp>
        <p:nvSpPr>
          <p:cNvPr id="69" name="Text Placeholder 3"/>
          <p:cNvSpPr txBox="1">
            <a:spLocks/>
          </p:cNvSpPr>
          <p:nvPr/>
        </p:nvSpPr>
        <p:spPr>
          <a:xfrm>
            <a:off x="282892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Puppet</a:t>
            </a:r>
          </a:p>
        </p:txBody>
      </p:sp>
      <p:sp>
        <p:nvSpPr>
          <p:cNvPr id="70" name="Text Placeholder 3"/>
          <p:cNvSpPr txBox="1">
            <a:spLocks/>
          </p:cNvSpPr>
          <p:nvPr/>
        </p:nvSpPr>
        <p:spPr>
          <a:xfrm>
            <a:off x="2314576" y="2286000"/>
            <a:ext cx="485774" cy="428625"/>
          </a:xfrm>
          <a:prstGeom prst="rect">
            <a:avLst/>
          </a:prstGeom>
          <a:solidFill>
            <a:srgbClr val="D2000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Ruby</a:t>
            </a:r>
            <a:br>
              <a:rPr lang="en-US" sz="750" dirty="0">
                <a:solidFill>
                  <a:schemeClr val="bg1">
                    <a:lumMod val="75000"/>
                  </a:schemeClr>
                </a:solidFill>
                <a:latin typeface="Antenna Regular" panose="02000503000000020004" pitchFamily="50" charset="0"/>
                <a:cs typeface="Arial"/>
              </a:rPr>
            </a:br>
            <a:r>
              <a:rPr lang="en-US" sz="750" dirty="0">
                <a:solidFill>
                  <a:schemeClr val="bg1">
                    <a:lumMod val="75000"/>
                  </a:schemeClr>
                </a:solidFill>
                <a:latin typeface="Antenna Regular" panose="02000503000000020004" pitchFamily="50" charset="0"/>
                <a:cs typeface="Arial"/>
              </a:rPr>
              <a:t>Scripts</a:t>
            </a:r>
          </a:p>
        </p:txBody>
      </p:sp>
      <p:sp>
        <p:nvSpPr>
          <p:cNvPr id="71" name="Text Placeholder 3"/>
          <p:cNvSpPr txBox="1">
            <a:spLocks/>
          </p:cNvSpPr>
          <p:nvPr/>
        </p:nvSpPr>
        <p:spPr>
          <a:xfrm>
            <a:off x="334327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Chef</a:t>
            </a:r>
          </a:p>
        </p:txBody>
      </p:sp>
      <p:sp>
        <p:nvSpPr>
          <p:cNvPr id="72" name="Text Placeholder 3"/>
          <p:cNvSpPr txBox="1">
            <a:spLocks/>
          </p:cNvSpPr>
          <p:nvPr/>
        </p:nvSpPr>
        <p:spPr>
          <a:xfrm>
            <a:off x="3862774" y="2743209"/>
            <a:ext cx="1000124" cy="428625"/>
          </a:xfrm>
          <a:prstGeom prst="rect">
            <a:avLst/>
          </a:prstGeom>
          <a:solidFill>
            <a:srgbClr val="D20000"/>
          </a:solidFill>
          <a:ln w="3175">
            <a:noFill/>
          </a:ln>
          <a:effectLst/>
          <a:scene3d>
            <a:camera prst="orthographicFront">
              <a:rot lat="0" lon="0" rev="0"/>
            </a:camera>
            <a:lightRig rig="chilly" dir="t">
              <a:rot lat="0" lon="0" rev="18480000"/>
            </a:lightRig>
          </a:scene3d>
          <a:sp3d prstMaterial="clear"/>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Python / SLAX</a:t>
            </a:r>
          </a:p>
        </p:txBody>
      </p:sp>
      <p:sp>
        <p:nvSpPr>
          <p:cNvPr id="73" name="Text Placeholder 3"/>
          <p:cNvSpPr txBox="1">
            <a:spLocks/>
          </p:cNvSpPr>
          <p:nvPr/>
        </p:nvSpPr>
        <p:spPr>
          <a:xfrm>
            <a:off x="4377124" y="2286000"/>
            <a:ext cx="485775" cy="428625"/>
          </a:xfrm>
          <a:prstGeom prst="rect">
            <a:avLst/>
          </a:prstGeom>
          <a:solidFill>
            <a:srgbClr val="0070C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CLIRA*</a:t>
            </a:r>
          </a:p>
        </p:txBody>
      </p:sp>
      <p:sp>
        <p:nvSpPr>
          <p:cNvPr id="74" name="Text Placeholder 3"/>
          <p:cNvSpPr txBox="1">
            <a:spLocks/>
          </p:cNvSpPr>
          <p:nvPr/>
        </p:nvSpPr>
        <p:spPr>
          <a:xfrm>
            <a:off x="3862774" y="2286000"/>
            <a:ext cx="485775" cy="428625"/>
          </a:xfrm>
          <a:prstGeom prst="rect">
            <a:avLst/>
          </a:prstGeom>
          <a:solidFill>
            <a:srgbClr val="0070C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JSNAP</a:t>
            </a:r>
          </a:p>
        </p:txBody>
      </p:sp>
      <p:sp>
        <p:nvSpPr>
          <p:cNvPr id="46" name="Text Placeholder 3"/>
          <p:cNvSpPr txBox="1">
            <a:spLocks/>
          </p:cNvSpPr>
          <p:nvPr/>
        </p:nvSpPr>
        <p:spPr>
          <a:xfrm>
            <a:off x="342900" y="3697605"/>
            <a:ext cx="843446" cy="410718"/>
          </a:xfrm>
          <a:prstGeom prst="rect">
            <a:avLst/>
          </a:prstGeom>
          <a:solidFill>
            <a:schemeClr val="accent3"/>
          </a:solidFill>
          <a:ln>
            <a:solidFill>
              <a:schemeClr val="accent3"/>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solidFill>
                <a:latin typeface="Antenna Regular" panose="02000503000000020004" pitchFamily="50" charset="0"/>
                <a:cs typeface="Arial"/>
              </a:rPr>
              <a:t>THRIFT</a:t>
            </a:r>
          </a:p>
        </p:txBody>
      </p:sp>
      <p:sp>
        <p:nvSpPr>
          <p:cNvPr id="47" name="Text Placeholder 3"/>
          <p:cNvSpPr txBox="1">
            <a:spLocks/>
          </p:cNvSpPr>
          <p:nvPr/>
        </p:nvSpPr>
        <p:spPr>
          <a:xfrm>
            <a:off x="342899" y="2743209"/>
            <a:ext cx="628650" cy="428625"/>
          </a:xfrm>
          <a:prstGeom prst="rect">
            <a:avLst/>
          </a:prstGeom>
          <a:solidFill>
            <a:schemeClr val="accent6">
              <a:lumMod val="75000"/>
            </a:schemeClr>
          </a:solidFill>
          <a:ln w="3175">
            <a:noFill/>
          </a:ln>
          <a:effectLst/>
          <a:scene3d>
            <a:camera prst="orthographicFront">
              <a:rot lat="0" lon="0" rev="0"/>
            </a:camera>
            <a:lightRig rig="chilly" dir="t">
              <a:rot lat="0" lon="0" rev="18480000"/>
            </a:lightRig>
          </a:scene3d>
          <a:sp3d prstMaterial="clear"/>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a:solidFill>
                  <a:schemeClr val="bg1">
                    <a:lumMod val="75000"/>
                  </a:schemeClr>
                </a:solidFill>
                <a:latin typeface="Antenna Regular" panose="02000503000000020004" pitchFamily="50" charset="0"/>
                <a:cs typeface="Arial"/>
              </a:rPr>
              <a:t>JET API</a:t>
            </a:r>
          </a:p>
        </p:txBody>
      </p:sp>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Junos Automation Stack</a:t>
            </a:r>
            <a:endParaRPr lang="en-US" b="1" dirty="0"/>
          </a:p>
        </p:txBody>
      </p:sp>
      <p:sp>
        <p:nvSpPr>
          <p:cNvPr id="35" name="Text Placeholder 3"/>
          <p:cNvSpPr txBox="1">
            <a:spLocks/>
          </p:cNvSpPr>
          <p:nvPr/>
        </p:nvSpPr>
        <p:spPr>
          <a:xfrm>
            <a:off x="4917796" y="3217545"/>
            <a:ext cx="431251" cy="428625"/>
          </a:xfrm>
          <a:prstGeom prst="rect">
            <a:avLst/>
          </a:prstGeom>
          <a:solidFill>
            <a:srgbClr val="68AE64"/>
          </a:solidFill>
          <a:ln>
            <a:noFill/>
          </a:ln>
          <a:effectLst>
            <a:outerShdw blurRad="50800" dist="508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solidFill>
                <a:latin typeface="Antenna Regular" panose="02000503000000020004" pitchFamily="50" charset="0"/>
                <a:cs typeface="Arial"/>
              </a:rPr>
              <a:t>REST</a:t>
            </a:r>
          </a:p>
        </p:txBody>
      </p:sp>
      <p:sp>
        <p:nvSpPr>
          <p:cNvPr id="36" name="Text Placeholder 3"/>
          <p:cNvSpPr txBox="1">
            <a:spLocks/>
          </p:cNvSpPr>
          <p:nvPr/>
        </p:nvSpPr>
        <p:spPr>
          <a:xfrm>
            <a:off x="5409094" y="3217545"/>
            <a:ext cx="404041" cy="428625"/>
          </a:xfrm>
          <a:prstGeom prst="rect">
            <a:avLst/>
          </a:prstGeom>
          <a:solidFill>
            <a:srgbClr val="68AE64"/>
          </a:solidFill>
          <a:ln>
            <a:noFill/>
          </a:ln>
          <a:effectLst>
            <a:outerShdw blurRad="50800" dist="508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solidFill>
                <a:latin typeface="Antenna Regular" panose="02000503000000020004" pitchFamily="50" charset="0"/>
                <a:cs typeface="Arial"/>
              </a:rPr>
              <a:t>CLI</a:t>
            </a:r>
          </a:p>
        </p:txBody>
      </p:sp>
      <p:sp>
        <p:nvSpPr>
          <p:cNvPr id="42" name="Text Placeholder 3"/>
          <p:cNvSpPr txBox="1">
            <a:spLocks/>
          </p:cNvSpPr>
          <p:nvPr/>
        </p:nvSpPr>
        <p:spPr>
          <a:xfrm>
            <a:off x="5871574" y="3697605"/>
            <a:ext cx="470624" cy="412750"/>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00" b="1" dirty="0" err="1">
                <a:solidFill>
                  <a:schemeClr val="bg1">
                    <a:lumMod val="75000"/>
                  </a:schemeClr>
                </a:solidFill>
                <a:latin typeface="Antenna Regular" panose="02000503000000020004" pitchFamily="50" charset="0"/>
                <a:cs typeface="Arial"/>
              </a:rPr>
              <a:t>jVision</a:t>
            </a:r>
            <a:r>
              <a:rPr lang="en-US" sz="700" b="1" dirty="0">
                <a:solidFill>
                  <a:schemeClr val="bg1">
                    <a:lumMod val="75000"/>
                  </a:schemeClr>
                </a:solidFill>
                <a:latin typeface="Antenna Regular" panose="02000503000000020004" pitchFamily="50" charset="0"/>
                <a:cs typeface="Arial"/>
              </a:rPr>
              <a:t> Sensor</a:t>
            </a:r>
          </a:p>
        </p:txBody>
      </p:sp>
      <p:sp>
        <p:nvSpPr>
          <p:cNvPr id="49" name="Text Placeholder 3"/>
          <p:cNvSpPr txBox="1">
            <a:spLocks/>
          </p:cNvSpPr>
          <p:nvPr/>
        </p:nvSpPr>
        <p:spPr>
          <a:xfrm>
            <a:off x="3617549" y="4600575"/>
            <a:ext cx="3211414" cy="412750"/>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lumMod val="75000"/>
                  </a:schemeClr>
                </a:solidFill>
                <a:latin typeface="Arial" panose="020B0604020202020204" pitchFamily="34" charset="0"/>
                <a:cs typeface="Arial" panose="020B0604020202020204" pitchFamily="34" charset="0"/>
              </a:rPr>
              <a:t> Data Plane (PFE)</a:t>
            </a:r>
          </a:p>
        </p:txBody>
      </p:sp>
      <p:sp>
        <p:nvSpPr>
          <p:cNvPr id="50" name="Text Placeholder 3"/>
          <p:cNvSpPr txBox="1">
            <a:spLocks/>
          </p:cNvSpPr>
          <p:nvPr/>
        </p:nvSpPr>
        <p:spPr>
          <a:xfrm>
            <a:off x="342900" y="4600575"/>
            <a:ext cx="3232786" cy="409375"/>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lumMod val="75000"/>
                  </a:schemeClr>
                </a:solidFill>
                <a:latin typeface="Arial" panose="020B0604020202020204" pitchFamily="34" charset="0"/>
                <a:cs typeface="Arial" panose="020B0604020202020204" pitchFamily="34" charset="0"/>
              </a:rPr>
              <a:t>Chassis</a:t>
            </a:r>
          </a:p>
        </p:txBody>
      </p:sp>
      <p:sp>
        <p:nvSpPr>
          <p:cNvPr id="39" name="Text Placeholder 3"/>
          <p:cNvSpPr txBox="1">
            <a:spLocks/>
          </p:cNvSpPr>
          <p:nvPr/>
        </p:nvSpPr>
        <p:spPr>
          <a:xfrm>
            <a:off x="6971772" y="2117914"/>
            <a:ext cx="1827358" cy="1156014"/>
          </a:xfrm>
          <a:prstGeom prst="rect">
            <a:avLst/>
          </a:prstGeom>
          <a:solidFill>
            <a:schemeClr val="lt1">
              <a:alpha val="0"/>
            </a:schemeClr>
          </a:solidFill>
          <a:ln>
            <a:solidFill>
              <a:schemeClr val="accent1">
                <a:alpha val="0"/>
              </a:schemeClr>
            </a:solidFill>
          </a:ln>
        </p:spPr>
        <p:style>
          <a:lnRef idx="2">
            <a:schemeClr val="accent1"/>
          </a:lnRef>
          <a:fillRef idx="1">
            <a:schemeClr val="lt1"/>
          </a:fillRef>
          <a:effectRef idx="0">
            <a:schemeClr val="accent1"/>
          </a:effectRef>
          <a:fontRef idx="minor">
            <a:schemeClr val="dk1"/>
          </a:fontRef>
        </p:style>
        <p:txBody>
          <a:bodyPr lIns="76198" tIns="38099" rIns="76198" bIns="38099"/>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buClr>
                <a:schemeClr val="accent4"/>
              </a:buClr>
            </a:pPr>
            <a:r>
              <a:rPr lang="en-US" sz="1500" dirty="0">
                <a:latin typeface="Arial"/>
                <a:cs typeface="Arial"/>
              </a:rPr>
              <a:t>Standardized interfaces for device connectivity and operations</a:t>
            </a:r>
          </a:p>
          <a:p>
            <a:pPr>
              <a:buClr>
                <a:schemeClr val="accent4"/>
              </a:buClr>
            </a:pPr>
            <a:endParaRPr lang="en-US" sz="1500" dirty="0">
              <a:latin typeface="Arial"/>
              <a:cs typeface="Arial"/>
            </a:endParaRPr>
          </a:p>
          <a:p>
            <a:pPr>
              <a:buClr>
                <a:schemeClr val="accent4"/>
              </a:buClr>
            </a:pPr>
            <a:endParaRPr lang="en-US" sz="1500" dirty="0">
              <a:latin typeface="Arial"/>
              <a:cs typeface="Arial"/>
            </a:endParaRPr>
          </a:p>
        </p:txBody>
      </p:sp>
      <p:grpSp>
        <p:nvGrpSpPr>
          <p:cNvPr id="43" name="Group 42"/>
          <p:cNvGrpSpPr/>
          <p:nvPr/>
        </p:nvGrpSpPr>
        <p:grpSpPr>
          <a:xfrm>
            <a:off x="342900" y="4154805"/>
            <a:ext cx="6486064" cy="412750"/>
            <a:chOff x="548639" y="5276088"/>
            <a:chExt cx="10377703" cy="660400"/>
          </a:xfrm>
          <a:solidFill>
            <a:schemeClr val="bg1">
              <a:lumMod val="65000"/>
            </a:schemeClr>
          </a:solidFill>
          <a:effectLst/>
        </p:grpSpPr>
        <p:sp>
          <p:nvSpPr>
            <p:cNvPr id="45" name="Text Placeholder 3"/>
            <p:cNvSpPr txBox="1">
              <a:spLocks/>
            </p:cNvSpPr>
            <p:nvPr/>
          </p:nvSpPr>
          <p:spPr>
            <a:xfrm>
              <a:off x="548639" y="5276088"/>
              <a:ext cx="10377703" cy="660400"/>
            </a:xfrm>
            <a:prstGeom prst="rect">
              <a:avLst/>
            </a:prstGeom>
            <a:grp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endParaRPr lang="en-US" sz="750" cap="small" dirty="0">
                <a:solidFill>
                  <a:schemeClr val="bg1"/>
                </a:solidFill>
                <a:latin typeface="Antenna Regular" panose="02000503000000020004" pitchFamily="50" charset="0"/>
                <a:cs typeface="Arial"/>
              </a:endParaRPr>
            </a:p>
          </p:txBody>
        </p:sp>
        <p:pic>
          <p:nvPicPr>
            <p:cNvPr id="48" name="Picture 4"/>
            <p:cNvPicPr>
              <a:picLocks noChangeAspect="1" noChangeArrowheads="1"/>
            </p:cNvPicPr>
            <p:nvPr/>
          </p:nvPicPr>
          <p:blipFill>
            <a:blip r:embed="rId3" cstate="print"/>
            <a:srcRect/>
            <a:stretch>
              <a:fillRect/>
            </a:stretch>
          </p:blipFill>
          <p:spPr bwMode="auto">
            <a:xfrm>
              <a:off x="5215555" y="5367711"/>
              <a:ext cx="861559" cy="506342"/>
            </a:xfrm>
            <a:prstGeom prst="rect">
              <a:avLst/>
            </a:prstGeom>
            <a:grpFill/>
            <a:ln w="9525">
              <a:noFill/>
              <a:miter lim="800000"/>
              <a:headEnd/>
              <a:tailEnd/>
            </a:ln>
            <a:effectLst/>
          </p:spPr>
        </p:pic>
      </p:grpSp>
      <p:sp>
        <p:nvSpPr>
          <p:cNvPr id="58" name="TextBox 57"/>
          <p:cNvSpPr txBox="1"/>
          <p:nvPr/>
        </p:nvSpPr>
        <p:spPr>
          <a:xfrm>
            <a:off x="729140" y="4293697"/>
            <a:ext cx="310886" cy="167304"/>
          </a:xfrm>
          <a:prstGeom prst="rect">
            <a:avLst/>
          </a:prstGeom>
          <a:solidFill>
            <a:schemeClr val="bg1">
              <a:lumMod val="65000"/>
            </a:schemeClr>
          </a:solidFill>
          <a:ln>
            <a:noFill/>
          </a:ln>
        </p:spPr>
        <p:txBody>
          <a:bodyPr wrap="none" lIns="28527" tIns="14263" rIns="28527" bIns="14263" rtlCol="0">
            <a:spAutoFit/>
          </a:bodyPr>
          <a:lstStyle/>
          <a:p>
            <a:pPr algn="l">
              <a:lnSpc>
                <a:spcPct val="90000"/>
              </a:lnSpc>
            </a:pPr>
            <a:r>
              <a:rPr lang="en-US" sz="1000" dirty="0">
                <a:solidFill>
                  <a:schemeClr val="bg1">
                    <a:lumMod val="75000"/>
                  </a:schemeClr>
                </a:solidFill>
                <a:latin typeface="Antenna Bold" panose="02000503000000020004" pitchFamily="50" charset="0"/>
                <a:cs typeface="Arial"/>
              </a:rPr>
              <a:t>JSD</a:t>
            </a:r>
          </a:p>
        </p:txBody>
      </p:sp>
      <p:sp>
        <p:nvSpPr>
          <p:cNvPr id="59" name="TextBox 58"/>
          <p:cNvSpPr txBox="1"/>
          <p:nvPr/>
        </p:nvSpPr>
        <p:spPr>
          <a:xfrm>
            <a:off x="1696497" y="4293698"/>
            <a:ext cx="1011398" cy="167304"/>
          </a:xfrm>
          <a:prstGeom prst="rect">
            <a:avLst/>
          </a:prstGeom>
          <a:solidFill>
            <a:schemeClr val="bg1">
              <a:lumMod val="65000"/>
            </a:schemeClr>
          </a:solidFill>
          <a:ln>
            <a:noFill/>
          </a:ln>
        </p:spPr>
        <p:txBody>
          <a:bodyPr wrap="none" lIns="28527" tIns="14263" rIns="28527" bIns="14263" rtlCol="0">
            <a:spAutoFit/>
          </a:bodyPr>
          <a:lstStyle/>
          <a:p>
            <a:pPr algn="l">
              <a:lnSpc>
                <a:spcPct val="90000"/>
              </a:lnSpc>
            </a:pPr>
            <a:r>
              <a:rPr lang="en-US" sz="1000" dirty="0">
                <a:solidFill>
                  <a:schemeClr val="bg1">
                    <a:lumMod val="75000"/>
                  </a:schemeClr>
                </a:solidFill>
                <a:latin typeface="Antenna Bold" panose="02000503000000020004" pitchFamily="50" charset="0"/>
                <a:cs typeface="Arial"/>
              </a:rPr>
              <a:t>Ephemeral DB</a:t>
            </a:r>
          </a:p>
        </p:txBody>
      </p:sp>
      <p:sp>
        <p:nvSpPr>
          <p:cNvPr id="60" name="TextBox 59"/>
          <p:cNvSpPr txBox="1"/>
          <p:nvPr/>
        </p:nvSpPr>
        <p:spPr>
          <a:xfrm>
            <a:off x="5911241" y="4299168"/>
            <a:ext cx="512864" cy="167304"/>
          </a:xfrm>
          <a:prstGeom prst="rect">
            <a:avLst/>
          </a:prstGeom>
          <a:solidFill>
            <a:schemeClr val="bg1">
              <a:lumMod val="65000"/>
            </a:schemeClr>
          </a:solidFill>
          <a:ln>
            <a:noFill/>
          </a:ln>
        </p:spPr>
        <p:txBody>
          <a:bodyPr wrap="none" lIns="28527" tIns="14263" rIns="28527" bIns="14263" rtlCol="0">
            <a:spAutoFit/>
          </a:bodyPr>
          <a:lstStyle/>
          <a:p>
            <a:pPr algn="l">
              <a:lnSpc>
                <a:spcPct val="90000"/>
              </a:lnSpc>
            </a:pPr>
            <a:r>
              <a:rPr lang="en-US" sz="1000" dirty="0" err="1">
                <a:solidFill>
                  <a:schemeClr val="bg1">
                    <a:lumMod val="75000"/>
                  </a:schemeClr>
                </a:solidFill>
                <a:latin typeface="Antenna Bold" panose="02000503000000020004" pitchFamily="50" charset="0"/>
                <a:cs typeface="Arial"/>
              </a:rPr>
              <a:t>jVision</a:t>
            </a:r>
            <a:endParaRPr lang="en-US" sz="1000" dirty="0">
              <a:solidFill>
                <a:schemeClr val="bg1">
                  <a:lumMod val="75000"/>
                </a:schemeClr>
              </a:solidFill>
              <a:latin typeface="Antenna Bold" panose="02000503000000020004" pitchFamily="50" charset="0"/>
              <a:cs typeface="Arial"/>
            </a:endParaRPr>
          </a:p>
        </p:txBody>
      </p:sp>
      <p:sp>
        <p:nvSpPr>
          <p:cNvPr id="61" name="TextBox 60"/>
          <p:cNvSpPr txBox="1"/>
          <p:nvPr/>
        </p:nvSpPr>
        <p:spPr>
          <a:xfrm>
            <a:off x="4620011" y="4293697"/>
            <a:ext cx="464774" cy="167304"/>
          </a:xfrm>
          <a:prstGeom prst="rect">
            <a:avLst/>
          </a:prstGeom>
          <a:solidFill>
            <a:schemeClr val="bg1">
              <a:lumMod val="65000"/>
            </a:schemeClr>
          </a:solidFill>
          <a:ln>
            <a:noFill/>
          </a:ln>
        </p:spPr>
        <p:txBody>
          <a:bodyPr wrap="none" lIns="28527" tIns="14263" rIns="28527" bIns="14263" rtlCol="0">
            <a:spAutoFit/>
          </a:bodyPr>
          <a:lstStyle/>
          <a:p>
            <a:pPr algn="l">
              <a:lnSpc>
                <a:spcPct val="90000"/>
              </a:lnSpc>
            </a:pPr>
            <a:r>
              <a:rPr lang="en-US" sz="1000" dirty="0">
                <a:solidFill>
                  <a:schemeClr val="bg1">
                    <a:lumMod val="75000"/>
                  </a:schemeClr>
                </a:solidFill>
                <a:latin typeface="Antenna Bold" panose="02000503000000020004" pitchFamily="50" charset="0"/>
                <a:cs typeface="Arial"/>
              </a:rPr>
              <a:t>YANG</a:t>
            </a:r>
          </a:p>
        </p:txBody>
      </p:sp>
    </p:spTree>
    <p:extLst>
      <p:ext uri="{BB962C8B-B14F-4D97-AF65-F5344CB8AC3E}">
        <p14:creationId xmlns:p14="http://schemas.microsoft.com/office/powerpoint/2010/main" val="3449447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p:cNvSpPr txBox="1">
            <a:spLocks/>
          </p:cNvSpPr>
          <p:nvPr/>
        </p:nvSpPr>
        <p:spPr>
          <a:xfrm>
            <a:off x="1231543" y="3697605"/>
            <a:ext cx="4594834" cy="412750"/>
          </a:xfrm>
          <a:prstGeom prst="rect">
            <a:avLst/>
          </a:prstGeom>
          <a:ln>
            <a:solidFill>
              <a:schemeClr val="accent3"/>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solidFill>
                <a:latin typeface="Antenna Regular" panose="02000503000000020004" pitchFamily="50" charset="0"/>
                <a:cs typeface="Arial"/>
              </a:rPr>
              <a:t>XML-RPC</a:t>
            </a:r>
          </a:p>
        </p:txBody>
      </p:sp>
      <p:sp>
        <p:nvSpPr>
          <p:cNvPr id="33" name="Text Placeholder 3"/>
          <p:cNvSpPr txBox="1">
            <a:spLocks/>
          </p:cNvSpPr>
          <p:nvPr/>
        </p:nvSpPr>
        <p:spPr>
          <a:xfrm>
            <a:off x="342900" y="3217545"/>
            <a:ext cx="3790968" cy="428625"/>
          </a:xfrm>
          <a:prstGeom prst="rect">
            <a:avLst/>
          </a:prstGeom>
          <a:solidFill>
            <a:srgbClr val="68AE64"/>
          </a:solidFill>
          <a:ln>
            <a:noFill/>
          </a:ln>
          <a:effectLst>
            <a:outerShdw blurRad="50800" dist="508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ntenna Regular" panose="02000503000000020004" pitchFamily="50" charset="0"/>
                <a:cs typeface="Arial"/>
              </a:rPr>
              <a:t>NETCONF</a:t>
            </a:r>
          </a:p>
        </p:txBody>
      </p:sp>
      <p:sp>
        <p:nvSpPr>
          <p:cNvPr id="40" name="Text Placeholder 3"/>
          <p:cNvSpPr txBox="1">
            <a:spLocks/>
          </p:cNvSpPr>
          <p:nvPr/>
        </p:nvSpPr>
        <p:spPr>
          <a:xfrm>
            <a:off x="4193914" y="3217545"/>
            <a:ext cx="668984" cy="428625"/>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900" b="1" dirty="0">
                <a:solidFill>
                  <a:schemeClr val="bg1">
                    <a:lumMod val="75000"/>
                  </a:schemeClr>
                </a:solidFill>
                <a:latin typeface="Antenna Regular" panose="02000503000000020004" pitchFamily="50" charset="0"/>
                <a:cs typeface="Arial"/>
              </a:rPr>
              <a:t>Junoscript</a:t>
            </a:r>
          </a:p>
        </p:txBody>
      </p:sp>
      <p:sp>
        <p:nvSpPr>
          <p:cNvPr id="41" name="Text Placeholder 3"/>
          <p:cNvSpPr txBox="1">
            <a:spLocks/>
          </p:cNvSpPr>
          <p:nvPr/>
        </p:nvSpPr>
        <p:spPr>
          <a:xfrm>
            <a:off x="6387395" y="3697605"/>
            <a:ext cx="441569" cy="412750"/>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00" b="1" dirty="0">
                <a:solidFill>
                  <a:schemeClr val="bg1">
                    <a:lumMod val="75000"/>
                  </a:schemeClr>
                </a:solidFill>
                <a:latin typeface="Antenna Regular" panose="02000503000000020004" pitchFamily="50" charset="0"/>
                <a:cs typeface="Arial"/>
              </a:rPr>
              <a:t>SNMP</a:t>
            </a:r>
            <a:br>
              <a:rPr lang="en-US" sz="700" b="1" dirty="0">
                <a:solidFill>
                  <a:schemeClr val="bg1">
                    <a:lumMod val="75000"/>
                  </a:schemeClr>
                </a:solidFill>
                <a:latin typeface="Antenna Regular" panose="02000503000000020004" pitchFamily="50" charset="0"/>
                <a:cs typeface="Arial"/>
              </a:rPr>
            </a:br>
            <a:r>
              <a:rPr lang="en-US" sz="700" b="1" dirty="0">
                <a:solidFill>
                  <a:schemeClr val="bg1">
                    <a:lumMod val="75000"/>
                  </a:schemeClr>
                </a:solidFill>
                <a:latin typeface="Antenna Regular" panose="02000503000000020004" pitchFamily="50" charset="0"/>
                <a:cs typeface="Arial"/>
              </a:rPr>
              <a:t>RO</a:t>
            </a:r>
          </a:p>
        </p:txBody>
      </p:sp>
      <p:sp>
        <p:nvSpPr>
          <p:cNvPr id="21" name="TextBox 20"/>
          <p:cNvSpPr txBox="1"/>
          <p:nvPr/>
        </p:nvSpPr>
        <p:spPr>
          <a:xfrm>
            <a:off x="5114229" y="5037570"/>
            <a:ext cx="1756598" cy="202041"/>
          </a:xfrm>
          <a:prstGeom prst="rect">
            <a:avLst/>
          </a:prstGeom>
          <a:noFill/>
        </p:spPr>
        <p:txBody>
          <a:bodyPr wrap="square" lIns="76198" tIns="38099" rIns="76198" bIns="38099" rtlCol="0">
            <a:spAutoFit/>
          </a:bodyPr>
          <a:lstStyle/>
          <a:p>
            <a:pPr algn="r"/>
            <a:r>
              <a:rPr lang="en-US" sz="813" dirty="0">
                <a:solidFill>
                  <a:srgbClr val="829AB0"/>
                </a:solidFill>
                <a:cs typeface="Arial" panose="020B0604020202020204" pitchFamily="34" charset="0"/>
              </a:rPr>
              <a:t>Junos Platform Automation Stack</a:t>
            </a:r>
          </a:p>
        </p:txBody>
      </p:sp>
      <p:sp>
        <p:nvSpPr>
          <p:cNvPr id="34" name="Text Placeholder 3"/>
          <p:cNvSpPr txBox="1">
            <a:spLocks/>
          </p:cNvSpPr>
          <p:nvPr/>
        </p:nvSpPr>
        <p:spPr>
          <a:xfrm>
            <a:off x="1000126" y="2743209"/>
            <a:ext cx="1285874" cy="428625"/>
          </a:xfrm>
          <a:prstGeom prst="rect">
            <a:avLst/>
          </a:prstGeom>
          <a:solidFill>
            <a:schemeClr val="accent6">
              <a:lumMod val="75000"/>
            </a:schemeClr>
          </a:solidFill>
          <a:ln w="3175">
            <a:noFill/>
          </a:ln>
          <a:effectLst/>
          <a:scene3d>
            <a:camera prst="orthographicFront">
              <a:rot lat="0" lon="0" rev="0"/>
            </a:camera>
            <a:lightRig rig="chilly" dir="t">
              <a:rot lat="0" lon="0" rev="18480000"/>
            </a:lightRig>
          </a:scene3d>
          <a:sp3d prstMaterial="clear"/>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err="1">
                <a:solidFill>
                  <a:schemeClr val="bg1">
                    <a:lumMod val="75000"/>
                  </a:schemeClr>
                </a:solidFill>
                <a:latin typeface="Antenna Regular" panose="02000503000000020004" pitchFamily="50" charset="0"/>
                <a:cs typeface="Arial"/>
              </a:rPr>
              <a:t>PyEZ</a:t>
            </a:r>
            <a:r>
              <a:rPr lang="en-US" sz="750" dirty="0">
                <a:solidFill>
                  <a:schemeClr val="bg1">
                    <a:lumMod val="75000"/>
                  </a:schemeClr>
                </a:solidFill>
                <a:latin typeface="Antenna Regular" panose="02000503000000020004" pitchFamily="50" charset="0"/>
                <a:cs typeface="Arial"/>
              </a:rPr>
              <a:t> Framework</a:t>
            </a:r>
          </a:p>
        </p:txBody>
      </p:sp>
      <p:sp>
        <p:nvSpPr>
          <p:cNvPr id="37" name="Text Placeholder 3"/>
          <p:cNvSpPr txBox="1">
            <a:spLocks/>
          </p:cNvSpPr>
          <p:nvPr/>
        </p:nvSpPr>
        <p:spPr>
          <a:xfrm>
            <a:off x="128587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Ansible</a:t>
            </a:r>
          </a:p>
        </p:txBody>
      </p:sp>
      <p:sp>
        <p:nvSpPr>
          <p:cNvPr id="38" name="Text Placeholder 3"/>
          <p:cNvSpPr txBox="1">
            <a:spLocks/>
          </p:cNvSpPr>
          <p:nvPr/>
        </p:nvSpPr>
        <p:spPr>
          <a:xfrm>
            <a:off x="342899" y="2286000"/>
            <a:ext cx="914400" cy="428625"/>
          </a:xfrm>
          <a:prstGeom prst="rect">
            <a:avLst/>
          </a:prstGeom>
          <a:solidFill>
            <a:srgbClr val="D2000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Python</a:t>
            </a:r>
            <a:br>
              <a:rPr lang="en-US" sz="750" dirty="0">
                <a:solidFill>
                  <a:schemeClr val="bg1">
                    <a:lumMod val="75000"/>
                  </a:schemeClr>
                </a:solidFill>
                <a:latin typeface="Antenna Regular" panose="02000503000000020004" pitchFamily="50" charset="0"/>
                <a:cs typeface="Arial"/>
              </a:rPr>
            </a:br>
            <a:r>
              <a:rPr lang="en-US" sz="750" dirty="0">
                <a:solidFill>
                  <a:schemeClr val="bg1">
                    <a:lumMod val="75000"/>
                  </a:schemeClr>
                </a:solidFill>
                <a:latin typeface="Antenna Regular" panose="02000503000000020004" pitchFamily="50" charset="0"/>
                <a:cs typeface="Arial"/>
              </a:rPr>
              <a:t>Scripts</a:t>
            </a:r>
          </a:p>
        </p:txBody>
      </p:sp>
      <p:sp>
        <p:nvSpPr>
          <p:cNvPr id="28" name="Text Placeholder 3"/>
          <p:cNvSpPr txBox="1">
            <a:spLocks/>
          </p:cNvSpPr>
          <p:nvPr/>
        </p:nvSpPr>
        <p:spPr>
          <a:xfrm>
            <a:off x="180022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Salt*</a:t>
            </a:r>
          </a:p>
        </p:txBody>
      </p:sp>
      <p:sp>
        <p:nvSpPr>
          <p:cNvPr id="68" name="Text Placeholder 3"/>
          <p:cNvSpPr txBox="1">
            <a:spLocks/>
          </p:cNvSpPr>
          <p:nvPr/>
        </p:nvSpPr>
        <p:spPr>
          <a:xfrm>
            <a:off x="2314576" y="2743209"/>
            <a:ext cx="1514474" cy="428625"/>
          </a:xfrm>
          <a:prstGeom prst="rect">
            <a:avLst/>
          </a:prstGeom>
          <a:solidFill>
            <a:schemeClr val="accent6">
              <a:lumMod val="75000"/>
            </a:schemeClr>
          </a:solidFill>
          <a:ln w="3175">
            <a:noFill/>
          </a:ln>
          <a:effectLst/>
          <a:scene3d>
            <a:camera prst="orthographicFront">
              <a:rot lat="0" lon="0" rev="0"/>
            </a:camera>
            <a:lightRig rig="chilly" dir="t">
              <a:rot lat="0" lon="0" rev="18480000"/>
            </a:lightRig>
          </a:scene3d>
          <a:sp3d prstMaterial="clear"/>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err="1">
                <a:solidFill>
                  <a:schemeClr val="bg1">
                    <a:lumMod val="75000"/>
                  </a:schemeClr>
                </a:solidFill>
                <a:latin typeface="Antenna Regular" panose="02000503000000020004" pitchFamily="50" charset="0"/>
                <a:cs typeface="Arial"/>
              </a:rPr>
              <a:t>RubyEZ</a:t>
            </a:r>
            <a:r>
              <a:rPr lang="en-US" sz="750" dirty="0">
                <a:solidFill>
                  <a:schemeClr val="bg1">
                    <a:lumMod val="75000"/>
                  </a:schemeClr>
                </a:solidFill>
                <a:latin typeface="Antenna Regular" panose="02000503000000020004" pitchFamily="50" charset="0"/>
                <a:cs typeface="Arial"/>
              </a:rPr>
              <a:t> Library</a:t>
            </a:r>
          </a:p>
        </p:txBody>
      </p:sp>
      <p:sp>
        <p:nvSpPr>
          <p:cNvPr id="69" name="Text Placeholder 3"/>
          <p:cNvSpPr txBox="1">
            <a:spLocks/>
          </p:cNvSpPr>
          <p:nvPr/>
        </p:nvSpPr>
        <p:spPr>
          <a:xfrm>
            <a:off x="282892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Puppet</a:t>
            </a:r>
          </a:p>
        </p:txBody>
      </p:sp>
      <p:sp>
        <p:nvSpPr>
          <p:cNvPr id="70" name="Text Placeholder 3"/>
          <p:cNvSpPr txBox="1">
            <a:spLocks/>
          </p:cNvSpPr>
          <p:nvPr/>
        </p:nvSpPr>
        <p:spPr>
          <a:xfrm>
            <a:off x="2314576" y="2286000"/>
            <a:ext cx="485774" cy="428625"/>
          </a:xfrm>
          <a:prstGeom prst="rect">
            <a:avLst/>
          </a:prstGeom>
          <a:solidFill>
            <a:srgbClr val="D2000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Ruby</a:t>
            </a:r>
            <a:br>
              <a:rPr lang="en-US" sz="750" dirty="0">
                <a:solidFill>
                  <a:schemeClr val="bg1">
                    <a:lumMod val="75000"/>
                  </a:schemeClr>
                </a:solidFill>
                <a:latin typeface="Antenna Regular" panose="02000503000000020004" pitchFamily="50" charset="0"/>
                <a:cs typeface="Arial"/>
              </a:rPr>
            </a:br>
            <a:r>
              <a:rPr lang="en-US" sz="750" dirty="0">
                <a:solidFill>
                  <a:schemeClr val="bg1">
                    <a:lumMod val="75000"/>
                  </a:schemeClr>
                </a:solidFill>
                <a:latin typeface="Antenna Regular" panose="02000503000000020004" pitchFamily="50" charset="0"/>
                <a:cs typeface="Arial"/>
              </a:rPr>
              <a:t>Scripts</a:t>
            </a:r>
          </a:p>
        </p:txBody>
      </p:sp>
      <p:sp>
        <p:nvSpPr>
          <p:cNvPr id="71" name="Text Placeholder 3"/>
          <p:cNvSpPr txBox="1">
            <a:spLocks/>
          </p:cNvSpPr>
          <p:nvPr/>
        </p:nvSpPr>
        <p:spPr>
          <a:xfrm>
            <a:off x="334327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Chef</a:t>
            </a:r>
          </a:p>
        </p:txBody>
      </p:sp>
      <p:sp>
        <p:nvSpPr>
          <p:cNvPr id="72" name="Text Placeholder 3"/>
          <p:cNvSpPr txBox="1">
            <a:spLocks/>
          </p:cNvSpPr>
          <p:nvPr/>
        </p:nvSpPr>
        <p:spPr>
          <a:xfrm>
            <a:off x="3862774" y="2743209"/>
            <a:ext cx="1000124" cy="428625"/>
          </a:xfrm>
          <a:prstGeom prst="rect">
            <a:avLst/>
          </a:prstGeom>
          <a:solidFill>
            <a:srgbClr val="D20000"/>
          </a:solidFill>
          <a:ln w="3175">
            <a:noFill/>
          </a:ln>
          <a:effectLst/>
          <a:scene3d>
            <a:camera prst="orthographicFront">
              <a:rot lat="0" lon="0" rev="0"/>
            </a:camera>
            <a:lightRig rig="chilly" dir="t">
              <a:rot lat="0" lon="0" rev="18480000"/>
            </a:lightRig>
          </a:scene3d>
          <a:sp3d prstMaterial="clear"/>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Python / SLAX</a:t>
            </a:r>
          </a:p>
        </p:txBody>
      </p:sp>
      <p:sp>
        <p:nvSpPr>
          <p:cNvPr id="73" name="Text Placeholder 3"/>
          <p:cNvSpPr txBox="1">
            <a:spLocks/>
          </p:cNvSpPr>
          <p:nvPr/>
        </p:nvSpPr>
        <p:spPr>
          <a:xfrm>
            <a:off x="4377124" y="2286000"/>
            <a:ext cx="485775" cy="428625"/>
          </a:xfrm>
          <a:prstGeom prst="rect">
            <a:avLst/>
          </a:prstGeom>
          <a:solidFill>
            <a:srgbClr val="0070C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1">
                    <a:lumMod val="75000"/>
                  </a:schemeClr>
                </a:solidFill>
                <a:latin typeface="Antenna Regular" panose="02000503000000020004" pitchFamily="50" charset="0"/>
                <a:cs typeface="Arial"/>
              </a:rPr>
              <a:t>CLIRA*</a:t>
            </a:r>
          </a:p>
        </p:txBody>
      </p:sp>
      <p:sp>
        <p:nvSpPr>
          <p:cNvPr id="74" name="Text Placeholder 3"/>
          <p:cNvSpPr txBox="1">
            <a:spLocks/>
          </p:cNvSpPr>
          <p:nvPr/>
        </p:nvSpPr>
        <p:spPr>
          <a:xfrm>
            <a:off x="3862774" y="2286000"/>
            <a:ext cx="485775" cy="428625"/>
          </a:xfrm>
          <a:prstGeom prst="rect">
            <a:avLst/>
          </a:prstGeom>
          <a:solidFill>
            <a:srgbClr val="0070C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1">
                    <a:lumMod val="75000"/>
                  </a:schemeClr>
                </a:solidFill>
                <a:latin typeface="Antenna Regular" panose="02000503000000020004" pitchFamily="50" charset="0"/>
                <a:cs typeface="Arial"/>
              </a:rPr>
              <a:t>JSNAP</a:t>
            </a:r>
          </a:p>
        </p:txBody>
      </p:sp>
      <p:sp>
        <p:nvSpPr>
          <p:cNvPr id="46" name="Text Placeholder 3"/>
          <p:cNvSpPr txBox="1">
            <a:spLocks/>
          </p:cNvSpPr>
          <p:nvPr/>
        </p:nvSpPr>
        <p:spPr>
          <a:xfrm>
            <a:off x="342900" y="3697605"/>
            <a:ext cx="843446" cy="410718"/>
          </a:xfrm>
          <a:prstGeom prst="rect">
            <a:avLst/>
          </a:prstGeom>
          <a:solidFill>
            <a:schemeClr val="accent3"/>
          </a:solidFill>
          <a:ln>
            <a:solidFill>
              <a:schemeClr val="accent3"/>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solidFill>
                <a:latin typeface="Antenna Regular" panose="02000503000000020004" pitchFamily="50" charset="0"/>
                <a:cs typeface="Arial"/>
              </a:rPr>
              <a:t>THRIFT</a:t>
            </a:r>
          </a:p>
        </p:txBody>
      </p:sp>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Junos Automation Stack</a:t>
            </a:r>
            <a:endParaRPr lang="en-US" b="1" dirty="0"/>
          </a:p>
        </p:txBody>
      </p:sp>
      <p:sp>
        <p:nvSpPr>
          <p:cNvPr id="35" name="Text Placeholder 3"/>
          <p:cNvSpPr txBox="1">
            <a:spLocks/>
          </p:cNvSpPr>
          <p:nvPr/>
        </p:nvSpPr>
        <p:spPr>
          <a:xfrm>
            <a:off x="4917796" y="3217545"/>
            <a:ext cx="431251" cy="428625"/>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lumMod val="75000"/>
                  </a:schemeClr>
                </a:solidFill>
                <a:latin typeface="Antenna Regular" panose="02000503000000020004" pitchFamily="50" charset="0"/>
                <a:cs typeface="Arial"/>
              </a:rPr>
              <a:t>REST</a:t>
            </a:r>
          </a:p>
        </p:txBody>
      </p:sp>
      <p:sp>
        <p:nvSpPr>
          <p:cNvPr id="36" name="Text Placeholder 3"/>
          <p:cNvSpPr txBox="1">
            <a:spLocks/>
          </p:cNvSpPr>
          <p:nvPr/>
        </p:nvSpPr>
        <p:spPr>
          <a:xfrm>
            <a:off x="5409094" y="3217545"/>
            <a:ext cx="404041" cy="428625"/>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lumMod val="75000"/>
                  </a:schemeClr>
                </a:solidFill>
                <a:latin typeface="Antenna Regular" panose="02000503000000020004" pitchFamily="50" charset="0"/>
                <a:cs typeface="Arial"/>
              </a:rPr>
              <a:t>CLI</a:t>
            </a:r>
          </a:p>
        </p:txBody>
      </p:sp>
      <p:sp>
        <p:nvSpPr>
          <p:cNvPr id="42" name="Text Placeholder 3"/>
          <p:cNvSpPr txBox="1">
            <a:spLocks/>
          </p:cNvSpPr>
          <p:nvPr/>
        </p:nvSpPr>
        <p:spPr>
          <a:xfrm>
            <a:off x="5871574" y="3697605"/>
            <a:ext cx="470624" cy="412750"/>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00" b="1" dirty="0" err="1">
                <a:solidFill>
                  <a:schemeClr val="bg1">
                    <a:lumMod val="75000"/>
                  </a:schemeClr>
                </a:solidFill>
                <a:latin typeface="Antenna Regular" panose="02000503000000020004" pitchFamily="50" charset="0"/>
                <a:cs typeface="Arial"/>
              </a:rPr>
              <a:t>jVision</a:t>
            </a:r>
            <a:r>
              <a:rPr lang="en-US" sz="700" b="1" dirty="0">
                <a:solidFill>
                  <a:schemeClr val="bg1">
                    <a:lumMod val="75000"/>
                  </a:schemeClr>
                </a:solidFill>
                <a:latin typeface="Antenna Regular" panose="02000503000000020004" pitchFamily="50" charset="0"/>
                <a:cs typeface="Arial"/>
              </a:rPr>
              <a:t> Sensor</a:t>
            </a:r>
          </a:p>
        </p:txBody>
      </p:sp>
      <p:sp>
        <p:nvSpPr>
          <p:cNvPr id="49" name="Text Placeholder 3"/>
          <p:cNvSpPr txBox="1">
            <a:spLocks/>
          </p:cNvSpPr>
          <p:nvPr/>
        </p:nvSpPr>
        <p:spPr>
          <a:xfrm>
            <a:off x="3617549" y="4600575"/>
            <a:ext cx="3211414" cy="412750"/>
          </a:xfrm>
          <a:prstGeom prst="rect">
            <a:avLst/>
          </a:prstGeom>
          <a:solidFill>
            <a:schemeClr val="bg1">
              <a:lumMod val="65000"/>
            </a:schemeClr>
          </a:solid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lumMod val="75000"/>
                  </a:schemeClr>
                </a:solidFill>
                <a:latin typeface="Arial"/>
                <a:cs typeface="Arial"/>
              </a:rPr>
              <a:t> Data Plane (PFE)</a:t>
            </a:r>
          </a:p>
        </p:txBody>
      </p:sp>
      <p:sp>
        <p:nvSpPr>
          <p:cNvPr id="50" name="Text Placeholder 3"/>
          <p:cNvSpPr txBox="1">
            <a:spLocks/>
          </p:cNvSpPr>
          <p:nvPr/>
        </p:nvSpPr>
        <p:spPr>
          <a:xfrm>
            <a:off x="342900" y="4600575"/>
            <a:ext cx="3232786" cy="409375"/>
          </a:xfrm>
          <a:prstGeom prst="rect">
            <a:avLst/>
          </a:prstGeom>
          <a:solidFill>
            <a:schemeClr val="bg1">
              <a:lumMod val="65000"/>
            </a:schemeClr>
          </a:solid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lumMod val="75000"/>
                  </a:schemeClr>
                </a:solidFill>
                <a:latin typeface="Arial"/>
                <a:cs typeface="Arial"/>
              </a:rPr>
              <a:t>Chassis</a:t>
            </a:r>
          </a:p>
        </p:txBody>
      </p:sp>
      <p:grpSp>
        <p:nvGrpSpPr>
          <p:cNvPr id="51" name="Group 50"/>
          <p:cNvGrpSpPr/>
          <p:nvPr/>
        </p:nvGrpSpPr>
        <p:grpSpPr>
          <a:xfrm>
            <a:off x="342900" y="4154805"/>
            <a:ext cx="6486060" cy="412750"/>
            <a:chOff x="548639" y="5276088"/>
            <a:chExt cx="10377703" cy="660400"/>
          </a:xfrm>
          <a:solidFill>
            <a:schemeClr val="bg1">
              <a:lumMod val="65000"/>
            </a:schemeClr>
          </a:solidFill>
          <a:effectLst/>
        </p:grpSpPr>
        <p:sp>
          <p:nvSpPr>
            <p:cNvPr id="52" name="Text Placeholder 3"/>
            <p:cNvSpPr txBox="1">
              <a:spLocks/>
            </p:cNvSpPr>
            <p:nvPr/>
          </p:nvSpPr>
          <p:spPr>
            <a:xfrm>
              <a:off x="548639" y="5276088"/>
              <a:ext cx="10377703" cy="660400"/>
            </a:xfrm>
            <a:prstGeom prst="rect">
              <a:avLst/>
            </a:prstGeom>
            <a:grp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endParaRPr lang="en-US" sz="750" cap="small" dirty="0">
                <a:solidFill>
                  <a:schemeClr val="bg1"/>
                </a:solidFill>
                <a:latin typeface="Antenna Regular" panose="02000503000000020004" pitchFamily="50" charset="0"/>
                <a:cs typeface="Arial"/>
              </a:endParaRPr>
            </a:p>
          </p:txBody>
        </p:sp>
        <p:pic>
          <p:nvPicPr>
            <p:cNvPr id="53" name="Picture 4"/>
            <p:cNvPicPr>
              <a:picLocks noChangeAspect="1" noChangeArrowheads="1"/>
            </p:cNvPicPr>
            <p:nvPr/>
          </p:nvPicPr>
          <p:blipFill>
            <a:blip r:embed="rId3" cstate="print"/>
            <a:srcRect/>
            <a:stretch>
              <a:fillRect/>
            </a:stretch>
          </p:blipFill>
          <p:spPr bwMode="auto">
            <a:xfrm>
              <a:off x="5215555" y="5367711"/>
              <a:ext cx="861559" cy="506342"/>
            </a:xfrm>
            <a:prstGeom prst="rect">
              <a:avLst/>
            </a:prstGeom>
            <a:grpFill/>
            <a:ln w="9525">
              <a:noFill/>
              <a:miter lim="800000"/>
              <a:headEnd/>
              <a:tailEnd/>
            </a:ln>
            <a:effectLst/>
          </p:spPr>
        </p:pic>
      </p:grpSp>
      <p:sp>
        <p:nvSpPr>
          <p:cNvPr id="54" name="TextBox 53"/>
          <p:cNvSpPr txBox="1"/>
          <p:nvPr/>
        </p:nvSpPr>
        <p:spPr>
          <a:xfrm>
            <a:off x="729140" y="4293697"/>
            <a:ext cx="310886" cy="167304"/>
          </a:xfrm>
          <a:prstGeom prst="rect">
            <a:avLst/>
          </a:prstGeom>
          <a:ln>
            <a:noFill/>
          </a:ln>
        </p:spPr>
        <p:txBody>
          <a:bodyPr wrap="none" lIns="28527" tIns="14263" rIns="28527" bIns="14263" rtlCol="0">
            <a:spAutoFit/>
          </a:bodyPr>
          <a:lstStyle/>
          <a:p>
            <a:pPr algn="l">
              <a:lnSpc>
                <a:spcPct val="90000"/>
              </a:lnSpc>
            </a:pPr>
            <a:r>
              <a:rPr lang="en-US" sz="1000" dirty="0">
                <a:solidFill>
                  <a:schemeClr val="bg1"/>
                </a:solidFill>
                <a:latin typeface="Antenna Bold" panose="02000503000000020004" pitchFamily="50" charset="0"/>
                <a:cs typeface="Arial"/>
              </a:rPr>
              <a:t>JSD</a:t>
            </a:r>
          </a:p>
        </p:txBody>
      </p:sp>
      <p:sp>
        <p:nvSpPr>
          <p:cNvPr id="55" name="TextBox 54"/>
          <p:cNvSpPr txBox="1"/>
          <p:nvPr/>
        </p:nvSpPr>
        <p:spPr>
          <a:xfrm>
            <a:off x="1696497" y="4293698"/>
            <a:ext cx="1011398" cy="167304"/>
          </a:xfrm>
          <a:prstGeom prst="rect">
            <a:avLst/>
          </a:prstGeom>
          <a:ln>
            <a:noFill/>
          </a:ln>
        </p:spPr>
        <p:txBody>
          <a:bodyPr wrap="none" lIns="28527" tIns="14263" rIns="28527" bIns="14263" rtlCol="0">
            <a:spAutoFit/>
          </a:bodyPr>
          <a:lstStyle/>
          <a:p>
            <a:pPr algn="l">
              <a:lnSpc>
                <a:spcPct val="90000"/>
              </a:lnSpc>
            </a:pPr>
            <a:r>
              <a:rPr lang="en-US" sz="1000" dirty="0">
                <a:solidFill>
                  <a:schemeClr val="bg1"/>
                </a:solidFill>
                <a:latin typeface="Antenna Bold" panose="02000503000000020004" pitchFamily="50" charset="0"/>
                <a:cs typeface="Arial"/>
              </a:rPr>
              <a:t>Ephemeral DB</a:t>
            </a:r>
          </a:p>
        </p:txBody>
      </p:sp>
      <p:sp>
        <p:nvSpPr>
          <p:cNvPr id="56" name="TextBox 55"/>
          <p:cNvSpPr txBox="1"/>
          <p:nvPr/>
        </p:nvSpPr>
        <p:spPr>
          <a:xfrm>
            <a:off x="5911241" y="4299168"/>
            <a:ext cx="512864" cy="167304"/>
          </a:xfrm>
          <a:prstGeom prst="rect">
            <a:avLst/>
          </a:prstGeom>
          <a:ln>
            <a:noFill/>
          </a:ln>
        </p:spPr>
        <p:txBody>
          <a:bodyPr wrap="none" lIns="28527" tIns="14263" rIns="28527" bIns="14263" rtlCol="0">
            <a:spAutoFit/>
          </a:bodyPr>
          <a:lstStyle/>
          <a:p>
            <a:pPr algn="l">
              <a:lnSpc>
                <a:spcPct val="90000"/>
              </a:lnSpc>
            </a:pPr>
            <a:r>
              <a:rPr lang="en-US" sz="1000" dirty="0" err="1">
                <a:solidFill>
                  <a:schemeClr val="bg1">
                    <a:lumMod val="75000"/>
                  </a:schemeClr>
                </a:solidFill>
                <a:latin typeface="Antenna Bold" panose="02000503000000020004" pitchFamily="50" charset="0"/>
                <a:cs typeface="Arial"/>
              </a:rPr>
              <a:t>jVision</a:t>
            </a:r>
            <a:endParaRPr lang="en-US" sz="1000" dirty="0">
              <a:solidFill>
                <a:schemeClr val="bg1">
                  <a:lumMod val="75000"/>
                </a:schemeClr>
              </a:solidFill>
              <a:latin typeface="Antenna Bold" panose="02000503000000020004" pitchFamily="50" charset="0"/>
              <a:cs typeface="Arial"/>
            </a:endParaRPr>
          </a:p>
        </p:txBody>
      </p:sp>
      <p:sp>
        <p:nvSpPr>
          <p:cNvPr id="57" name="TextBox 56"/>
          <p:cNvSpPr txBox="1"/>
          <p:nvPr/>
        </p:nvSpPr>
        <p:spPr>
          <a:xfrm>
            <a:off x="4620011" y="4293697"/>
            <a:ext cx="464774" cy="167304"/>
          </a:xfrm>
          <a:prstGeom prst="rect">
            <a:avLst/>
          </a:prstGeom>
          <a:ln>
            <a:noFill/>
          </a:ln>
        </p:spPr>
        <p:txBody>
          <a:bodyPr wrap="none" lIns="28527" tIns="14263" rIns="28527" bIns="14263" rtlCol="0">
            <a:spAutoFit/>
          </a:bodyPr>
          <a:lstStyle/>
          <a:p>
            <a:pPr algn="l">
              <a:lnSpc>
                <a:spcPct val="90000"/>
              </a:lnSpc>
            </a:pPr>
            <a:r>
              <a:rPr lang="en-US" sz="1000" dirty="0">
                <a:solidFill>
                  <a:schemeClr val="bg1"/>
                </a:solidFill>
                <a:latin typeface="Antenna Bold" panose="02000503000000020004" pitchFamily="50" charset="0"/>
                <a:cs typeface="Arial"/>
              </a:rPr>
              <a:t>YANG</a:t>
            </a:r>
          </a:p>
        </p:txBody>
      </p:sp>
      <p:sp>
        <p:nvSpPr>
          <p:cNvPr id="39" name="Text Placeholder 3"/>
          <p:cNvSpPr txBox="1">
            <a:spLocks/>
          </p:cNvSpPr>
          <p:nvPr/>
        </p:nvSpPr>
        <p:spPr>
          <a:xfrm>
            <a:off x="6828963" y="2209889"/>
            <a:ext cx="2229416" cy="1156014"/>
          </a:xfrm>
          <a:prstGeom prst="rect">
            <a:avLst/>
          </a:prstGeom>
          <a:solidFill>
            <a:schemeClr val="lt1">
              <a:alpha val="0"/>
            </a:schemeClr>
          </a:solidFill>
          <a:ln>
            <a:solidFill>
              <a:schemeClr val="accent1">
                <a:alpha val="0"/>
              </a:schemeClr>
            </a:solidFill>
          </a:ln>
        </p:spPr>
        <p:style>
          <a:lnRef idx="2">
            <a:schemeClr val="accent1"/>
          </a:lnRef>
          <a:fillRef idx="1">
            <a:schemeClr val="lt1"/>
          </a:fillRef>
          <a:effectRef idx="0">
            <a:schemeClr val="accent1"/>
          </a:effectRef>
          <a:fontRef idx="minor">
            <a:schemeClr val="dk1"/>
          </a:fontRef>
        </p:style>
        <p:txBody>
          <a:bodyPr lIns="76198" tIns="38099" rIns="76198" bIns="38099"/>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buClr>
                <a:schemeClr val="accent4"/>
              </a:buClr>
            </a:pPr>
            <a:r>
              <a:rPr lang="en-US" sz="1500" dirty="0">
                <a:latin typeface="Arial"/>
                <a:cs typeface="Arial"/>
              </a:rPr>
              <a:t>Junos Extension Toolkit (JET) </a:t>
            </a:r>
            <a:endParaRPr lang="en-US" sz="1500" dirty="0" smtClean="0">
              <a:latin typeface="Arial"/>
              <a:cs typeface="Arial"/>
            </a:endParaRPr>
          </a:p>
          <a:p>
            <a:pPr>
              <a:buClr>
                <a:schemeClr val="accent4"/>
              </a:buClr>
            </a:pPr>
            <a:endParaRPr lang="en-US" sz="1500" dirty="0">
              <a:latin typeface="Arial"/>
              <a:cs typeface="Arial"/>
            </a:endParaRPr>
          </a:p>
          <a:p>
            <a:pPr>
              <a:buClr>
                <a:schemeClr val="accent4"/>
              </a:buClr>
            </a:pPr>
            <a:r>
              <a:rPr lang="en-US" sz="1500" dirty="0">
                <a:latin typeface="Arial"/>
                <a:cs typeface="Arial"/>
              </a:rPr>
              <a:t>Published APIs used by Juniper development as well as customers</a:t>
            </a:r>
          </a:p>
          <a:p>
            <a:pPr>
              <a:buClr>
                <a:schemeClr val="accent4"/>
              </a:buClr>
            </a:pPr>
            <a:endParaRPr lang="en-US" sz="1500" dirty="0">
              <a:latin typeface="Arial"/>
              <a:cs typeface="Arial"/>
            </a:endParaRPr>
          </a:p>
          <a:p>
            <a:pPr>
              <a:buClr>
                <a:schemeClr val="accent4"/>
              </a:buClr>
            </a:pPr>
            <a:endParaRPr lang="en-US" sz="1500" dirty="0">
              <a:latin typeface="Arial"/>
              <a:cs typeface="Arial"/>
            </a:endParaRPr>
          </a:p>
        </p:txBody>
      </p:sp>
      <p:sp>
        <p:nvSpPr>
          <p:cNvPr id="48" name="Text Placeholder 3"/>
          <p:cNvSpPr txBox="1">
            <a:spLocks/>
          </p:cNvSpPr>
          <p:nvPr/>
        </p:nvSpPr>
        <p:spPr>
          <a:xfrm>
            <a:off x="342899" y="2743209"/>
            <a:ext cx="628650" cy="428625"/>
          </a:xfrm>
          <a:prstGeom prst="rect">
            <a:avLst/>
          </a:prstGeom>
          <a:solidFill>
            <a:schemeClr val="bg2">
              <a:lumMod val="75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solidFill>
                <a:latin typeface="Antenna Regular" panose="02000503000000020004" pitchFamily="50" charset="0"/>
                <a:cs typeface="Arial"/>
              </a:rPr>
              <a:t>JET API</a:t>
            </a:r>
          </a:p>
        </p:txBody>
      </p:sp>
    </p:spTree>
    <p:extLst>
      <p:ext uri="{BB962C8B-B14F-4D97-AF65-F5344CB8AC3E}">
        <p14:creationId xmlns:p14="http://schemas.microsoft.com/office/powerpoint/2010/main" val="1447150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p:cNvSpPr txBox="1">
            <a:spLocks/>
          </p:cNvSpPr>
          <p:nvPr/>
        </p:nvSpPr>
        <p:spPr>
          <a:xfrm>
            <a:off x="1231543" y="3697605"/>
            <a:ext cx="4594834" cy="412750"/>
          </a:xfrm>
          <a:prstGeom prst="rect">
            <a:avLst/>
          </a:prstGeom>
          <a:ln>
            <a:solidFill>
              <a:schemeClr val="accent3"/>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solidFill>
                <a:latin typeface="Antenna Regular" panose="02000503000000020004" pitchFamily="50" charset="0"/>
                <a:cs typeface="Arial"/>
              </a:rPr>
              <a:t>XML-RPC</a:t>
            </a:r>
          </a:p>
        </p:txBody>
      </p:sp>
      <p:sp>
        <p:nvSpPr>
          <p:cNvPr id="33" name="Text Placeholder 3"/>
          <p:cNvSpPr txBox="1">
            <a:spLocks/>
          </p:cNvSpPr>
          <p:nvPr/>
        </p:nvSpPr>
        <p:spPr>
          <a:xfrm>
            <a:off x="342900" y="3217545"/>
            <a:ext cx="3790968" cy="428625"/>
          </a:xfrm>
          <a:prstGeom prst="rect">
            <a:avLst/>
          </a:prstGeom>
          <a:solidFill>
            <a:srgbClr val="68AE64"/>
          </a:solidFill>
          <a:ln>
            <a:noFill/>
          </a:ln>
          <a:effectLst>
            <a:outerShdw blurRad="50800" dist="508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ntenna Regular" panose="02000503000000020004" pitchFamily="50" charset="0"/>
                <a:cs typeface="Arial"/>
              </a:rPr>
              <a:t>NETCONF</a:t>
            </a:r>
          </a:p>
        </p:txBody>
      </p:sp>
      <p:sp>
        <p:nvSpPr>
          <p:cNvPr id="40" name="Text Placeholder 3"/>
          <p:cNvSpPr txBox="1">
            <a:spLocks/>
          </p:cNvSpPr>
          <p:nvPr/>
        </p:nvSpPr>
        <p:spPr>
          <a:xfrm>
            <a:off x="4193914" y="3217545"/>
            <a:ext cx="668984" cy="428625"/>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900" b="1" dirty="0">
                <a:solidFill>
                  <a:schemeClr val="bg1">
                    <a:lumMod val="75000"/>
                  </a:schemeClr>
                </a:solidFill>
                <a:latin typeface="Antenna Regular" panose="02000503000000020004" pitchFamily="50" charset="0"/>
                <a:cs typeface="Arial"/>
              </a:rPr>
              <a:t>Junoscript</a:t>
            </a:r>
          </a:p>
        </p:txBody>
      </p:sp>
      <p:sp>
        <p:nvSpPr>
          <p:cNvPr id="41" name="Text Placeholder 3"/>
          <p:cNvSpPr txBox="1">
            <a:spLocks/>
          </p:cNvSpPr>
          <p:nvPr/>
        </p:nvSpPr>
        <p:spPr>
          <a:xfrm>
            <a:off x="6387395" y="3697605"/>
            <a:ext cx="441569" cy="412750"/>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00" b="1" dirty="0">
                <a:solidFill>
                  <a:schemeClr val="bg1">
                    <a:lumMod val="75000"/>
                  </a:schemeClr>
                </a:solidFill>
                <a:latin typeface="Antenna Regular" panose="02000503000000020004" pitchFamily="50" charset="0"/>
                <a:cs typeface="Arial"/>
              </a:rPr>
              <a:t>SNMP</a:t>
            </a:r>
            <a:br>
              <a:rPr lang="en-US" sz="700" b="1" dirty="0">
                <a:solidFill>
                  <a:schemeClr val="bg1">
                    <a:lumMod val="75000"/>
                  </a:schemeClr>
                </a:solidFill>
                <a:latin typeface="Antenna Regular" panose="02000503000000020004" pitchFamily="50" charset="0"/>
                <a:cs typeface="Arial"/>
              </a:rPr>
            </a:br>
            <a:r>
              <a:rPr lang="en-US" sz="700" b="1" dirty="0">
                <a:solidFill>
                  <a:schemeClr val="bg1">
                    <a:lumMod val="75000"/>
                  </a:schemeClr>
                </a:solidFill>
                <a:latin typeface="Antenna Regular" panose="02000503000000020004" pitchFamily="50" charset="0"/>
                <a:cs typeface="Arial"/>
              </a:rPr>
              <a:t>RO</a:t>
            </a:r>
          </a:p>
        </p:txBody>
      </p:sp>
      <p:sp>
        <p:nvSpPr>
          <p:cNvPr id="21" name="TextBox 20"/>
          <p:cNvSpPr txBox="1"/>
          <p:nvPr/>
        </p:nvSpPr>
        <p:spPr>
          <a:xfrm>
            <a:off x="5114229" y="5037570"/>
            <a:ext cx="1756598" cy="202041"/>
          </a:xfrm>
          <a:prstGeom prst="rect">
            <a:avLst/>
          </a:prstGeom>
          <a:noFill/>
        </p:spPr>
        <p:txBody>
          <a:bodyPr wrap="square" lIns="76198" tIns="38099" rIns="76198" bIns="38099" rtlCol="0">
            <a:spAutoFit/>
          </a:bodyPr>
          <a:lstStyle/>
          <a:p>
            <a:pPr algn="r"/>
            <a:r>
              <a:rPr lang="en-US" sz="813" dirty="0">
                <a:solidFill>
                  <a:srgbClr val="829AB0"/>
                </a:solidFill>
                <a:cs typeface="Arial" panose="020B0604020202020204" pitchFamily="34" charset="0"/>
              </a:rPr>
              <a:t>Junos Platform Automation Stack</a:t>
            </a:r>
          </a:p>
        </p:txBody>
      </p:sp>
      <p:sp>
        <p:nvSpPr>
          <p:cNvPr id="37" name="Text Placeholder 3"/>
          <p:cNvSpPr txBox="1">
            <a:spLocks/>
          </p:cNvSpPr>
          <p:nvPr/>
        </p:nvSpPr>
        <p:spPr>
          <a:xfrm>
            <a:off x="128587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2"/>
                </a:solidFill>
                <a:latin typeface="Antenna Regular" panose="02000503000000020004" pitchFamily="50" charset="0"/>
                <a:cs typeface="Arial"/>
              </a:rPr>
              <a:t>Ansible</a:t>
            </a:r>
          </a:p>
        </p:txBody>
      </p:sp>
      <p:sp>
        <p:nvSpPr>
          <p:cNvPr id="38" name="Text Placeholder 3"/>
          <p:cNvSpPr txBox="1">
            <a:spLocks/>
          </p:cNvSpPr>
          <p:nvPr/>
        </p:nvSpPr>
        <p:spPr>
          <a:xfrm>
            <a:off x="342899" y="2286000"/>
            <a:ext cx="914400" cy="428625"/>
          </a:xfrm>
          <a:prstGeom prst="rect">
            <a:avLst/>
          </a:prstGeom>
          <a:solidFill>
            <a:srgbClr val="D2000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2"/>
                </a:solidFill>
                <a:latin typeface="Antenna Regular" panose="02000503000000020004" pitchFamily="50" charset="0"/>
                <a:cs typeface="Arial"/>
              </a:rPr>
              <a:t>Python</a:t>
            </a:r>
            <a:br>
              <a:rPr lang="en-US" sz="750" dirty="0">
                <a:solidFill>
                  <a:schemeClr val="bg2"/>
                </a:solidFill>
                <a:latin typeface="Antenna Regular" panose="02000503000000020004" pitchFamily="50" charset="0"/>
                <a:cs typeface="Arial"/>
              </a:rPr>
            </a:br>
            <a:r>
              <a:rPr lang="en-US" sz="750" dirty="0">
                <a:solidFill>
                  <a:schemeClr val="bg2"/>
                </a:solidFill>
                <a:latin typeface="Antenna Regular" panose="02000503000000020004" pitchFamily="50" charset="0"/>
                <a:cs typeface="Arial"/>
              </a:rPr>
              <a:t>Scripts</a:t>
            </a:r>
          </a:p>
        </p:txBody>
      </p:sp>
      <p:sp>
        <p:nvSpPr>
          <p:cNvPr id="28" name="Text Placeholder 3"/>
          <p:cNvSpPr txBox="1">
            <a:spLocks/>
          </p:cNvSpPr>
          <p:nvPr/>
        </p:nvSpPr>
        <p:spPr>
          <a:xfrm>
            <a:off x="180022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2"/>
                </a:solidFill>
                <a:latin typeface="Antenna Regular" panose="02000503000000020004" pitchFamily="50" charset="0"/>
                <a:cs typeface="Arial"/>
              </a:rPr>
              <a:t>Salt*</a:t>
            </a:r>
          </a:p>
        </p:txBody>
      </p:sp>
      <p:sp>
        <p:nvSpPr>
          <p:cNvPr id="69" name="Text Placeholder 3"/>
          <p:cNvSpPr txBox="1">
            <a:spLocks/>
          </p:cNvSpPr>
          <p:nvPr/>
        </p:nvSpPr>
        <p:spPr>
          <a:xfrm>
            <a:off x="282892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2"/>
                </a:solidFill>
                <a:latin typeface="Antenna Regular" panose="02000503000000020004" pitchFamily="50" charset="0"/>
                <a:cs typeface="Arial"/>
              </a:rPr>
              <a:t>Puppet</a:t>
            </a:r>
          </a:p>
        </p:txBody>
      </p:sp>
      <p:sp>
        <p:nvSpPr>
          <p:cNvPr id="70" name="Text Placeholder 3"/>
          <p:cNvSpPr txBox="1">
            <a:spLocks/>
          </p:cNvSpPr>
          <p:nvPr/>
        </p:nvSpPr>
        <p:spPr>
          <a:xfrm>
            <a:off x="2314576" y="2286000"/>
            <a:ext cx="485774" cy="428625"/>
          </a:xfrm>
          <a:prstGeom prst="rect">
            <a:avLst/>
          </a:prstGeom>
          <a:solidFill>
            <a:srgbClr val="D2000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2"/>
                </a:solidFill>
                <a:latin typeface="Antenna Regular" panose="02000503000000020004" pitchFamily="50" charset="0"/>
                <a:cs typeface="Arial"/>
              </a:rPr>
              <a:t>Ruby</a:t>
            </a:r>
            <a:br>
              <a:rPr lang="en-US" sz="750" dirty="0">
                <a:solidFill>
                  <a:schemeClr val="bg2"/>
                </a:solidFill>
                <a:latin typeface="Antenna Regular" panose="02000503000000020004" pitchFamily="50" charset="0"/>
                <a:cs typeface="Arial"/>
              </a:rPr>
            </a:br>
            <a:r>
              <a:rPr lang="en-US" sz="750" dirty="0">
                <a:solidFill>
                  <a:schemeClr val="bg2"/>
                </a:solidFill>
                <a:latin typeface="Antenna Regular" panose="02000503000000020004" pitchFamily="50" charset="0"/>
                <a:cs typeface="Arial"/>
              </a:rPr>
              <a:t>Scripts</a:t>
            </a:r>
          </a:p>
        </p:txBody>
      </p:sp>
      <p:sp>
        <p:nvSpPr>
          <p:cNvPr id="71" name="Text Placeholder 3"/>
          <p:cNvSpPr txBox="1">
            <a:spLocks/>
          </p:cNvSpPr>
          <p:nvPr/>
        </p:nvSpPr>
        <p:spPr>
          <a:xfrm>
            <a:off x="334327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2"/>
                </a:solidFill>
                <a:latin typeface="Antenna Regular" panose="02000503000000020004" pitchFamily="50" charset="0"/>
                <a:cs typeface="Arial"/>
              </a:rPr>
              <a:t>Chef</a:t>
            </a:r>
          </a:p>
        </p:txBody>
      </p:sp>
      <p:sp>
        <p:nvSpPr>
          <p:cNvPr id="72" name="Text Placeholder 3"/>
          <p:cNvSpPr txBox="1">
            <a:spLocks/>
          </p:cNvSpPr>
          <p:nvPr/>
        </p:nvSpPr>
        <p:spPr>
          <a:xfrm>
            <a:off x="3862774" y="2743209"/>
            <a:ext cx="1000124" cy="428625"/>
          </a:xfrm>
          <a:prstGeom prst="rect">
            <a:avLst/>
          </a:prstGeom>
          <a:solidFill>
            <a:srgbClr val="D20000"/>
          </a:solidFill>
          <a:ln w="3175">
            <a:noFill/>
          </a:ln>
          <a:effectLst/>
          <a:scene3d>
            <a:camera prst="orthographicFront">
              <a:rot lat="0" lon="0" rev="0"/>
            </a:camera>
            <a:lightRig rig="chilly" dir="t">
              <a:rot lat="0" lon="0" rev="18480000"/>
            </a:lightRig>
          </a:scene3d>
          <a:sp3d prstMaterial="clear"/>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2"/>
                </a:solidFill>
                <a:latin typeface="Antenna Regular" panose="02000503000000020004" pitchFamily="50" charset="0"/>
                <a:cs typeface="Arial"/>
              </a:rPr>
              <a:t>Python / SLAX</a:t>
            </a:r>
          </a:p>
        </p:txBody>
      </p:sp>
      <p:sp>
        <p:nvSpPr>
          <p:cNvPr id="73" name="Text Placeholder 3"/>
          <p:cNvSpPr txBox="1">
            <a:spLocks/>
          </p:cNvSpPr>
          <p:nvPr/>
        </p:nvSpPr>
        <p:spPr>
          <a:xfrm>
            <a:off x="4377124" y="2286000"/>
            <a:ext cx="485775" cy="428625"/>
          </a:xfrm>
          <a:prstGeom prst="rect">
            <a:avLst/>
          </a:prstGeom>
          <a:solidFill>
            <a:srgbClr val="0070C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2"/>
                </a:solidFill>
                <a:latin typeface="Antenna Regular" panose="02000503000000020004" pitchFamily="50" charset="0"/>
                <a:cs typeface="Arial"/>
              </a:rPr>
              <a:t>CLIRA*</a:t>
            </a:r>
          </a:p>
        </p:txBody>
      </p:sp>
      <p:sp>
        <p:nvSpPr>
          <p:cNvPr id="74" name="Text Placeholder 3"/>
          <p:cNvSpPr txBox="1">
            <a:spLocks/>
          </p:cNvSpPr>
          <p:nvPr/>
        </p:nvSpPr>
        <p:spPr>
          <a:xfrm>
            <a:off x="3862774" y="2286000"/>
            <a:ext cx="485775" cy="428625"/>
          </a:xfrm>
          <a:prstGeom prst="rect">
            <a:avLst/>
          </a:prstGeom>
          <a:solidFill>
            <a:srgbClr val="0070C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2"/>
                </a:solidFill>
                <a:latin typeface="Antenna Regular" panose="02000503000000020004" pitchFamily="50" charset="0"/>
                <a:cs typeface="Arial"/>
              </a:rPr>
              <a:t>JSNAP</a:t>
            </a:r>
          </a:p>
        </p:txBody>
      </p:sp>
      <p:sp>
        <p:nvSpPr>
          <p:cNvPr id="46" name="Text Placeholder 3"/>
          <p:cNvSpPr txBox="1">
            <a:spLocks/>
          </p:cNvSpPr>
          <p:nvPr/>
        </p:nvSpPr>
        <p:spPr>
          <a:xfrm>
            <a:off x="342900" y="3697605"/>
            <a:ext cx="843446" cy="410718"/>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lumMod val="75000"/>
                  </a:schemeClr>
                </a:solidFill>
                <a:latin typeface="Antenna Regular" panose="02000503000000020004" pitchFamily="50" charset="0"/>
                <a:cs typeface="Arial"/>
              </a:rPr>
              <a:t>THRIFT</a:t>
            </a:r>
          </a:p>
        </p:txBody>
      </p:sp>
      <p:sp>
        <p:nvSpPr>
          <p:cNvPr id="47" name="Text Placeholder 3"/>
          <p:cNvSpPr txBox="1">
            <a:spLocks/>
          </p:cNvSpPr>
          <p:nvPr/>
        </p:nvSpPr>
        <p:spPr>
          <a:xfrm>
            <a:off x="342899" y="2743209"/>
            <a:ext cx="628650" cy="428625"/>
          </a:xfrm>
          <a:prstGeom prst="rect">
            <a:avLst/>
          </a:prstGeom>
          <a:solidFill>
            <a:schemeClr val="bg1">
              <a:lumMod val="65000"/>
            </a:schemeClr>
          </a:solidFill>
          <a:ln w="3175">
            <a:solidFill>
              <a:schemeClr val="tx1"/>
            </a:solidFill>
          </a:ln>
          <a:effectLst/>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lumMod val="75000"/>
                  </a:schemeClr>
                </a:solidFill>
                <a:latin typeface="Antenna Regular" panose="02000503000000020004" pitchFamily="50" charset="0"/>
                <a:cs typeface="Arial"/>
              </a:rPr>
              <a:t>JET API</a:t>
            </a:r>
          </a:p>
        </p:txBody>
      </p:sp>
      <p:sp>
        <p:nvSpPr>
          <p:cNvPr id="2" name="Title 1"/>
          <p:cNvSpPr>
            <a:spLocks noGrp="1"/>
          </p:cNvSpPr>
          <p:nvPr>
            <p:ph type="title"/>
          </p:nvPr>
        </p:nvSpPr>
        <p:spPr/>
        <p:txBody>
          <a:bodyPr/>
          <a:lstStyle/>
          <a:p>
            <a:r>
              <a:rPr lang="en-US" b="1" dirty="0" smtClean="0"/>
              <a:t>Junos Automation Stack</a:t>
            </a:r>
            <a:endParaRPr lang="en-US" b="1" dirty="0"/>
          </a:p>
        </p:txBody>
      </p:sp>
      <p:sp>
        <p:nvSpPr>
          <p:cNvPr id="35" name="Text Placeholder 3"/>
          <p:cNvSpPr txBox="1">
            <a:spLocks/>
          </p:cNvSpPr>
          <p:nvPr/>
        </p:nvSpPr>
        <p:spPr>
          <a:xfrm>
            <a:off x="4917796" y="3217545"/>
            <a:ext cx="431251" cy="428625"/>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lumMod val="75000"/>
                  </a:schemeClr>
                </a:solidFill>
                <a:latin typeface="Antenna Regular" panose="02000503000000020004" pitchFamily="50" charset="0"/>
                <a:cs typeface="Arial"/>
              </a:rPr>
              <a:t>REST</a:t>
            </a:r>
          </a:p>
        </p:txBody>
      </p:sp>
      <p:sp>
        <p:nvSpPr>
          <p:cNvPr id="36" name="Text Placeholder 3"/>
          <p:cNvSpPr txBox="1">
            <a:spLocks/>
          </p:cNvSpPr>
          <p:nvPr/>
        </p:nvSpPr>
        <p:spPr>
          <a:xfrm>
            <a:off x="5409094" y="3217545"/>
            <a:ext cx="404041" cy="428625"/>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lumMod val="75000"/>
                  </a:schemeClr>
                </a:solidFill>
                <a:latin typeface="Antenna Regular" panose="02000503000000020004" pitchFamily="50" charset="0"/>
                <a:cs typeface="Arial"/>
              </a:rPr>
              <a:t>CLI</a:t>
            </a:r>
          </a:p>
        </p:txBody>
      </p:sp>
      <p:sp>
        <p:nvSpPr>
          <p:cNvPr id="42" name="Text Placeholder 3"/>
          <p:cNvSpPr txBox="1">
            <a:spLocks/>
          </p:cNvSpPr>
          <p:nvPr/>
        </p:nvSpPr>
        <p:spPr>
          <a:xfrm>
            <a:off x="5871574" y="3697605"/>
            <a:ext cx="470624" cy="412750"/>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00" b="1" dirty="0" err="1">
                <a:solidFill>
                  <a:schemeClr val="bg1">
                    <a:lumMod val="75000"/>
                  </a:schemeClr>
                </a:solidFill>
                <a:latin typeface="Antenna Regular" panose="02000503000000020004" pitchFamily="50" charset="0"/>
                <a:cs typeface="Arial"/>
              </a:rPr>
              <a:t>jVision</a:t>
            </a:r>
            <a:r>
              <a:rPr lang="en-US" sz="700" b="1" dirty="0">
                <a:solidFill>
                  <a:schemeClr val="bg1">
                    <a:lumMod val="75000"/>
                  </a:schemeClr>
                </a:solidFill>
                <a:latin typeface="Antenna Regular" panose="02000503000000020004" pitchFamily="50" charset="0"/>
                <a:cs typeface="Arial"/>
              </a:rPr>
              <a:t> Sensor</a:t>
            </a:r>
          </a:p>
        </p:txBody>
      </p:sp>
      <p:sp>
        <p:nvSpPr>
          <p:cNvPr id="49" name="Text Placeholder 3"/>
          <p:cNvSpPr txBox="1">
            <a:spLocks/>
          </p:cNvSpPr>
          <p:nvPr/>
        </p:nvSpPr>
        <p:spPr>
          <a:xfrm>
            <a:off x="3617549" y="4600575"/>
            <a:ext cx="3211414" cy="412750"/>
          </a:xfrm>
          <a:prstGeom prst="rect">
            <a:avLst/>
          </a:prstGeom>
          <a:solidFill>
            <a:schemeClr val="bg1">
              <a:lumMod val="65000"/>
            </a:schemeClr>
          </a:solid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lumMod val="75000"/>
                  </a:schemeClr>
                </a:solidFill>
                <a:latin typeface="Arial"/>
                <a:cs typeface="Arial"/>
              </a:rPr>
              <a:t> Data Plane (PFE)</a:t>
            </a:r>
          </a:p>
        </p:txBody>
      </p:sp>
      <p:sp>
        <p:nvSpPr>
          <p:cNvPr id="50" name="Text Placeholder 3"/>
          <p:cNvSpPr txBox="1">
            <a:spLocks/>
          </p:cNvSpPr>
          <p:nvPr/>
        </p:nvSpPr>
        <p:spPr>
          <a:xfrm>
            <a:off x="342900" y="4600575"/>
            <a:ext cx="3232786" cy="409375"/>
          </a:xfrm>
          <a:prstGeom prst="rect">
            <a:avLst/>
          </a:prstGeom>
          <a:solidFill>
            <a:schemeClr val="bg1">
              <a:lumMod val="65000"/>
            </a:schemeClr>
          </a:solid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lumMod val="75000"/>
                  </a:schemeClr>
                </a:solidFill>
                <a:latin typeface="Arial"/>
                <a:cs typeface="Arial"/>
              </a:rPr>
              <a:t>Chassis</a:t>
            </a:r>
          </a:p>
        </p:txBody>
      </p:sp>
      <p:grpSp>
        <p:nvGrpSpPr>
          <p:cNvPr id="51" name="Group 50"/>
          <p:cNvGrpSpPr/>
          <p:nvPr/>
        </p:nvGrpSpPr>
        <p:grpSpPr>
          <a:xfrm>
            <a:off x="342900" y="4154805"/>
            <a:ext cx="6486064" cy="412750"/>
            <a:chOff x="548639" y="5276088"/>
            <a:chExt cx="10377703" cy="660400"/>
          </a:xfrm>
          <a:solidFill>
            <a:schemeClr val="bg1">
              <a:lumMod val="65000"/>
            </a:schemeClr>
          </a:solidFill>
          <a:effectLst/>
        </p:grpSpPr>
        <p:sp>
          <p:nvSpPr>
            <p:cNvPr id="52" name="Text Placeholder 3"/>
            <p:cNvSpPr txBox="1">
              <a:spLocks/>
            </p:cNvSpPr>
            <p:nvPr/>
          </p:nvSpPr>
          <p:spPr>
            <a:xfrm>
              <a:off x="548639" y="5276088"/>
              <a:ext cx="10377703" cy="660400"/>
            </a:xfrm>
            <a:prstGeom prst="rect">
              <a:avLst/>
            </a:prstGeom>
            <a:grp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endParaRPr lang="en-US" sz="750" cap="small" dirty="0">
                <a:solidFill>
                  <a:schemeClr val="bg1">
                    <a:lumMod val="75000"/>
                  </a:schemeClr>
                </a:solidFill>
                <a:latin typeface="Antenna Regular" panose="02000503000000020004" pitchFamily="50" charset="0"/>
                <a:cs typeface="Arial"/>
              </a:endParaRPr>
            </a:p>
          </p:txBody>
        </p:sp>
        <p:pic>
          <p:nvPicPr>
            <p:cNvPr id="53" name="Picture 4"/>
            <p:cNvPicPr>
              <a:picLocks noChangeAspect="1" noChangeArrowheads="1"/>
            </p:cNvPicPr>
            <p:nvPr/>
          </p:nvPicPr>
          <p:blipFill>
            <a:blip r:embed="rId3" cstate="print"/>
            <a:srcRect/>
            <a:stretch>
              <a:fillRect/>
            </a:stretch>
          </p:blipFill>
          <p:spPr bwMode="auto">
            <a:xfrm>
              <a:off x="5215555" y="5367711"/>
              <a:ext cx="861559" cy="506342"/>
            </a:xfrm>
            <a:prstGeom prst="rect">
              <a:avLst/>
            </a:prstGeom>
            <a:grpFill/>
            <a:ln w="9525">
              <a:noFill/>
              <a:miter lim="800000"/>
              <a:headEnd/>
              <a:tailEnd/>
            </a:ln>
            <a:effectLst/>
          </p:spPr>
        </p:pic>
      </p:grpSp>
      <p:sp>
        <p:nvSpPr>
          <p:cNvPr id="54" name="TextBox 53"/>
          <p:cNvSpPr txBox="1"/>
          <p:nvPr/>
        </p:nvSpPr>
        <p:spPr>
          <a:xfrm>
            <a:off x="729140" y="4293697"/>
            <a:ext cx="310886" cy="167304"/>
          </a:xfrm>
          <a:prstGeom prst="rect">
            <a:avLst/>
          </a:prstGeom>
          <a:ln>
            <a:noFill/>
          </a:ln>
        </p:spPr>
        <p:txBody>
          <a:bodyPr wrap="none" lIns="28527" tIns="14263" rIns="28527" bIns="14263" rtlCol="0">
            <a:spAutoFit/>
          </a:bodyPr>
          <a:lstStyle/>
          <a:p>
            <a:pPr algn="l">
              <a:lnSpc>
                <a:spcPct val="90000"/>
              </a:lnSpc>
            </a:pPr>
            <a:r>
              <a:rPr lang="en-US" sz="1000" dirty="0">
                <a:solidFill>
                  <a:schemeClr val="bg1">
                    <a:lumMod val="75000"/>
                  </a:schemeClr>
                </a:solidFill>
                <a:latin typeface="Antenna Bold" panose="02000503000000020004" pitchFamily="50" charset="0"/>
                <a:cs typeface="Arial"/>
              </a:rPr>
              <a:t>JSD</a:t>
            </a:r>
          </a:p>
        </p:txBody>
      </p:sp>
      <p:sp>
        <p:nvSpPr>
          <p:cNvPr id="55" name="TextBox 54"/>
          <p:cNvSpPr txBox="1"/>
          <p:nvPr/>
        </p:nvSpPr>
        <p:spPr>
          <a:xfrm>
            <a:off x="1696497" y="4293698"/>
            <a:ext cx="1011398" cy="167304"/>
          </a:xfrm>
          <a:prstGeom prst="rect">
            <a:avLst/>
          </a:prstGeom>
          <a:ln>
            <a:noFill/>
          </a:ln>
        </p:spPr>
        <p:txBody>
          <a:bodyPr wrap="none" lIns="28527" tIns="14263" rIns="28527" bIns="14263" rtlCol="0">
            <a:spAutoFit/>
          </a:bodyPr>
          <a:lstStyle/>
          <a:p>
            <a:pPr algn="l">
              <a:lnSpc>
                <a:spcPct val="90000"/>
              </a:lnSpc>
            </a:pPr>
            <a:r>
              <a:rPr lang="en-US" sz="1000" dirty="0">
                <a:solidFill>
                  <a:schemeClr val="bg1">
                    <a:lumMod val="75000"/>
                  </a:schemeClr>
                </a:solidFill>
                <a:latin typeface="Antenna Bold" panose="02000503000000020004" pitchFamily="50" charset="0"/>
                <a:cs typeface="Arial"/>
              </a:rPr>
              <a:t>Ephemeral DB</a:t>
            </a:r>
          </a:p>
        </p:txBody>
      </p:sp>
      <p:sp>
        <p:nvSpPr>
          <p:cNvPr id="56" name="TextBox 55"/>
          <p:cNvSpPr txBox="1"/>
          <p:nvPr/>
        </p:nvSpPr>
        <p:spPr>
          <a:xfrm>
            <a:off x="5911241" y="4299168"/>
            <a:ext cx="512864" cy="167304"/>
          </a:xfrm>
          <a:prstGeom prst="rect">
            <a:avLst/>
          </a:prstGeom>
          <a:ln>
            <a:noFill/>
          </a:ln>
        </p:spPr>
        <p:txBody>
          <a:bodyPr wrap="none" lIns="28527" tIns="14263" rIns="28527" bIns="14263" rtlCol="0">
            <a:spAutoFit/>
          </a:bodyPr>
          <a:lstStyle/>
          <a:p>
            <a:pPr algn="l">
              <a:lnSpc>
                <a:spcPct val="90000"/>
              </a:lnSpc>
            </a:pPr>
            <a:r>
              <a:rPr lang="en-US" sz="1000" dirty="0" err="1">
                <a:solidFill>
                  <a:schemeClr val="bg1">
                    <a:lumMod val="75000"/>
                  </a:schemeClr>
                </a:solidFill>
                <a:latin typeface="Antenna Bold" panose="02000503000000020004" pitchFamily="50" charset="0"/>
                <a:cs typeface="Arial"/>
              </a:rPr>
              <a:t>jVision</a:t>
            </a:r>
            <a:endParaRPr lang="en-US" sz="1000" dirty="0">
              <a:solidFill>
                <a:schemeClr val="bg1">
                  <a:lumMod val="75000"/>
                </a:schemeClr>
              </a:solidFill>
              <a:latin typeface="Antenna Bold" panose="02000503000000020004" pitchFamily="50" charset="0"/>
              <a:cs typeface="Arial"/>
            </a:endParaRPr>
          </a:p>
        </p:txBody>
      </p:sp>
      <p:sp>
        <p:nvSpPr>
          <p:cNvPr id="57" name="TextBox 56"/>
          <p:cNvSpPr txBox="1"/>
          <p:nvPr/>
        </p:nvSpPr>
        <p:spPr>
          <a:xfrm>
            <a:off x="4620011" y="4293697"/>
            <a:ext cx="464774" cy="167304"/>
          </a:xfrm>
          <a:prstGeom prst="rect">
            <a:avLst/>
          </a:prstGeom>
          <a:ln>
            <a:noFill/>
          </a:ln>
        </p:spPr>
        <p:txBody>
          <a:bodyPr wrap="none" lIns="28527" tIns="14263" rIns="28527" bIns="14263" rtlCol="0">
            <a:spAutoFit/>
          </a:bodyPr>
          <a:lstStyle/>
          <a:p>
            <a:pPr algn="l">
              <a:lnSpc>
                <a:spcPct val="90000"/>
              </a:lnSpc>
            </a:pPr>
            <a:r>
              <a:rPr lang="en-US" sz="1000" dirty="0">
                <a:solidFill>
                  <a:schemeClr val="bg1"/>
                </a:solidFill>
                <a:latin typeface="Antenna Bold" panose="02000503000000020004" pitchFamily="50" charset="0"/>
                <a:cs typeface="Arial"/>
              </a:rPr>
              <a:t>YANG</a:t>
            </a:r>
          </a:p>
        </p:txBody>
      </p:sp>
      <p:sp>
        <p:nvSpPr>
          <p:cNvPr id="39" name="Text Placeholder 3"/>
          <p:cNvSpPr txBox="1">
            <a:spLocks/>
          </p:cNvSpPr>
          <p:nvPr/>
        </p:nvSpPr>
        <p:spPr>
          <a:xfrm>
            <a:off x="6964832" y="2120815"/>
            <a:ext cx="2111267" cy="1898868"/>
          </a:xfrm>
          <a:prstGeom prst="rect">
            <a:avLst/>
          </a:prstGeom>
          <a:solidFill>
            <a:schemeClr val="lt1">
              <a:alpha val="0"/>
            </a:schemeClr>
          </a:solidFill>
          <a:ln>
            <a:solidFill>
              <a:schemeClr val="accent1">
                <a:alpha val="0"/>
              </a:schemeClr>
            </a:solidFill>
          </a:ln>
        </p:spPr>
        <p:style>
          <a:lnRef idx="2">
            <a:schemeClr val="accent1"/>
          </a:lnRef>
          <a:fillRef idx="1">
            <a:schemeClr val="lt1"/>
          </a:fillRef>
          <a:effectRef idx="0">
            <a:schemeClr val="accent1"/>
          </a:effectRef>
          <a:fontRef idx="minor">
            <a:schemeClr val="dk1"/>
          </a:fontRef>
        </p:style>
        <p:txBody>
          <a:bodyPr lIns="76198" tIns="38099" rIns="76198" bIns="38099"/>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buClr>
                <a:schemeClr val="accent4"/>
              </a:buClr>
            </a:pPr>
            <a:r>
              <a:rPr lang="en-US" sz="1500" dirty="0">
                <a:latin typeface="Arial"/>
                <a:cs typeface="Arial"/>
              </a:rPr>
              <a:t>Frameworks and libraries to abstract underlying connection and XML data for faster adoption and integration with scripts written in popular languages</a:t>
            </a:r>
          </a:p>
          <a:p>
            <a:pPr>
              <a:buClr>
                <a:schemeClr val="accent4"/>
              </a:buClr>
            </a:pPr>
            <a:endParaRPr lang="en-US" sz="1500" dirty="0">
              <a:latin typeface="Arial"/>
              <a:cs typeface="Arial"/>
            </a:endParaRPr>
          </a:p>
          <a:p>
            <a:pPr>
              <a:buClr>
                <a:schemeClr val="accent4"/>
              </a:buClr>
            </a:pPr>
            <a:endParaRPr lang="en-US" sz="1500" dirty="0">
              <a:latin typeface="Arial"/>
              <a:cs typeface="Arial"/>
            </a:endParaRPr>
          </a:p>
        </p:txBody>
      </p:sp>
      <p:sp>
        <p:nvSpPr>
          <p:cNvPr id="43" name="Text Placeholder 3"/>
          <p:cNvSpPr txBox="1">
            <a:spLocks/>
          </p:cNvSpPr>
          <p:nvPr/>
        </p:nvSpPr>
        <p:spPr>
          <a:xfrm>
            <a:off x="1000126" y="2743209"/>
            <a:ext cx="1285874" cy="428625"/>
          </a:xfrm>
          <a:prstGeom prst="rect">
            <a:avLst/>
          </a:prstGeom>
          <a:solidFill>
            <a:schemeClr val="bg2">
              <a:lumMod val="75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err="1">
                <a:solidFill>
                  <a:schemeClr val="bg1"/>
                </a:solidFill>
                <a:latin typeface="Antenna Regular" panose="02000503000000020004" pitchFamily="50" charset="0"/>
                <a:cs typeface="Arial"/>
              </a:rPr>
              <a:t>PyEZ</a:t>
            </a:r>
            <a:r>
              <a:rPr lang="en-US" sz="1000" dirty="0">
                <a:solidFill>
                  <a:schemeClr val="bg1"/>
                </a:solidFill>
                <a:latin typeface="Antenna Regular" panose="02000503000000020004" pitchFamily="50" charset="0"/>
                <a:cs typeface="Arial"/>
              </a:rPr>
              <a:t> Framework</a:t>
            </a:r>
          </a:p>
        </p:txBody>
      </p:sp>
      <p:sp>
        <p:nvSpPr>
          <p:cNvPr id="45" name="Text Placeholder 3"/>
          <p:cNvSpPr txBox="1">
            <a:spLocks/>
          </p:cNvSpPr>
          <p:nvPr/>
        </p:nvSpPr>
        <p:spPr>
          <a:xfrm>
            <a:off x="2314576" y="2743209"/>
            <a:ext cx="1514474" cy="428625"/>
          </a:xfrm>
          <a:prstGeom prst="rect">
            <a:avLst/>
          </a:prstGeom>
          <a:solidFill>
            <a:schemeClr val="bg2">
              <a:lumMod val="75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err="1">
                <a:solidFill>
                  <a:schemeClr val="bg1"/>
                </a:solidFill>
                <a:latin typeface="Antenna Regular" panose="02000503000000020004" pitchFamily="50" charset="0"/>
                <a:cs typeface="Arial"/>
              </a:rPr>
              <a:t>RubyEZ</a:t>
            </a:r>
            <a:r>
              <a:rPr lang="en-US" sz="1000" dirty="0">
                <a:solidFill>
                  <a:schemeClr val="bg1"/>
                </a:solidFill>
                <a:latin typeface="Antenna Regular" panose="02000503000000020004" pitchFamily="50" charset="0"/>
                <a:cs typeface="Arial"/>
              </a:rPr>
              <a:t> Library</a:t>
            </a:r>
          </a:p>
        </p:txBody>
      </p:sp>
    </p:spTree>
    <p:extLst>
      <p:ext uri="{BB962C8B-B14F-4D97-AF65-F5344CB8AC3E}">
        <p14:creationId xmlns:p14="http://schemas.microsoft.com/office/powerpoint/2010/main" val="2094493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p:cNvSpPr txBox="1">
            <a:spLocks/>
          </p:cNvSpPr>
          <p:nvPr/>
        </p:nvSpPr>
        <p:spPr>
          <a:xfrm>
            <a:off x="1231543" y="3697605"/>
            <a:ext cx="4594834" cy="412750"/>
          </a:xfrm>
          <a:prstGeom prst="rect">
            <a:avLst/>
          </a:prstGeom>
          <a:ln>
            <a:solidFill>
              <a:schemeClr val="accent3"/>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solidFill>
                <a:latin typeface="Antenna Regular" panose="02000503000000020004" pitchFamily="50" charset="0"/>
                <a:cs typeface="Arial"/>
              </a:rPr>
              <a:t>XML-RPC</a:t>
            </a:r>
          </a:p>
        </p:txBody>
      </p:sp>
      <p:sp>
        <p:nvSpPr>
          <p:cNvPr id="33" name="Text Placeholder 3"/>
          <p:cNvSpPr txBox="1">
            <a:spLocks/>
          </p:cNvSpPr>
          <p:nvPr/>
        </p:nvSpPr>
        <p:spPr>
          <a:xfrm>
            <a:off x="342900" y="3217545"/>
            <a:ext cx="3790968" cy="428625"/>
          </a:xfrm>
          <a:prstGeom prst="rect">
            <a:avLst/>
          </a:prstGeom>
          <a:solidFill>
            <a:srgbClr val="68AE64"/>
          </a:solidFill>
          <a:ln>
            <a:noFill/>
          </a:ln>
          <a:effectLst>
            <a:outerShdw blurRad="50800" dist="508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ntenna Regular" panose="02000503000000020004" pitchFamily="50" charset="0"/>
                <a:cs typeface="Arial"/>
              </a:rPr>
              <a:t>NETCONF</a:t>
            </a:r>
          </a:p>
        </p:txBody>
      </p:sp>
      <p:sp>
        <p:nvSpPr>
          <p:cNvPr id="40" name="Text Placeholder 3"/>
          <p:cNvSpPr txBox="1">
            <a:spLocks/>
          </p:cNvSpPr>
          <p:nvPr/>
        </p:nvSpPr>
        <p:spPr>
          <a:xfrm>
            <a:off x="4193914" y="3217545"/>
            <a:ext cx="668984" cy="428625"/>
          </a:xfrm>
          <a:prstGeom prst="rect">
            <a:avLst/>
          </a:prstGeom>
          <a:solidFill>
            <a:schemeClr val="accent4"/>
          </a:solidFill>
          <a:ln w="3175">
            <a:solidFill>
              <a:schemeClr val="accent4"/>
            </a:solidFill>
          </a:ln>
          <a:effectLst>
            <a:outerShdw blurRad="50800" dist="508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900" b="1" dirty="0">
                <a:solidFill>
                  <a:schemeClr val="bg1"/>
                </a:solidFill>
                <a:latin typeface="Antenna Regular" panose="02000503000000020004" pitchFamily="50" charset="0"/>
                <a:cs typeface="Arial"/>
              </a:rPr>
              <a:t>Junoscript</a:t>
            </a:r>
          </a:p>
        </p:txBody>
      </p:sp>
      <p:sp>
        <p:nvSpPr>
          <p:cNvPr id="41" name="Text Placeholder 3"/>
          <p:cNvSpPr txBox="1">
            <a:spLocks/>
          </p:cNvSpPr>
          <p:nvPr/>
        </p:nvSpPr>
        <p:spPr>
          <a:xfrm>
            <a:off x="6387395" y="3697605"/>
            <a:ext cx="441569" cy="412750"/>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00" b="1" dirty="0">
                <a:solidFill>
                  <a:schemeClr val="bg1">
                    <a:lumMod val="75000"/>
                  </a:schemeClr>
                </a:solidFill>
                <a:latin typeface="Antenna Regular" panose="02000503000000020004" pitchFamily="50" charset="0"/>
                <a:cs typeface="Arial"/>
              </a:rPr>
              <a:t>SNMP</a:t>
            </a:r>
            <a:br>
              <a:rPr lang="en-US" sz="700" b="1" dirty="0">
                <a:solidFill>
                  <a:schemeClr val="bg1">
                    <a:lumMod val="75000"/>
                  </a:schemeClr>
                </a:solidFill>
                <a:latin typeface="Antenna Regular" panose="02000503000000020004" pitchFamily="50" charset="0"/>
                <a:cs typeface="Arial"/>
              </a:rPr>
            </a:br>
            <a:r>
              <a:rPr lang="en-US" sz="700" b="1" dirty="0">
                <a:solidFill>
                  <a:schemeClr val="bg1">
                    <a:lumMod val="75000"/>
                  </a:schemeClr>
                </a:solidFill>
                <a:latin typeface="Antenna Regular" panose="02000503000000020004" pitchFamily="50" charset="0"/>
                <a:cs typeface="Arial"/>
              </a:rPr>
              <a:t>RO</a:t>
            </a:r>
          </a:p>
        </p:txBody>
      </p:sp>
      <p:sp>
        <p:nvSpPr>
          <p:cNvPr id="21" name="TextBox 20"/>
          <p:cNvSpPr txBox="1"/>
          <p:nvPr/>
        </p:nvSpPr>
        <p:spPr>
          <a:xfrm>
            <a:off x="5114229" y="5037570"/>
            <a:ext cx="1756598" cy="202041"/>
          </a:xfrm>
          <a:prstGeom prst="rect">
            <a:avLst/>
          </a:prstGeom>
          <a:noFill/>
        </p:spPr>
        <p:txBody>
          <a:bodyPr wrap="square" lIns="76198" tIns="38099" rIns="76198" bIns="38099" rtlCol="0">
            <a:spAutoFit/>
          </a:bodyPr>
          <a:lstStyle/>
          <a:p>
            <a:pPr algn="r"/>
            <a:r>
              <a:rPr lang="en-US" sz="813" dirty="0">
                <a:solidFill>
                  <a:srgbClr val="829AB0"/>
                </a:solidFill>
                <a:cs typeface="Arial" panose="020B0604020202020204" pitchFamily="34" charset="0"/>
              </a:rPr>
              <a:t>Junos Platform Automation Stack</a:t>
            </a:r>
          </a:p>
        </p:txBody>
      </p:sp>
      <p:sp>
        <p:nvSpPr>
          <p:cNvPr id="37" name="Text Placeholder 3"/>
          <p:cNvSpPr txBox="1">
            <a:spLocks/>
          </p:cNvSpPr>
          <p:nvPr/>
        </p:nvSpPr>
        <p:spPr>
          <a:xfrm>
            <a:off x="128587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2"/>
                </a:solidFill>
                <a:latin typeface="Antenna Regular" panose="02000503000000020004" pitchFamily="50" charset="0"/>
                <a:cs typeface="Arial"/>
              </a:rPr>
              <a:t>Ansible</a:t>
            </a:r>
          </a:p>
        </p:txBody>
      </p:sp>
      <p:sp>
        <p:nvSpPr>
          <p:cNvPr id="38" name="Text Placeholder 3"/>
          <p:cNvSpPr txBox="1">
            <a:spLocks/>
          </p:cNvSpPr>
          <p:nvPr/>
        </p:nvSpPr>
        <p:spPr>
          <a:xfrm>
            <a:off x="342899" y="2286000"/>
            <a:ext cx="914400" cy="428625"/>
          </a:xfrm>
          <a:prstGeom prst="rect">
            <a:avLst/>
          </a:prstGeom>
          <a:solidFill>
            <a:srgbClr val="D2000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ntenna Regular" panose="02000503000000020004" pitchFamily="50" charset="0"/>
                <a:cs typeface="Arial"/>
              </a:rPr>
              <a:t>Python</a:t>
            </a:r>
            <a:br>
              <a:rPr lang="en-US" sz="1000" dirty="0">
                <a:solidFill>
                  <a:schemeClr val="bg1"/>
                </a:solidFill>
                <a:latin typeface="Antenna Regular" panose="02000503000000020004" pitchFamily="50" charset="0"/>
                <a:cs typeface="Arial"/>
              </a:rPr>
            </a:br>
            <a:r>
              <a:rPr lang="en-US" sz="1000" dirty="0">
                <a:solidFill>
                  <a:schemeClr val="bg1"/>
                </a:solidFill>
                <a:latin typeface="Antenna Regular" panose="02000503000000020004" pitchFamily="50" charset="0"/>
                <a:cs typeface="Arial"/>
              </a:rPr>
              <a:t>Scripts</a:t>
            </a:r>
          </a:p>
        </p:txBody>
      </p:sp>
      <p:sp>
        <p:nvSpPr>
          <p:cNvPr id="28" name="Text Placeholder 3"/>
          <p:cNvSpPr txBox="1">
            <a:spLocks/>
          </p:cNvSpPr>
          <p:nvPr/>
        </p:nvSpPr>
        <p:spPr>
          <a:xfrm>
            <a:off x="180022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2"/>
                </a:solidFill>
                <a:latin typeface="Antenna Regular" panose="02000503000000020004" pitchFamily="50" charset="0"/>
                <a:cs typeface="Arial"/>
              </a:rPr>
              <a:t>Salt*</a:t>
            </a:r>
          </a:p>
        </p:txBody>
      </p:sp>
      <p:sp>
        <p:nvSpPr>
          <p:cNvPr id="69" name="Text Placeholder 3"/>
          <p:cNvSpPr txBox="1">
            <a:spLocks/>
          </p:cNvSpPr>
          <p:nvPr/>
        </p:nvSpPr>
        <p:spPr>
          <a:xfrm>
            <a:off x="282892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2"/>
                </a:solidFill>
                <a:latin typeface="Antenna Regular" panose="02000503000000020004" pitchFamily="50" charset="0"/>
                <a:cs typeface="Arial"/>
              </a:rPr>
              <a:t>Puppet</a:t>
            </a:r>
          </a:p>
        </p:txBody>
      </p:sp>
      <p:sp>
        <p:nvSpPr>
          <p:cNvPr id="70" name="Text Placeholder 3"/>
          <p:cNvSpPr txBox="1">
            <a:spLocks/>
          </p:cNvSpPr>
          <p:nvPr/>
        </p:nvSpPr>
        <p:spPr>
          <a:xfrm>
            <a:off x="2314576" y="2286000"/>
            <a:ext cx="485774" cy="428625"/>
          </a:xfrm>
          <a:prstGeom prst="rect">
            <a:avLst/>
          </a:prstGeom>
          <a:solidFill>
            <a:srgbClr val="D2000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ntenna Regular" panose="02000503000000020004" pitchFamily="50" charset="0"/>
                <a:cs typeface="Arial"/>
              </a:rPr>
              <a:t>Ruby</a:t>
            </a:r>
            <a:br>
              <a:rPr lang="en-US" sz="1000" dirty="0">
                <a:solidFill>
                  <a:schemeClr val="bg1"/>
                </a:solidFill>
                <a:latin typeface="Antenna Regular" panose="02000503000000020004" pitchFamily="50" charset="0"/>
                <a:cs typeface="Arial"/>
              </a:rPr>
            </a:br>
            <a:r>
              <a:rPr lang="en-US" sz="1000" dirty="0">
                <a:solidFill>
                  <a:schemeClr val="bg1"/>
                </a:solidFill>
                <a:latin typeface="Antenna Regular" panose="02000503000000020004" pitchFamily="50" charset="0"/>
                <a:cs typeface="Arial"/>
              </a:rPr>
              <a:t>Scripts</a:t>
            </a:r>
          </a:p>
        </p:txBody>
      </p:sp>
      <p:sp>
        <p:nvSpPr>
          <p:cNvPr id="71" name="Text Placeholder 3"/>
          <p:cNvSpPr txBox="1">
            <a:spLocks/>
          </p:cNvSpPr>
          <p:nvPr/>
        </p:nvSpPr>
        <p:spPr>
          <a:xfrm>
            <a:off x="3343276" y="2286000"/>
            <a:ext cx="485774" cy="428625"/>
          </a:xfrm>
          <a:prstGeom prst="rect">
            <a:avLst/>
          </a:prstGeom>
          <a:solidFill>
            <a:srgbClr val="7030A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2"/>
                </a:solidFill>
                <a:latin typeface="Antenna Regular" panose="02000503000000020004" pitchFamily="50" charset="0"/>
                <a:cs typeface="Arial"/>
              </a:rPr>
              <a:t>Chef</a:t>
            </a:r>
          </a:p>
        </p:txBody>
      </p:sp>
      <p:sp>
        <p:nvSpPr>
          <p:cNvPr id="72" name="Text Placeholder 3"/>
          <p:cNvSpPr txBox="1">
            <a:spLocks/>
          </p:cNvSpPr>
          <p:nvPr/>
        </p:nvSpPr>
        <p:spPr>
          <a:xfrm>
            <a:off x="3862774" y="2743209"/>
            <a:ext cx="1000124" cy="428625"/>
          </a:xfrm>
          <a:prstGeom prst="rect">
            <a:avLst/>
          </a:prstGeom>
          <a:solidFill>
            <a:srgbClr val="D20000"/>
          </a:solidFill>
          <a:ln w="3175">
            <a:no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ntenna Regular" panose="02000503000000020004" pitchFamily="50" charset="0"/>
                <a:cs typeface="Arial"/>
              </a:rPr>
              <a:t>Python / SLAX</a:t>
            </a:r>
          </a:p>
        </p:txBody>
      </p:sp>
      <p:sp>
        <p:nvSpPr>
          <p:cNvPr id="73" name="Text Placeholder 3"/>
          <p:cNvSpPr txBox="1">
            <a:spLocks/>
          </p:cNvSpPr>
          <p:nvPr/>
        </p:nvSpPr>
        <p:spPr>
          <a:xfrm>
            <a:off x="4377124" y="2286000"/>
            <a:ext cx="485775" cy="428625"/>
          </a:xfrm>
          <a:prstGeom prst="rect">
            <a:avLst/>
          </a:prstGeom>
          <a:solidFill>
            <a:srgbClr val="0070C0"/>
          </a:solidFill>
          <a:ln>
            <a:noFill/>
          </a:ln>
          <a:effectLst/>
          <a:scene3d>
            <a:camera prst="orthographicFront">
              <a:rot lat="0" lon="0" rev="0"/>
            </a:camera>
            <a:lightRig rig="chilly" dir="t">
              <a:rot lat="0" lon="0" rev="18480000"/>
            </a:lightRig>
          </a:scene3d>
          <a:sp3d prstMaterial="clear"/>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ln w="0"/>
                <a:solidFill>
                  <a:schemeClr val="bg2"/>
                </a:solidFill>
                <a:latin typeface="Antenna Regular" panose="02000503000000020004" pitchFamily="50" charset="0"/>
                <a:cs typeface="Arial"/>
              </a:rPr>
              <a:t>CLIRA*</a:t>
            </a:r>
          </a:p>
        </p:txBody>
      </p:sp>
      <p:sp>
        <p:nvSpPr>
          <p:cNvPr id="74" name="Text Placeholder 3"/>
          <p:cNvSpPr txBox="1">
            <a:spLocks/>
          </p:cNvSpPr>
          <p:nvPr/>
        </p:nvSpPr>
        <p:spPr>
          <a:xfrm>
            <a:off x="3862774" y="2286000"/>
            <a:ext cx="485775" cy="428625"/>
          </a:xfrm>
          <a:prstGeom prst="rect">
            <a:avLst/>
          </a:prstGeom>
          <a:solidFill>
            <a:srgbClr val="0070C0"/>
          </a:solidFill>
          <a:ln>
            <a:noFill/>
          </a:ln>
          <a:effectLst/>
          <a:scene3d>
            <a:camera prst="orthographicFront">
              <a:rot lat="0" lon="0" rev="0"/>
            </a:camera>
            <a:lightRig rig="chilly" dir="t">
              <a:rot lat="0" lon="0" rev="18480000"/>
            </a:lightRig>
          </a:scene3d>
          <a:sp3d prstMaterial="clear"/>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dirty="0">
                <a:solidFill>
                  <a:schemeClr val="bg2"/>
                </a:solidFill>
                <a:latin typeface="Antenna Regular" panose="02000503000000020004" pitchFamily="50" charset="0"/>
                <a:cs typeface="Arial"/>
              </a:rPr>
              <a:t>JSNAP</a:t>
            </a:r>
          </a:p>
        </p:txBody>
      </p:sp>
      <p:sp>
        <p:nvSpPr>
          <p:cNvPr id="46" name="Text Placeholder 3"/>
          <p:cNvSpPr txBox="1">
            <a:spLocks/>
          </p:cNvSpPr>
          <p:nvPr/>
        </p:nvSpPr>
        <p:spPr>
          <a:xfrm>
            <a:off x="342900" y="3697605"/>
            <a:ext cx="843446" cy="410718"/>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lumMod val="75000"/>
                  </a:schemeClr>
                </a:solidFill>
                <a:latin typeface="Antenna Regular" panose="02000503000000020004" pitchFamily="50" charset="0"/>
                <a:cs typeface="Arial"/>
              </a:rPr>
              <a:t>THRIFT</a:t>
            </a:r>
          </a:p>
        </p:txBody>
      </p:sp>
      <p:sp>
        <p:nvSpPr>
          <p:cNvPr id="47" name="Text Placeholder 3"/>
          <p:cNvSpPr txBox="1">
            <a:spLocks/>
          </p:cNvSpPr>
          <p:nvPr/>
        </p:nvSpPr>
        <p:spPr>
          <a:xfrm>
            <a:off x="342899" y="2743209"/>
            <a:ext cx="628650" cy="428625"/>
          </a:xfrm>
          <a:prstGeom prst="rect">
            <a:avLst/>
          </a:prstGeom>
          <a:solidFill>
            <a:schemeClr val="bg1">
              <a:lumMod val="65000"/>
            </a:schemeClr>
          </a:solidFill>
          <a:ln w="3175">
            <a:solidFill>
              <a:schemeClr val="tx1"/>
            </a:solidFill>
          </a:ln>
          <a:effectLst/>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lumMod val="75000"/>
                  </a:schemeClr>
                </a:solidFill>
                <a:latin typeface="Antenna Regular" panose="02000503000000020004" pitchFamily="50" charset="0"/>
                <a:cs typeface="Arial"/>
              </a:rPr>
              <a:t>JET API</a:t>
            </a:r>
          </a:p>
        </p:txBody>
      </p:sp>
      <p:sp>
        <p:nvSpPr>
          <p:cNvPr id="2" name="Title 1"/>
          <p:cNvSpPr>
            <a:spLocks noGrp="1"/>
          </p:cNvSpPr>
          <p:nvPr>
            <p:ph type="title"/>
          </p:nvPr>
        </p:nvSpPr>
        <p:spPr/>
        <p:txBody>
          <a:bodyPr/>
          <a:lstStyle/>
          <a:p>
            <a:r>
              <a:rPr lang="en-US" b="1" dirty="0" smtClean="0"/>
              <a:t>Junos Automation Stack</a:t>
            </a:r>
            <a:endParaRPr lang="en-US" b="1" dirty="0"/>
          </a:p>
        </p:txBody>
      </p:sp>
      <p:sp>
        <p:nvSpPr>
          <p:cNvPr id="35" name="Text Placeholder 3"/>
          <p:cNvSpPr txBox="1">
            <a:spLocks/>
          </p:cNvSpPr>
          <p:nvPr/>
        </p:nvSpPr>
        <p:spPr>
          <a:xfrm>
            <a:off x="4917796" y="3217545"/>
            <a:ext cx="431251" cy="428625"/>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lumMod val="75000"/>
                  </a:schemeClr>
                </a:solidFill>
                <a:latin typeface="Antenna Regular" panose="02000503000000020004" pitchFamily="50" charset="0"/>
                <a:cs typeface="Arial"/>
              </a:rPr>
              <a:t>REST</a:t>
            </a:r>
          </a:p>
        </p:txBody>
      </p:sp>
      <p:sp>
        <p:nvSpPr>
          <p:cNvPr id="36" name="Text Placeholder 3"/>
          <p:cNvSpPr txBox="1">
            <a:spLocks/>
          </p:cNvSpPr>
          <p:nvPr/>
        </p:nvSpPr>
        <p:spPr>
          <a:xfrm>
            <a:off x="5409094" y="3217545"/>
            <a:ext cx="404041" cy="428625"/>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lumMod val="75000"/>
                  </a:schemeClr>
                </a:solidFill>
                <a:latin typeface="Antenna Regular" panose="02000503000000020004" pitchFamily="50" charset="0"/>
                <a:cs typeface="Arial"/>
              </a:rPr>
              <a:t>CLI</a:t>
            </a:r>
          </a:p>
        </p:txBody>
      </p:sp>
      <p:sp>
        <p:nvSpPr>
          <p:cNvPr id="42" name="Text Placeholder 3"/>
          <p:cNvSpPr txBox="1">
            <a:spLocks/>
          </p:cNvSpPr>
          <p:nvPr/>
        </p:nvSpPr>
        <p:spPr>
          <a:xfrm>
            <a:off x="5871574" y="3697605"/>
            <a:ext cx="470624" cy="412750"/>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00" b="1" dirty="0" err="1">
                <a:solidFill>
                  <a:schemeClr val="bg1">
                    <a:lumMod val="75000"/>
                  </a:schemeClr>
                </a:solidFill>
                <a:latin typeface="Antenna Regular" panose="02000503000000020004" pitchFamily="50" charset="0"/>
                <a:cs typeface="Arial"/>
              </a:rPr>
              <a:t>jVision</a:t>
            </a:r>
            <a:r>
              <a:rPr lang="en-US" sz="700" b="1" dirty="0">
                <a:solidFill>
                  <a:schemeClr val="bg1">
                    <a:lumMod val="75000"/>
                  </a:schemeClr>
                </a:solidFill>
                <a:latin typeface="Antenna Regular" panose="02000503000000020004" pitchFamily="50" charset="0"/>
                <a:cs typeface="Arial"/>
              </a:rPr>
              <a:t> Sensor</a:t>
            </a:r>
          </a:p>
        </p:txBody>
      </p:sp>
      <p:sp>
        <p:nvSpPr>
          <p:cNvPr id="49" name="Text Placeholder 3"/>
          <p:cNvSpPr txBox="1">
            <a:spLocks/>
          </p:cNvSpPr>
          <p:nvPr/>
        </p:nvSpPr>
        <p:spPr>
          <a:xfrm>
            <a:off x="3617549" y="4600575"/>
            <a:ext cx="3211414" cy="412750"/>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lumMod val="75000"/>
                  </a:schemeClr>
                </a:solidFill>
                <a:latin typeface="Arial"/>
                <a:cs typeface="Arial"/>
              </a:rPr>
              <a:t> Data Plane (PFE)</a:t>
            </a:r>
          </a:p>
        </p:txBody>
      </p:sp>
      <p:sp>
        <p:nvSpPr>
          <p:cNvPr id="50" name="Text Placeholder 3"/>
          <p:cNvSpPr txBox="1">
            <a:spLocks/>
          </p:cNvSpPr>
          <p:nvPr/>
        </p:nvSpPr>
        <p:spPr>
          <a:xfrm>
            <a:off x="342900" y="4600575"/>
            <a:ext cx="3232786" cy="409375"/>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lumMod val="75000"/>
                  </a:schemeClr>
                </a:solidFill>
                <a:latin typeface="Arial"/>
                <a:cs typeface="Arial"/>
              </a:rPr>
              <a:t>Chassis</a:t>
            </a:r>
          </a:p>
        </p:txBody>
      </p:sp>
      <p:grpSp>
        <p:nvGrpSpPr>
          <p:cNvPr id="51" name="Group 50"/>
          <p:cNvGrpSpPr/>
          <p:nvPr/>
        </p:nvGrpSpPr>
        <p:grpSpPr>
          <a:xfrm>
            <a:off x="342900" y="4154805"/>
            <a:ext cx="6486064" cy="412750"/>
            <a:chOff x="548639" y="5276088"/>
            <a:chExt cx="10377703" cy="660400"/>
          </a:xfrm>
          <a:solidFill>
            <a:schemeClr val="bg1">
              <a:lumMod val="65000"/>
            </a:schemeClr>
          </a:solidFill>
        </p:grpSpPr>
        <p:sp>
          <p:nvSpPr>
            <p:cNvPr id="52" name="Text Placeholder 3"/>
            <p:cNvSpPr txBox="1">
              <a:spLocks/>
            </p:cNvSpPr>
            <p:nvPr/>
          </p:nvSpPr>
          <p:spPr>
            <a:xfrm>
              <a:off x="548639" y="5276088"/>
              <a:ext cx="10377703" cy="660400"/>
            </a:xfrm>
            <a:prstGeom prst="rect">
              <a:avLst/>
            </a:prstGeom>
            <a:grp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endParaRPr lang="en-US" sz="750" cap="small" dirty="0">
                <a:solidFill>
                  <a:schemeClr val="bg1">
                    <a:lumMod val="75000"/>
                  </a:schemeClr>
                </a:solidFill>
                <a:latin typeface="Antenna Regular" panose="02000503000000020004" pitchFamily="50" charset="0"/>
                <a:cs typeface="Arial"/>
              </a:endParaRPr>
            </a:p>
          </p:txBody>
        </p:sp>
        <p:pic>
          <p:nvPicPr>
            <p:cNvPr id="53" name="Picture 4"/>
            <p:cNvPicPr>
              <a:picLocks noChangeAspect="1" noChangeArrowheads="1"/>
            </p:cNvPicPr>
            <p:nvPr/>
          </p:nvPicPr>
          <p:blipFill>
            <a:blip r:embed="rId3" cstate="print"/>
            <a:srcRect/>
            <a:stretch>
              <a:fillRect/>
            </a:stretch>
          </p:blipFill>
          <p:spPr bwMode="auto">
            <a:xfrm>
              <a:off x="5215555" y="5367711"/>
              <a:ext cx="861559" cy="506342"/>
            </a:xfrm>
            <a:prstGeom prst="rect">
              <a:avLst/>
            </a:prstGeom>
            <a:grpFill/>
            <a:ln w="9525">
              <a:noFill/>
              <a:miter lim="800000"/>
              <a:headEnd/>
              <a:tailEnd/>
            </a:ln>
            <a:effectLst/>
          </p:spPr>
        </p:pic>
      </p:grpSp>
      <p:sp>
        <p:nvSpPr>
          <p:cNvPr id="54" name="TextBox 53"/>
          <p:cNvSpPr txBox="1"/>
          <p:nvPr/>
        </p:nvSpPr>
        <p:spPr>
          <a:xfrm>
            <a:off x="729140" y="4293697"/>
            <a:ext cx="310886" cy="167304"/>
          </a:xfrm>
          <a:prstGeom prst="rect">
            <a:avLst/>
          </a:prstGeom>
          <a:ln>
            <a:noFill/>
          </a:ln>
        </p:spPr>
        <p:txBody>
          <a:bodyPr wrap="none" lIns="28527" tIns="14263" rIns="28527" bIns="14263" rtlCol="0">
            <a:spAutoFit/>
          </a:bodyPr>
          <a:lstStyle/>
          <a:p>
            <a:pPr algn="l">
              <a:lnSpc>
                <a:spcPct val="90000"/>
              </a:lnSpc>
            </a:pPr>
            <a:r>
              <a:rPr lang="en-US" sz="1000" dirty="0">
                <a:solidFill>
                  <a:schemeClr val="bg1">
                    <a:lumMod val="75000"/>
                  </a:schemeClr>
                </a:solidFill>
                <a:latin typeface="Antenna Bold" panose="02000503000000020004" pitchFamily="50" charset="0"/>
                <a:cs typeface="Arial"/>
              </a:rPr>
              <a:t>JSD</a:t>
            </a:r>
          </a:p>
        </p:txBody>
      </p:sp>
      <p:sp>
        <p:nvSpPr>
          <p:cNvPr id="55" name="TextBox 54"/>
          <p:cNvSpPr txBox="1"/>
          <p:nvPr/>
        </p:nvSpPr>
        <p:spPr>
          <a:xfrm>
            <a:off x="1696497" y="4293698"/>
            <a:ext cx="1011398" cy="167304"/>
          </a:xfrm>
          <a:prstGeom prst="rect">
            <a:avLst/>
          </a:prstGeom>
          <a:ln>
            <a:noFill/>
          </a:ln>
        </p:spPr>
        <p:txBody>
          <a:bodyPr wrap="none" lIns="28527" tIns="14263" rIns="28527" bIns="14263" rtlCol="0">
            <a:spAutoFit/>
          </a:bodyPr>
          <a:lstStyle/>
          <a:p>
            <a:pPr algn="l">
              <a:lnSpc>
                <a:spcPct val="90000"/>
              </a:lnSpc>
            </a:pPr>
            <a:r>
              <a:rPr lang="en-US" sz="1000" dirty="0">
                <a:solidFill>
                  <a:schemeClr val="bg1">
                    <a:lumMod val="75000"/>
                  </a:schemeClr>
                </a:solidFill>
                <a:latin typeface="Antenna Bold" panose="02000503000000020004" pitchFamily="50" charset="0"/>
                <a:cs typeface="Arial"/>
              </a:rPr>
              <a:t>Ephemeral DB</a:t>
            </a:r>
          </a:p>
        </p:txBody>
      </p:sp>
      <p:sp>
        <p:nvSpPr>
          <p:cNvPr id="56" name="TextBox 55"/>
          <p:cNvSpPr txBox="1"/>
          <p:nvPr/>
        </p:nvSpPr>
        <p:spPr>
          <a:xfrm>
            <a:off x="5911241" y="4299168"/>
            <a:ext cx="512864" cy="167304"/>
          </a:xfrm>
          <a:prstGeom prst="rect">
            <a:avLst/>
          </a:prstGeom>
          <a:ln>
            <a:noFill/>
          </a:ln>
        </p:spPr>
        <p:txBody>
          <a:bodyPr wrap="none" lIns="28527" tIns="14263" rIns="28527" bIns="14263" rtlCol="0">
            <a:spAutoFit/>
          </a:bodyPr>
          <a:lstStyle/>
          <a:p>
            <a:pPr algn="l">
              <a:lnSpc>
                <a:spcPct val="90000"/>
              </a:lnSpc>
            </a:pPr>
            <a:r>
              <a:rPr lang="en-US" sz="1000" dirty="0" err="1">
                <a:solidFill>
                  <a:schemeClr val="bg1">
                    <a:lumMod val="75000"/>
                  </a:schemeClr>
                </a:solidFill>
                <a:latin typeface="Antenna Bold" panose="02000503000000020004" pitchFamily="50" charset="0"/>
                <a:cs typeface="Arial"/>
              </a:rPr>
              <a:t>jVision</a:t>
            </a:r>
            <a:endParaRPr lang="en-US" sz="1000" dirty="0">
              <a:solidFill>
                <a:schemeClr val="bg1">
                  <a:lumMod val="75000"/>
                </a:schemeClr>
              </a:solidFill>
              <a:latin typeface="Antenna Bold" panose="02000503000000020004" pitchFamily="50" charset="0"/>
              <a:cs typeface="Arial"/>
            </a:endParaRPr>
          </a:p>
        </p:txBody>
      </p:sp>
      <p:sp>
        <p:nvSpPr>
          <p:cNvPr id="57" name="TextBox 56"/>
          <p:cNvSpPr txBox="1"/>
          <p:nvPr/>
        </p:nvSpPr>
        <p:spPr>
          <a:xfrm>
            <a:off x="4620011" y="4293697"/>
            <a:ext cx="464774" cy="167304"/>
          </a:xfrm>
          <a:prstGeom prst="rect">
            <a:avLst/>
          </a:prstGeom>
          <a:ln>
            <a:noFill/>
          </a:ln>
        </p:spPr>
        <p:txBody>
          <a:bodyPr wrap="none" lIns="28527" tIns="14263" rIns="28527" bIns="14263" rtlCol="0">
            <a:spAutoFit/>
          </a:bodyPr>
          <a:lstStyle/>
          <a:p>
            <a:pPr algn="l">
              <a:lnSpc>
                <a:spcPct val="90000"/>
              </a:lnSpc>
            </a:pPr>
            <a:r>
              <a:rPr lang="en-US" sz="1000" dirty="0">
                <a:solidFill>
                  <a:schemeClr val="bg1"/>
                </a:solidFill>
                <a:latin typeface="Antenna Bold" panose="02000503000000020004" pitchFamily="50" charset="0"/>
                <a:cs typeface="Arial"/>
              </a:rPr>
              <a:t>YANG</a:t>
            </a:r>
          </a:p>
        </p:txBody>
      </p:sp>
      <p:sp>
        <p:nvSpPr>
          <p:cNvPr id="39" name="Text Placeholder 3"/>
          <p:cNvSpPr txBox="1">
            <a:spLocks/>
          </p:cNvSpPr>
          <p:nvPr/>
        </p:nvSpPr>
        <p:spPr>
          <a:xfrm>
            <a:off x="7032733" y="2178168"/>
            <a:ext cx="2111267" cy="1898868"/>
          </a:xfrm>
          <a:prstGeom prst="rect">
            <a:avLst/>
          </a:prstGeom>
          <a:solidFill>
            <a:schemeClr val="lt1">
              <a:alpha val="0"/>
            </a:schemeClr>
          </a:solidFill>
          <a:ln>
            <a:solidFill>
              <a:schemeClr val="accent1">
                <a:alpha val="0"/>
              </a:schemeClr>
            </a:solidFill>
          </a:ln>
        </p:spPr>
        <p:style>
          <a:lnRef idx="2">
            <a:schemeClr val="accent1"/>
          </a:lnRef>
          <a:fillRef idx="1">
            <a:schemeClr val="lt1"/>
          </a:fillRef>
          <a:effectRef idx="0">
            <a:schemeClr val="accent1"/>
          </a:effectRef>
          <a:fontRef idx="minor">
            <a:schemeClr val="dk1"/>
          </a:fontRef>
        </p:style>
        <p:txBody>
          <a:bodyPr lIns="76198" tIns="38099" rIns="76198" bIns="38099"/>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buClr>
                <a:schemeClr val="accent4"/>
              </a:buClr>
            </a:pPr>
            <a:r>
              <a:rPr lang="en-US" sz="1500" dirty="0">
                <a:latin typeface="Arial"/>
                <a:cs typeface="Arial"/>
              </a:rPr>
              <a:t>Support for modern scripting languages with direct access to the Juniper device OS for operations and management</a:t>
            </a:r>
          </a:p>
          <a:p>
            <a:pPr>
              <a:buClr>
                <a:schemeClr val="accent4"/>
              </a:buClr>
            </a:pPr>
            <a:endParaRPr lang="en-US" sz="1500" dirty="0">
              <a:latin typeface="Arial"/>
              <a:cs typeface="Arial"/>
            </a:endParaRPr>
          </a:p>
          <a:p>
            <a:pPr>
              <a:buClr>
                <a:schemeClr val="accent4"/>
              </a:buClr>
            </a:pPr>
            <a:endParaRPr lang="en-US" sz="1500" dirty="0">
              <a:latin typeface="Arial"/>
              <a:cs typeface="Arial"/>
            </a:endParaRPr>
          </a:p>
        </p:txBody>
      </p:sp>
      <p:sp>
        <p:nvSpPr>
          <p:cNvPr id="82" name="Text Placeholder 3"/>
          <p:cNvSpPr txBox="1">
            <a:spLocks/>
          </p:cNvSpPr>
          <p:nvPr/>
        </p:nvSpPr>
        <p:spPr>
          <a:xfrm>
            <a:off x="1000126" y="2743209"/>
            <a:ext cx="1285874" cy="428625"/>
          </a:xfrm>
          <a:prstGeom prst="rect">
            <a:avLst/>
          </a:prstGeom>
          <a:solidFill>
            <a:schemeClr val="bg2">
              <a:lumMod val="75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err="1">
                <a:solidFill>
                  <a:schemeClr val="bg1"/>
                </a:solidFill>
                <a:latin typeface="Antenna Regular" panose="02000503000000020004" pitchFamily="50" charset="0"/>
                <a:cs typeface="Arial"/>
              </a:rPr>
              <a:t>PyEZ</a:t>
            </a:r>
            <a:r>
              <a:rPr lang="en-US" sz="1000" dirty="0">
                <a:solidFill>
                  <a:schemeClr val="bg1"/>
                </a:solidFill>
                <a:latin typeface="Antenna Regular" panose="02000503000000020004" pitchFamily="50" charset="0"/>
                <a:cs typeface="Arial"/>
              </a:rPr>
              <a:t> Framework</a:t>
            </a:r>
          </a:p>
        </p:txBody>
      </p:sp>
      <p:sp>
        <p:nvSpPr>
          <p:cNvPr id="83" name="Text Placeholder 3"/>
          <p:cNvSpPr txBox="1">
            <a:spLocks/>
          </p:cNvSpPr>
          <p:nvPr/>
        </p:nvSpPr>
        <p:spPr>
          <a:xfrm>
            <a:off x="2314576" y="2743209"/>
            <a:ext cx="1514474" cy="428625"/>
          </a:xfrm>
          <a:prstGeom prst="rect">
            <a:avLst/>
          </a:prstGeom>
          <a:solidFill>
            <a:schemeClr val="bg2">
              <a:lumMod val="75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err="1">
                <a:solidFill>
                  <a:schemeClr val="bg1"/>
                </a:solidFill>
                <a:latin typeface="Antenna Regular" panose="02000503000000020004" pitchFamily="50" charset="0"/>
                <a:cs typeface="Arial"/>
              </a:rPr>
              <a:t>RubyEZ</a:t>
            </a:r>
            <a:r>
              <a:rPr lang="en-US" sz="1000" dirty="0">
                <a:solidFill>
                  <a:schemeClr val="bg1"/>
                </a:solidFill>
                <a:latin typeface="Antenna Regular" panose="02000503000000020004" pitchFamily="50" charset="0"/>
                <a:cs typeface="Arial"/>
              </a:rPr>
              <a:t> Library</a:t>
            </a:r>
          </a:p>
        </p:txBody>
      </p:sp>
    </p:spTree>
    <p:extLst>
      <p:ext uri="{BB962C8B-B14F-4D97-AF65-F5344CB8AC3E}">
        <p14:creationId xmlns:p14="http://schemas.microsoft.com/office/powerpoint/2010/main" val="3601755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39497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p:cNvSpPr txBox="1">
            <a:spLocks/>
          </p:cNvSpPr>
          <p:nvPr/>
        </p:nvSpPr>
        <p:spPr>
          <a:xfrm>
            <a:off x="1231543" y="3697605"/>
            <a:ext cx="4594834" cy="412750"/>
          </a:xfrm>
          <a:prstGeom prst="rect">
            <a:avLst/>
          </a:prstGeom>
          <a:ln>
            <a:solidFill>
              <a:schemeClr val="accent3"/>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solidFill>
                <a:latin typeface="Antenna Regular" panose="02000503000000020004" pitchFamily="50" charset="0"/>
                <a:cs typeface="Arial"/>
              </a:rPr>
              <a:t>XML-RPC</a:t>
            </a:r>
          </a:p>
        </p:txBody>
      </p:sp>
      <p:sp>
        <p:nvSpPr>
          <p:cNvPr id="33" name="Text Placeholder 3"/>
          <p:cNvSpPr txBox="1">
            <a:spLocks/>
          </p:cNvSpPr>
          <p:nvPr/>
        </p:nvSpPr>
        <p:spPr>
          <a:xfrm>
            <a:off x="342900" y="3217545"/>
            <a:ext cx="3790968" cy="428625"/>
          </a:xfrm>
          <a:prstGeom prst="rect">
            <a:avLst/>
          </a:prstGeom>
          <a:solidFill>
            <a:srgbClr val="68AE64"/>
          </a:solidFill>
          <a:ln>
            <a:noFill/>
          </a:ln>
          <a:effectLst>
            <a:outerShdw blurRad="50800" dist="508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ntenna Regular" panose="02000503000000020004" pitchFamily="50" charset="0"/>
                <a:cs typeface="Arial"/>
              </a:rPr>
              <a:t>NETCONF</a:t>
            </a:r>
          </a:p>
        </p:txBody>
      </p:sp>
      <p:sp>
        <p:nvSpPr>
          <p:cNvPr id="40" name="Text Placeholder 3"/>
          <p:cNvSpPr txBox="1">
            <a:spLocks/>
          </p:cNvSpPr>
          <p:nvPr/>
        </p:nvSpPr>
        <p:spPr>
          <a:xfrm>
            <a:off x="4193914" y="3217545"/>
            <a:ext cx="668984" cy="428625"/>
          </a:xfrm>
          <a:prstGeom prst="rect">
            <a:avLst/>
          </a:prstGeom>
          <a:solidFill>
            <a:schemeClr val="accent4"/>
          </a:solidFill>
          <a:ln w="3175">
            <a:solidFill>
              <a:schemeClr val="accent4"/>
            </a:solidFill>
          </a:ln>
          <a:effectLst>
            <a:outerShdw blurRad="50800" dist="508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900" b="1" dirty="0">
                <a:solidFill>
                  <a:schemeClr val="bg1"/>
                </a:solidFill>
                <a:latin typeface="Antenna Regular" panose="02000503000000020004" pitchFamily="50" charset="0"/>
                <a:cs typeface="Arial"/>
              </a:rPr>
              <a:t>Junoscript</a:t>
            </a:r>
          </a:p>
        </p:txBody>
      </p:sp>
      <p:sp>
        <p:nvSpPr>
          <p:cNvPr id="41" name="Text Placeholder 3"/>
          <p:cNvSpPr txBox="1">
            <a:spLocks/>
          </p:cNvSpPr>
          <p:nvPr/>
        </p:nvSpPr>
        <p:spPr>
          <a:xfrm>
            <a:off x="6387395" y="3697605"/>
            <a:ext cx="441569" cy="412750"/>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00" b="1" dirty="0">
                <a:solidFill>
                  <a:schemeClr val="bg1">
                    <a:lumMod val="75000"/>
                  </a:schemeClr>
                </a:solidFill>
                <a:latin typeface="Antenna Regular" panose="02000503000000020004" pitchFamily="50" charset="0"/>
                <a:cs typeface="Arial"/>
              </a:rPr>
              <a:t>SNMP</a:t>
            </a:r>
            <a:br>
              <a:rPr lang="en-US" sz="700" b="1" dirty="0">
                <a:solidFill>
                  <a:schemeClr val="bg1">
                    <a:lumMod val="75000"/>
                  </a:schemeClr>
                </a:solidFill>
                <a:latin typeface="Antenna Regular" panose="02000503000000020004" pitchFamily="50" charset="0"/>
                <a:cs typeface="Arial"/>
              </a:rPr>
            </a:br>
            <a:r>
              <a:rPr lang="en-US" sz="700" b="1" dirty="0">
                <a:solidFill>
                  <a:schemeClr val="bg1">
                    <a:lumMod val="75000"/>
                  </a:schemeClr>
                </a:solidFill>
                <a:latin typeface="Antenna Regular" panose="02000503000000020004" pitchFamily="50" charset="0"/>
                <a:cs typeface="Arial"/>
              </a:rPr>
              <a:t>RO</a:t>
            </a:r>
          </a:p>
        </p:txBody>
      </p:sp>
      <p:sp>
        <p:nvSpPr>
          <p:cNvPr id="21" name="TextBox 20"/>
          <p:cNvSpPr txBox="1"/>
          <p:nvPr/>
        </p:nvSpPr>
        <p:spPr>
          <a:xfrm>
            <a:off x="5114229" y="5037570"/>
            <a:ext cx="1756598" cy="202041"/>
          </a:xfrm>
          <a:prstGeom prst="rect">
            <a:avLst/>
          </a:prstGeom>
          <a:noFill/>
        </p:spPr>
        <p:txBody>
          <a:bodyPr wrap="square" lIns="76198" tIns="38099" rIns="76198" bIns="38099" rtlCol="0">
            <a:spAutoFit/>
          </a:bodyPr>
          <a:lstStyle/>
          <a:p>
            <a:pPr algn="r"/>
            <a:r>
              <a:rPr lang="en-US" sz="813" dirty="0">
                <a:solidFill>
                  <a:srgbClr val="829AB0"/>
                </a:solidFill>
                <a:cs typeface="Arial" panose="020B0604020202020204" pitchFamily="34" charset="0"/>
              </a:rPr>
              <a:t>Junos Platform Automation Stack</a:t>
            </a:r>
          </a:p>
        </p:txBody>
      </p:sp>
      <p:sp>
        <p:nvSpPr>
          <p:cNvPr id="37" name="Text Placeholder 3"/>
          <p:cNvSpPr txBox="1">
            <a:spLocks/>
          </p:cNvSpPr>
          <p:nvPr/>
        </p:nvSpPr>
        <p:spPr>
          <a:xfrm>
            <a:off x="1285876" y="2286000"/>
            <a:ext cx="485774" cy="428625"/>
          </a:xfrm>
          <a:prstGeom prst="rect">
            <a:avLst/>
          </a:prstGeom>
          <a:solidFill>
            <a:srgbClr val="7030A0"/>
          </a:solidFill>
          <a:ln>
            <a:noFill/>
          </a:ln>
          <a:effectLst/>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ln w="0"/>
                <a:solidFill>
                  <a:schemeClr val="bg1"/>
                </a:solidFill>
                <a:latin typeface="Antenna Regular" panose="02000503000000020004" pitchFamily="50" charset="0"/>
                <a:cs typeface="Arial"/>
              </a:rPr>
              <a:t>Ansible</a:t>
            </a:r>
          </a:p>
        </p:txBody>
      </p:sp>
      <p:sp>
        <p:nvSpPr>
          <p:cNvPr id="38" name="Text Placeholder 3"/>
          <p:cNvSpPr txBox="1">
            <a:spLocks/>
          </p:cNvSpPr>
          <p:nvPr/>
        </p:nvSpPr>
        <p:spPr>
          <a:xfrm>
            <a:off x="342899" y="2286000"/>
            <a:ext cx="914400" cy="428625"/>
          </a:xfrm>
          <a:prstGeom prst="rect">
            <a:avLst/>
          </a:prstGeom>
          <a:solidFill>
            <a:srgbClr val="D2000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ntenna Regular" panose="02000503000000020004" pitchFamily="50" charset="0"/>
                <a:cs typeface="Arial"/>
              </a:rPr>
              <a:t>Python</a:t>
            </a:r>
            <a:br>
              <a:rPr lang="en-US" sz="1000" dirty="0">
                <a:solidFill>
                  <a:schemeClr val="bg1"/>
                </a:solidFill>
                <a:latin typeface="Antenna Regular" panose="02000503000000020004" pitchFamily="50" charset="0"/>
                <a:cs typeface="Arial"/>
              </a:rPr>
            </a:br>
            <a:r>
              <a:rPr lang="en-US" sz="1000" dirty="0">
                <a:solidFill>
                  <a:schemeClr val="bg1"/>
                </a:solidFill>
                <a:latin typeface="Antenna Regular" panose="02000503000000020004" pitchFamily="50" charset="0"/>
                <a:cs typeface="Arial"/>
              </a:rPr>
              <a:t>Scripts</a:t>
            </a:r>
          </a:p>
        </p:txBody>
      </p:sp>
      <p:sp>
        <p:nvSpPr>
          <p:cNvPr id="28" name="Text Placeholder 3"/>
          <p:cNvSpPr txBox="1">
            <a:spLocks/>
          </p:cNvSpPr>
          <p:nvPr/>
        </p:nvSpPr>
        <p:spPr>
          <a:xfrm>
            <a:off x="1800226" y="2286000"/>
            <a:ext cx="485774" cy="428625"/>
          </a:xfrm>
          <a:prstGeom prst="rect">
            <a:avLst/>
          </a:prstGeom>
          <a:solidFill>
            <a:srgbClr val="7030A0"/>
          </a:solidFill>
          <a:ln>
            <a:noFill/>
          </a:ln>
          <a:effectLst/>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ln w="0"/>
                <a:solidFill>
                  <a:schemeClr val="bg1"/>
                </a:solidFill>
                <a:latin typeface="Antenna Regular" panose="02000503000000020004" pitchFamily="50" charset="0"/>
                <a:cs typeface="Arial"/>
              </a:rPr>
              <a:t>Salt*</a:t>
            </a:r>
          </a:p>
        </p:txBody>
      </p:sp>
      <p:sp>
        <p:nvSpPr>
          <p:cNvPr id="69" name="Text Placeholder 3"/>
          <p:cNvSpPr txBox="1">
            <a:spLocks/>
          </p:cNvSpPr>
          <p:nvPr/>
        </p:nvSpPr>
        <p:spPr>
          <a:xfrm>
            <a:off x="2828926" y="2286000"/>
            <a:ext cx="485774" cy="428625"/>
          </a:xfrm>
          <a:prstGeom prst="rect">
            <a:avLst/>
          </a:prstGeom>
          <a:solidFill>
            <a:srgbClr val="7030A0"/>
          </a:solidFill>
          <a:ln>
            <a:noFill/>
          </a:ln>
          <a:effectLst/>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ln w="0"/>
                <a:solidFill>
                  <a:schemeClr val="bg1"/>
                </a:solidFill>
                <a:latin typeface="Antenna Regular" panose="02000503000000020004" pitchFamily="50" charset="0"/>
                <a:cs typeface="Arial"/>
              </a:rPr>
              <a:t>Puppet</a:t>
            </a:r>
          </a:p>
        </p:txBody>
      </p:sp>
      <p:sp>
        <p:nvSpPr>
          <p:cNvPr id="70" name="Text Placeholder 3"/>
          <p:cNvSpPr txBox="1">
            <a:spLocks/>
          </p:cNvSpPr>
          <p:nvPr/>
        </p:nvSpPr>
        <p:spPr>
          <a:xfrm>
            <a:off x="2314576" y="2286000"/>
            <a:ext cx="485774" cy="428625"/>
          </a:xfrm>
          <a:prstGeom prst="rect">
            <a:avLst/>
          </a:prstGeom>
          <a:solidFill>
            <a:srgbClr val="D2000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ntenna Regular" panose="02000503000000020004" pitchFamily="50" charset="0"/>
                <a:cs typeface="Arial"/>
              </a:rPr>
              <a:t>Ruby</a:t>
            </a:r>
            <a:br>
              <a:rPr lang="en-US" sz="1000" dirty="0">
                <a:solidFill>
                  <a:schemeClr val="bg1"/>
                </a:solidFill>
                <a:latin typeface="Antenna Regular" panose="02000503000000020004" pitchFamily="50" charset="0"/>
                <a:cs typeface="Arial"/>
              </a:rPr>
            </a:br>
            <a:r>
              <a:rPr lang="en-US" sz="1000" dirty="0">
                <a:solidFill>
                  <a:schemeClr val="bg1"/>
                </a:solidFill>
                <a:latin typeface="Antenna Regular" panose="02000503000000020004" pitchFamily="50" charset="0"/>
                <a:cs typeface="Arial"/>
              </a:rPr>
              <a:t>Scripts</a:t>
            </a:r>
          </a:p>
        </p:txBody>
      </p:sp>
      <p:sp>
        <p:nvSpPr>
          <p:cNvPr id="71" name="Text Placeholder 3"/>
          <p:cNvSpPr txBox="1">
            <a:spLocks/>
          </p:cNvSpPr>
          <p:nvPr/>
        </p:nvSpPr>
        <p:spPr>
          <a:xfrm>
            <a:off x="3343276" y="2286000"/>
            <a:ext cx="485774" cy="428625"/>
          </a:xfrm>
          <a:prstGeom prst="rect">
            <a:avLst/>
          </a:prstGeom>
          <a:solidFill>
            <a:srgbClr val="7030A0"/>
          </a:solidFill>
          <a:ln>
            <a:noFill/>
          </a:ln>
          <a:effectLst/>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ln w="0"/>
                <a:solidFill>
                  <a:schemeClr val="bg1"/>
                </a:solidFill>
                <a:latin typeface="Antenna Regular" panose="02000503000000020004" pitchFamily="50" charset="0"/>
                <a:cs typeface="Arial"/>
              </a:rPr>
              <a:t>Chef</a:t>
            </a:r>
          </a:p>
        </p:txBody>
      </p:sp>
      <p:sp>
        <p:nvSpPr>
          <p:cNvPr id="72" name="Text Placeholder 3"/>
          <p:cNvSpPr txBox="1">
            <a:spLocks/>
          </p:cNvSpPr>
          <p:nvPr/>
        </p:nvSpPr>
        <p:spPr>
          <a:xfrm>
            <a:off x="3862774" y="2743209"/>
            <a:ext cx="1000124" cy="428625"/>
          </a:xfrm>
          <a:prstGeom prst="rect">
            <a:avLst/>
          </a:prstGeom>
          <a:solidFill>
            <a:srgbClr val="D20000"/>
          </a:solidFill>
          <a:ln w="3175">
            <a:no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ntenna Regular" panose="02000503000000020004" pitchFamily="50" charset="0"/>
                <a:cs typeface="Arial"/>
              </a:rPr>
              <a:t>Python / SLAX</a:t>
            </a:r>
          </a:p>
        </p:txBody>
      </p:sp>
      <p:sp>
        <p:nvSpPr>
          <p:cNvPr id="73" name="Text Placeholder 3"/>
          <p:cNvSpPr txBox="1">
            <a:spLocks/>
          </p:cNvSpPr>
          <p:nvPr/>
        </p:nvSpPr>
        <p:spPr>
          <a:xfrm>
            <a:off x="4377124" y="2286000"/>
            <a:ext cx="485775" cy="428625"/>
          </a:xfrm>
          <a:prstGeom prst="rect">
            <a:avLst/>
          </a:prstGeom>
          <a:solidFill>
            <a:srgbClr val="0070C0"/>
          </a:solidFill>
          <a:ln>
            <a:noFill/>
          </a:ln>
          <a:effectLst/>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ln w="0"/>
                <a:solidFill>
                  <a:schemeClr val="bg1"/>
                </a:solidFill>
                <a:latin typeface="Antenna Regular" panose="02000503000000020004" pitchFamily="50" charset="0"/>
                <a:cs typeface="Arial"/>
              </a:rPr>
              <a:t>CLIRA*</a:t>
            </a:r>
          </a:p>
        </p:txBody>
      </p:sp>
      <p:sp>
        <p:nvSpPr>
          <p:cNvPr id="74" name="Text Placeholder 3"/>
          <p:cNvSpPr txBox="1">
            <a:spLocks/>
          </p:cNvSpPr>
          <p:nvPr/>
        </p:nvSpPr>
        <p:spPr>
          <a:xfrm>
            <a:off x="3862774" y="2286000"/>
            <a:ext cx="485775" cy="428625"/>
          </a:xfrm>
          <a:prstGeom prst="rect">
            <a:avLst/>
          </a:prstGeom>
          <a:solidFill>
            <a:srgbClr val="0070C0"/>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ntenna Regular" panose="02000503000000020004" pitchFamily="50" charset="0"/>
                <a:cs typeface="Arial"/>
              </a:rPr>
              <a:t>JSNAP</a:t>
            </a:r>
          </a:p>
        </p:txBody>
      </p:sp>
      <p:sp>
        <p:nvSpPr>
          <p:cNvPr id="46" name="Text Placeholder 3"/>
          <p:cNvSpPr txBox="1">
            <a:spLocks/>
          </p:cNvSpPr>
          <p:nvPr/>
        </p:nvSpPr>
        <p:spPr>
          <a:xfrm>
            <a:off x="342900" y="3697605"/>
            <a:ext cx="843446" cy="410718"/>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lumMod val="75000"/>
                  </a:schemeClr>
                </a:solidFill>
                <a:latin typeface="Antenna Regular" panose="02000503000000020004" pitchFamily="50" charset="0"/>
                <a:cs typeface="Arial"/>
              </a:rPr>
              <a:t>THRIFT</a:t>
            </a:r>
          </a:p>
        </p:txBody>
      </p:sp>
      <p:sp>
        <p:nvSpPr>
          <p:cNvPr id="47" name="Text Placeholder 3"/>
          <p:cNvSpPr txBox="1">
            <a:spLocks/>
          </p:cNvSpPr>
          <p:nvPr/>
        </p:nvSpPr>
        <p:spPr>
          <a:xfrm>
            <a:off x="342899" y="2743209"/>
            <a:ext cx="628650" cy="428625"/>
          </a:xfrm>
          <a:prstGeom prst="rect">
            <a:avLst/>
          </a:prstGeom>
          <a:solidFill>
            <a:schemeClr val="bg1">
              <a:lumMod val="65000"/>
            </a:schemeClr>
          </a:solidFill>
          <a:ln w="3175">
            <a:solidFill>
              <a:schemeClr val="tx1"/>
            </a:solidFill>
          </a:ln>
          <a:effectLst/>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lumMod val="75000"/>
                  </a:schemeClr>
                </a:solidFill>
                <a:latin typeface="Antenna Regular" panose="02000503000000020004" pitchFamily="50" charset="0"/>
                <a:cs typeface="Arial"/>
              </a:rPr>
              <a:t>JET API</a:t>
            </a:r>
          </a:p>
        </p:txBody>
      </p:sp>
      <p:sp>
        <p:nvSpPr>
          <p:cNvPr id="2" name="Title 1"/>
          <p:cNvSpPr>
            <a:spLocks noGrp="1"/>
          </p:cNvSpPr>
          <p:nvPr>
            <p:ph type="title"/>
          </p:nvPr>
        </p:nvSpPr>
        <p:spPr/>
        <p:txBody>
          <a:bodyPr/>
          <a:lstStyle/>
          <a:p>
            <a:r>
              <a:rPr lang="en-US" b="1" dirty="0" smtClean="0"/>
              <a:t>Junos Automation Stack</a:t>
            </a:r>
            <a:endParaRPr lang="en-US" b="1" dirty="0"/>
          </a:p>
        </p:txBody>
      </p:sp>
      <p:sp>
        <p:nvSpPr>
          <p:cNvPr id="35" name="Text Placeholder 3"/>
          <p:cNvSpPr txBox="1">
            <a:spLocks/>
          </p:cNvSpPr>
          <p:nvPr/>
        </p:nvSpPr>
        <p:spPr>
          <a:xfrm>
            <a:off x="4917796" y="3217545"/>
            <a:ext cx="431251" cy="428625"/>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lumMod val="75000"/>
                  </a:schemeClr>
                </a:solidFill>
                <a:latin typeface="Antenna Regular" panose="02000503000000020004" pitchFamily="50" charset="0"/>
                <a:cs typeface="Arial"/>
              </a:rPr>
              <a:t>REST</a:t>
            </a:r>
          </a:p>
        </p:txBody>
      </p:sp>
      <p:sp>
        <p:nvSpPr>
          <p:cNvPr id="36" name="Text Placeholder 3"/>
          <p:cNvSpPr txBox="1">
            <a:spLocks/>
          </p:cNvSpPr>
          <p:nvPr/>
        </p:nvSpPr>
        <p:spPr>
          <a:xfrm>
            <a:off x="5409094" y="3217545"/>
            <a:ext cx="404041" cy="428625"/>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lumMod val="75000"/>
                  </a:schemeClr>
                </a:solidFill>
                <a:latin typeface="Antenna Regular" panose="02000503000000020004" pitchFamily="50" charset="0"/>
                <a:cs typeface="Arial"/>
              </a:rPr>
              <a:t>CLI</a:t>
            </a:r>
          </a:p>
        </p:txBody>
      </p:sp>
      <p:sp>
        <p:nvSpPr>
          <p:cNvPr id="42" name="Text Placeholder 3"/>
          <p:cNvSpPr txBox="1">
            <a:spLocks/>
          </p:cNvSpPr>
          <p:nvPr/>
        </p:nvSpPr>
        <p:spPr>
          <a:xfrm>
            <a:off x="5871574" y="3697605"/>
            <a:ext cx="470624" cy="412750"/>
          </a:xfrm>
          <a:prstGeom prst="rect">
            <a:avLst/>
          </a:prstGeom>
          <a:solidFill>
            <a:schemeClr val="bg1">
              <a:lumMod val="65000"/>
            </a:schemeClr>
          </a:solidFill>
          <a:ln w="31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00" b="1" dirty="0" err="1">
                <a:solidFill>
                  <a:schemeClr val="bg1">
                    <a:lumMod val="75000"/>
                  </a:schemeClr>
                </a:solidFill>
                <a:latin typeface="Antenna Regular" panose="02000503000000020004" pitchFamily="50" charset="0"/>
                <a:cs typeface="Arial"/>
              </a:rPr>
              <a:t>jVision</a:t>
            </a:r>
            <a:r>
              <a:rPr lang="en-US" sz="700" b="1" dirty="0">
                <a:solidFill>
                  <a:schemeClr val="bg1">
                    <a:lumMod val="75000"/>
                  </a:schemeClr>
                </a:solidFill>
                <a:latin typeface="Antenna Regular" panose="02000503000000020004" pitchFamily="50" charset="0"/>
                <a:cs typeface="Arial"/>
              </a:rPr>
              <a:t> Sensor</a:t>
            </a:r>
          </a:p>
        </p:txBody>
      </p:sp>
      <p:sp>
        <p:nvSpPr>
          <p:cNvPr id="49" name="Text Placeholder 3"/>
          <p:cNvSpPr txBox="1">
            <a:spLocks/>
          </p:cNvSpPr>
          <p:nvPr/>
        </p:nvSpPr>
        <p:spPr>
          <a:xfrm>
            <a:off x="3617549" y="4600575"/>
            <a:ext cx="3211414" cy="412750"/>
          </a:xfrm>
          <a:prstGeom prst="rect">
            <a:avLst/>
          </a:prstGeom>
          <a:solidFill>
            <a:schemeClr val="bg1">
              <a:lumMod val="65000"/>
            </a:schemeClr>
          </a:solid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lumMod val="75000"/>
                  </a:schemeClr>
                </a:solidFill>
                <a:latin typeface="Arial"/>
                <a:cs typeface="Arial"/>
              </a:rPr>
              <a:t> Data Plane (PFE)</a:t>
            </a:r>
          </a:p>
        </p:txBody>
      </p:sp>
      <p:sp>
        <p:nvSpPr>
          <p:cNvPr id="50" name="Text Placeholder 3"/>
          <p:cNvSpPr txBox="1">
            <a:spLocks/>
          </p:cNvSpPr>
          <p:nvPr/>
        </p:nvSpPr>
        <p:spPr>
          <a:xfrm>
            <a:off x="342900" y="4600575"/>
            <a:ext cx="3232786" cy="409375"/>
          </a:xfrm>
          <a:prstGeom prst="rect">
            <a:avLst/>
          </a:prstGeom>
          <a:solidFill>
            <a:schemeClr val="bg1">
              <a:lumMod val="65000"/>
            </a:schemeClr>
          </a:solid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lumMod val="75000"/>
                  </a:schemeClr>
                </a:solidFill>
                <a:latin typeface="Arial"/>
                <a:cs typeface="Arial"/>
              </a:rPr>
              <a:t>Chassis</a:t>
            </a:r>
          </a:p>
        </p:txBody>
      </p:sp>
      <p:grpSp>
        <p:nvGrpSpPr>
          <p:cNvPr id="51" name="Group 50"/>
          <p:cNvGrpSpPr/>
          <p:nvPr/>
        </p:nvGrpSpPr>
        <p:grpSpPr>
          <a:xfrm>
            <a:off x="342900" y="4154805"/>
            <a:ext cx="6486064" cy="412750"/>
            <a:chOff x="548639" y="5276088"/>
            <a:chExt cx="10377703" cy="660400"/>
          </a:xfrm>
          <a:solidFill>
            <a:schemeClr val="bg1">
              <a:lumMod val="65000"/>
            </a:schemeClr>
          </a:solidFill>
          <a:effectLst/>
        </p:grpSpPr>
        <p:sp>
          <p:nvSpPr>
            <p:cNvPr id="52" name="Text Placeholder 3"/>
            <p:cNvSpPr txBox="1">
              <a:spLocks/>
            </p:cNvSpPr>
            <p:nvPr/>
          </p:nvSpPr>
          <p:spPr>
            <a:xfrm>
              <a:off x="548639" y="5276088"/>
              <a:ext cx="10377703" cy="660400"/>
            </a:xfrm>
            <a:prstGeom prst="rect">
              <a:avLst/>
            </a:prstGeom>
            <a:grp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endParaRPr lang="en-US" sz="1000" cap="small" dirty="0">
                <a:solidFill>
                  <a:schemeClr val="bg1">
                    <a:lumMod val="75000"/>
                  </a:schemeClr>
                </a:solidFill>
                <a:latin typeface="Antenna Regular" panose="02000503000000020004" pitchFamily="50" charset="0"/>
                <a:cs typeface="Arial"/>
              </a:endParaRPr>
            </a:p>
          </p:txBody>
        </p:sp>
        <p:pic>
          <p:nvPicPr>
            <p:cNvPr id="53" name="Picture 4"/>
            <p:cNvPicPr>
              <a:picLocks noChangeAspect="1" noChangeArrowheads="1"/>
            </p:cNvPicPr>
            <p:nvPr/>
          </p:nvPicPr>
          <p:blipFill>
            <a:blip r:embed="rId3" cstate="print"/>
            <a:srcRect/>
            <a:stretch>
              <a:fillRect/>
            </a:stretch>
          </p:blipFill>
          <p:spPr bwMode="auto">
            <a:xfrm>
              <a:off x="5215555" y="5367711"/>
              <a:ext cx="861559" cy="506342"/>
            </a:xfrm>
            <a:prstGeom prst="rect">
              <a:avLst/>
            </a:prstGeom>
            <a:grpFill/>
            <a:ln w="9525">
              <a:noFill/>
              <a:miter lim="800000"/>
              <a:headEnd/>
              <a:tailEnd/>
            </a:ln>
            <a:effectLst/>
          </p:spPr>
        </p:pic>
      </p:grpSp>
      <p:sp>
        <p:nvSpPr>
          <p:cNvPr id="54" name="TextBox 53"/>
          <p:cNvSpPr txBox="1"/>
          <p:nvPr/>
        </p:nvSpPr>
        <p:spPr>
          <a:xfrm>
            <a:off x="729140" y="4293697"/>
            <a:ext cx="310886" cy="167304"/>
          </a:xfrm>
          <a:prstGeom prst="rect">
            <a:avLst/>
          </a:prstGeom>
          <a:ln>
            <a:noFill/>
          </a:ln>
        </p:spPr>
        <p:txBody>
          <a:bodyPr wrap="none" lIns="28527" tIns="14263" rIns="28527" bIns="14263" rtlCol="0">
            <a:spAutoFit/>
          </a:bodyPr>
          <a:lstStyle/>
          <a:p>
            <a:pPr algn="l">
              <a:lnSpc>
                <a:spcPct val="90000"/>
              </a:lnSpc>
            </a:pPr>
            <a:r>
              <a:rPr lang="en-US" sz="1000" dirty="0">
                <a:solidFill>
                  <a:schemeClr val="bg1">
                    <a:lumMod val="75000"/>
                  </a:schemeClr>
                </a:solidFill>
                <a:latin typeface="Antenna Bold" panose="02000503000000020004" pitchFamily="50" charset="0"/>
                <a:cs typeface="Arial"/>
              </a:rPr>
              <a:t>JSD</a:t>
            </a:r>
          </a:p>
        </p:txBody>
      </p:sp>
      <p:sp>
        <p:nvSpPr>
          <p:cNvPr id="55" name="TextBox 54"/>
          <p:cNvSpPr txBox="1"/>
          <p:nvPr/>
        </p:nvSpPr>
        <p:spPr>
          <a:xfrm>
            <a:off x="1696497" y="4293698"/>
            <a:ext cx="1011398" cy="167304"/>
          </a:xfrm>
          <a:prstGeom prst="rect">
            <a:avLst/>
          </a:prstGeom>
          <a:ln>
            <a:noFill/>
          </a:ln>
        </p:spPr>
        <p:txBody>
          <a:bodyPr wrap="none" lIns="28527" tIns="14263" rIns="28527" bIns="14263" rtlCol="0">
            <a:spAutoFit/>
          </a:bodyPr>
          <a:lstStyle/>
          <a:p>
            <a:pPr algn="l">
              <a:lnSpc>
                <a:spcPct val="90000"/>
              </a:lnSpc>
            </a:pPr>
            <a:r>
              <a:rPr lang="en-US" sz="1000" dirty="0">
                <a:solidFill>
                  <a:schemeClr val="bg1">
                    <a:lumMod val="75000"/>
                  </a:schemeClr>
                </a:solidFill>
                <a:latin typeface="Antenna Bold" panose="02000503000000020004" pitchFamily="50" charset="0"/>
                <a:cs typeface="Arial"/>
              </a:rPr>
              <a:t>Ephemeral DB</a:t>
            </a:r>
          </a:p>
        </p:txBody>
      </p:sp>
      <p:sp>
        <p:nvSpPr>
          <p:cNvPr id="56" name="TextBox 55"/>
          <p:cNvSpPr txBox="1"/>
          <p:nvPr/>
        </p:nvSpPr>
        <p:spPr>
          <a:xfrm>
            <a:off x="5911241" y="4299168"/>
            <a:ext cx="512864" cy="167304"/>
          </a:xfrm>
          <a:prstGeom prst="rect">
            <a:avLst/>
          </a:prstGeom>
          <a:ln>
            <a:noFill/>
          </a:ln>
        </p:spPr>
        <p:txBody>
          <a:bodyPr wrap="none" lIns="28527" tIns="14263" rIns="28527" bIns="14263" rtlCol="0">
            <a:spAutoFit/>
          </a:bodyPr>
          <a:lstStyle/>
          <a:p>
            <a:pPr algn="l">
              <a:lnSpc>
                <a:spcPct val="90000"/>
              </a:lnSpc>
            </a:pPr>
            <a:r>
              <a:rPr lang="en-US" sz="1000" dirty="0" err="1">
                <a:solidFill>
                  <a:schemeClr val="bg1">
                    <a:lumMod val="75000"/>
                  </a:schemeClr>
                </a:solidFill>
                <a:latin typeface="Antenna Bold" panose="02000503000000020004" pitchFamily="50" charset="0"/>
                <a:cs typeface="Arial"/>
              </a:rPr>
              <a:t>jVision</a:t>
            </a:r>
            <a:endParaRPr lang="en-US" sz="1000" dirty="0">
              <a:solidFill>
                <a:schemeClr val="bg1">
                  <a:lumMod val="75000"/>
                </a:schemeClr>
              </a:solidFill>
              <a:latin typeface="Antenna Bold" panose="02000503000000020004" pitchFamily="50" charset="0"/>
              <a:cs typeface="Arial"/>
            </a:endParaRPr>
          </a:p>
        </p:txBody>
      </p:sp>
      <p:sp>
        <p:nvSpPr>
          <p:cNvPr id="57" name="TextBox 56"/>
          <p:cNvSpPr txBox="1"/>
          <p:nvPr/>
        </p:nvSpPr>
        <p:spPr>
          <a:xfrm>
            <a:off x="4620011" y="4293697"/>
            <a:ext cx="464774" cy="167304"/>
          </a:xfrm>
          <a:prstGeom prst="rect">
            <a:avLst/>
          </a:prstGeom>
          <a:ln>
            <a:noFill/>
          </a:ln>
        </p:spPr>
        <p:txBody>
          <a:bodyPr wrap="none" lIns="28527" tIns="14263" rIns="28527" bIns="14263" rtlCol="0">
            <a:spAutoFit/>
          </a:bodyPr>
          <a:lstStyle/>
          <a:p>
            <a:pPr algn="l">
              <a:lnSpc>
                <a:spcPct val="90000"/>
              </a:lnSpc>
            </a:pPr>
            <a:r>
              <a:rPr lang="en-US" sz="1000" dirty="0">
                <a:solidFill>
                  <a:schemeClr val="bg1"/>
                </a:solidFill>
                <a:latin typeface="Antenna Bold" panose="02000503000000020004" pitchFamily="50" charset="0"/>
                <a:cs typeface="Arial"/>
              </a:rPr>
              <a:t>YANG</a:t>
            </a:r>
          </a:p>
        </p:txBody>
      </p:sp>
      <p:sp>
        <p:nvSpPr>
          <p:cNvPr id="39" name="Text Placeholder 3"/>
          <p:cNvSpPr txBox="1">
            <a:spLocks/>
          </p:cNvSpPr>
          <p:nvPr/>
        </p:nvSpPr>
        <p:spPr>
          <a:xfrm>
            <a:off x="7079276" y="2100407"/>
            <a:ext cx="2111267" cy="1898868"/>
          </a:xfrm>
          <a:prstGeom prst="rect">
            <a:avLst/>
          </a:prstGeom>
          <a:solidFill>
            <a:schemeClr val="lt1">
              <a:alpha val="0"/>
            </a:schemeClr>
          </a:solidFill>
          <a:ln>
            <a:solidFill>
              <a:schemeClr val="accent1">
                <a:alpha val="0"/>
              </a:schemeClr>
            </a:solidFill>
          </a:ln>
        </p:spPr>
        <p:style>
          <a:lnRef idx="2">
            <a:schemeClr val="accent1"/>
          </a:lnRef>
          <a:fillRef idx="1">
            <a:schemeClr val="lt1"/>
          </a:fillRef>
          <a:effectRef idx="0">
            <a:schemeClr val="accent1"/>
          </a:effectRef>
          <a:fontRef idx="minor">
            <a:schemeClr val="dk1"/>
          </a:fontRef>
        </p:style>
        <p:txBody>
          <a:bodyPr lIns="76198" tIns="38099" rIns="76198" bIns="38099"/>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buClr>
                <a:schemeClr val="accent4"/>
              </a:buClr>
            </a:pPr>
            <a:r>
              <a:rPr lang="en-US" sz="1500" dirty="0">
                <a:latin typeface="Arial"/>
                <a:cs typeface="Arial"/>
              </a:rPr>
              <a:t>Juniper supported integrations and agents for use with DevOps frameworks.</a:t>
            </a:r>
          </a:p>
          <a:p>
            <a:pPr>
              <a:buClr>
                <a:schemeClr val="accent4"/>
              </a:buClr>
            </a:pPr>
            <a:endParaRPr lang="en-US" sz="1500" dirty="0">
              <a:latin typeface="Arial"/>
              <a:cs typeface="Arial"/>
            </a:endParaRPr>
          </a:p>
          <a:p>
            <a:pPr>
              <a:buClr>
                <a:schemeClr val="accent4"/>
              </a:buClr>
            </a:pPr>
            <a:r>
              <a:rPr lang="en-US" sz="1500" dirty="0">
                <a:latin typeface="Arial"/>
                <a:cs typeface="Arial"/>
              </a:rPr>
              <a:t>Juniper developed workflow and operational applications that use the Junos automation stack</a:t>
            </a:r>
          </a:p>
          <a:p>
            <a:pPr>
              <a:buClr>
                <a:schemeClr val="accent4"/>
              </a:buClr>
            </a:pPr>
            <a:endParaRPr lang="en-US" sz="1500" dirty="0">
              <a:latin typeface="Arial"/>
              <a:cs typeface="Arial"/>
            </a:endParaRPr>
          </a:p>
          <a:p>
            <a:pPr>
              <a:buClr>
                <a:schemeClr val="accent4"/>
              </a:buClr>
            </a:pPr>
            <a:endParaRPr lang="en-US" sz="1500" dirty="0">
              <a:latin typeface="Arial"/>
              <a:cs typeface="Arial"/>
            </a:endParaRPr>
          </a:p>
        </p:txBody>
      </p:sp>
      <p:sp>
        <p:nvSpPr>
          <p:cNvPr id="43" name="Text Placeholder 3"/>
          <p:cNvSpPr txBox="1">
            <a:spLocks/>
          </p:cNvSpPr>
          <p:nvPr/>
        </p:nvSpPr>
        <p:spPr>
          <a:xfrm>
            <a:off x="1000126" y="2743209"/>
            <a:ext cx="1285874" cy="428625"/>
          </a:xfrm>
          <a:prstGeom prst="rect">
            <a:avLst/>
          </a:prstGeom>
          <a:solidFill>
            <a:schemeClr val="bg2">
              <a:lumMod val="75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err="1">
                <a:solidFill>
                  <a:schemeClr val="bg1"/>
                </a:solidFill>
                <a:latin typeface="Antenna Regular" panose="02000503000000020004" pitchFamily="50" charset="0"/>
                <a:cs typeface="Arial"/>
              </a:rPr>
              <a:t>PyEZ</a:t>
            </a:r>
            <a:r>
              <a:rPr lang="en-US" sz="1000" dirty="0">
                <a:solidFill>
                  <a:schemeClr val="bg1"/>
                </a:solidFill>
                <a:latin typeface="Antenna Regular" panose="02000503000000020004" pitchFamily="50" charset="0"/>
                <a:cs typeface="Arial"/>
              </a:rPr>
              <a:t> Framework</a:t>
            </a:r>
          </a:p>
        </p:txBody>
      </p:sp>
      <p:sp>
        <p:nvSpPr>
          <p:cNvPr id="45" name="Text Placeholder 3"/>
          <p:cNvSpPr txBox="1">
            <a:spLocks/>
          </p:cNvSpPr>
          <p:nvPr/>
        </p:nvSpPr>
        <p:spPr>
          <a:xfrm>
            <a:off x="2314576" y="2743209"/>
            <a:ext cx="1514474" cy="428625"/>
          </a:xfrm>
          <a:prstGeom prst="rect">
            <a:avLst/>
          </a:prstGeom>
          <a:solidFill>
            <a:schemeClr val="bg2">
              <a:lumMod val="75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err="1">
                <a:solidFill>
                  <a:schemeClr val="bg1"/>
                </a:solidFill>
                <a:latin typeface="Antenna Regular" panose="02000503000000020004" pitchFamily="50" charset="0"/>
                <a:cs typeface="Arial"/>
              </a:rPr>
              <a:t>RubyEZ</a:t>
            </a:r>
            <a:r>
              <a:rPr lang="en-US" sz="1000" dirty="0">
                <a:solidFill>
                  <a:schemeClr val="bg1"/>
                </a:solidFill>
                <a:latin typeface="Antenna Regular" panose="02000503000000020004" pitchFamily="50" charset="0"/>
                <a:cs typeface="Arial"/>
              </a:rPr>
              <a:t> Library</a:t>
            </a:r>
          </a:p>
        </p:txBody>
      </p:sp>
    </p:spTree>
    <p:extLst>
      <p:ext uri="{BB962C8B-B14F-4D97-AF65-F5344CB8AC3E}">
        <p14:creationId xmlns:p14="http://schemas.microsoft.com/office/powerpoint/2010/main" val="3001781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303743" y="2686050"/>
            <a:ext cx="8386498" cy="2306716"/>
            <a:chOff x="832687" y="3475159"/>
            <a:chExt cx="12409600" cy="3690746"/>
          </a:xfrm>
        </p:grpSpPr>
        <p:grpSp>
          <p:nvGrpSpPr>
            <p:cNvPr id="44" name="Group 43"/>
            <p:cNvGrpSpPr/>
            <p:nvPr/>
          </p:nvGrpSpPr>
          <p:grpSpPr>
            <a:xfrm>
              <a:off x="832687" y="3475159"/>
              <a:ext cx="1014358" cy="3594676"/>
              <a:chOff x="832687" y="3475159"/>
              <a:chExt cx="1014358" cy="3594676"/>
            </a:xfrm>
          </p:grpSpPr>
          <p:sp>
            <p:nvSpPr>
              <p:cNvPr id="48" name="Rectangle 47"/>
              <p:cNvSpPr/>
              <p:nvPr/>
            </p:nvSpPr>
            <p:spPr>
              <a:xfrm>
                <a:off x="832687" y="3545791"/>
                <a:ext cx="939304" cy="3524044"/>
              </a:xfrm>
              <a:prstGeom prst="rect">
                <a:avLst/>
              </a:prstGeom>
              <a:noFill/>
            </p:spPr>
            <p:txBody>
              <a:bodyPr vert="vert270" wrap="none" lIns="57150" tIns="28575" rIns="57150" bIns="28575">
                <a:spAutoFit/>
              </a:bodyPr>
              <a:lstStyle/>
              <a:p>
                <a:pPr algn="ctr"/>
                <a:r>
                  <a:rPr lang="en-US" sz="3375" dirty="0">
                    <a:ln w="0"/>
                    <a:effectLst>
                      <a:outerShdw blurRad="38100" dist="19050" dir="2700000" algn="tl" rotWithShape="0">
                        <a:schemeClr val="dk1">
                          <a:alpha val="40000"/>
                        </a:schemeClr>
                      </a:outerShdw>
                    </a:effectLst>
                    <a:latin typeface="Antenna Regular" panose="02000503000000020004" pitchFamily="50" charset="0"/>
                  </a:rPr>
                  <a:t>Simplicity</a:t>
                </a:r>
              </a:p>
            </p:txBody>
          </p:sp>
          <p:cxnSp>
            <p:nvCxnSpPr>
              <p:cNvPr id="49" name="Straight Arrow Connector 48"/>
              <p:cNvCxnSpPr/>
              <p:nvPr/>
            </p:nvCxnSpPr>
            <p:spPr>
              <a:xfrm flipV="1">
                <a:off x="1830400" y="3475159"/>
                <a:ext cx="16645" cy="3594226"/>
              </a:xfrm>
              <a:prstGeom prst="straightConnector1">
                <a:avLst/>
              </a:prstGeom>
              <a:ln w="76200">
                <a:solidFill>
                  <a:schemeClr val="tx1"/>
                </a:solidFill>
                <a:miter lim="800000"/>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grpSp>
          <p:nvGrpSpPr>
            <p:cNvPr id="45" name="Group 44"/>
            <p:cNvGrpSpPr/>
            <p:nvPr/>
          </p:nvGrpSpPr>
          <p:grpSpPr>
            <a:xfrm>
              <a:off x="12210946" y="3571679"/>
              <a:ext cx="1031341" cy="3594226"/>
              <a:chOff x="626895" y="3571679"/>
              <a:chExt cx="1031341" cy="3594226"/>
            </a:xfrm>
          </p:grpSpPr>
          <p:sp>
            <p:nvSpPr>
              <p:cNvPr id="46" name="Rectangle 45"/>
              <p:cNvSpPr/>
              <p:nvPr/>
            </p:nvSpPr>
            <p:spPr>
              <a:xfrm>
                <a:off x="718932" y="3635050"/>
                <a:ext cx="939304" cy="3345533"/>
              </a:xfrm>
              <a:prstGeom prst="rect">
                <a:avLst/>
              </a:prstGeom>
              <a:noFill/>
            </p:spPr>
            <p:txBody>
              <a:bodyPr vert="vert" wrap="none" lIns="57150" tIns="28575" rIns="57150" bIns="28575">
                <a:spAutoFit/>
              </a:bodyPr>
              <a:lstStyle/>
              <a:p>
                <a:pPr algn="ctr"/>
                <a:r>
                  <a:rPr lang="en-US" sz="3375" dirty="0">
                    <a:ln w="0"/>
                    <a:effectLst>
                      <a:outerShdw blurRad="38100" dist="19050" dir="2700000" algn="tl" rotWithShape="0">
                        <a:schemeClr val="dk1">
                          <a:alpha val="40000"/>
                        </a:schemeClr>
                      </a:outerShdw>
                    </a:effectLst>
                    <a:latin typeface="Antenna Regular" panose="02000503000000020004" pitchFamily="50" charset="0"/>
                  </a:rPr>
                  <a:t>Flexibility</a:t>
                </a:r>
              </a:p>
            </p:txBody>
          </p:sp>
          <p:cxnSp>
            <p:nvCxnSpPr>
              <p:cNvPr id="47" name="Straight Arrow Connector 46"/>
              <p:cNvCxnSpPr/>
              <p:nvPr/>
            </p:nvCxnSpPr>
            <p:spPr>
              <a:xfrm>
                <a:off x="626895" y="3571679"/>
                <a:ext cx="16645" cy="3594226"/>
              </a:xfrm>
              <a:prstGeom prst="straightConnector1">
                <a:avLst/>
              </a:prstGeom>
              <a:ln w="76200">
                <a:solidFill>
                  <a:schemeClr val="tx1"/>
                </a:solidFill>
                <a:miter lim="800000"/>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grpSp>
      <p:sp>
        <p:nvSpPr>
          <p:cNvPr id="3" name="Title 2"/>
          <p:cNvSpPr>
            <a:spLocks noGrp="1"/>
          </p:cNvSpPr>
          <p:nvPr>
            <p:ph type="title"/>
          </p:nvPr>
        </p:nvSpPr>
        <p:spPr/>
        <p:txBody>
          <a:bodyPr/>
          <a:lstStyle/>
          <a:p>
            <a:r>
              <a:rPr lang="en-US" b="1" dirty="0" smtClean="0"/>
              <a:t>Junos Automation Stack</a:t>
            </a:r>
            <a:endParaRPr lang="en-US" b="1" dirty="0"/>
          </a:p>
        </p:txBody>
      </p:sp>
      <p:grpSp>
        <p:nvGrpSpPr>
          <p:cNvPr id="4" name="Group 3"/>
          <p:cNvGrpSpPr/>
          <p:nvPr/>
        </p:nvGrpSpPr>
        <p:grpSpPr>
          <a:xfrm>
            <a:off x="342899" y="2286000"/>
            <a:ext cx="6527928" cy="2953611"/>
            <a:chOff x="342899" y="2286000"/>
            <a:chExt cx="6527928" cy="2953611"/>
          </a:xfrm>
        </p:grpSpPr>
        <p:grpSp>
          <p:nvGrpSpPr>
            <p:cNvPr id="2" name="Group 1"/>
            <p:cNvGrpSpPr/>
            <p:nvPr/>
          </p:nvGrpSpPr>
          <p:grpSpPr>
            <a:xfrm>
              <a:off x="342899" y="2286000"/>
              <a:ext cx="6527928" cy="2953611"/>
              <a:chOff x="548639" y="2286000"/>
              <a:chExt cx="10444684" cy="4725777"/>
            </a:xfrm>
          </p:grpSpPr>
          <p:sp>
            <p:nvSpPr>
              <p:cNvPr id="37" name="Text Placeholder 3"/>
              <p:cNvSpPr txBox="1">
                <a:spLocks/>
              </p:cNvSpPr>
              <p:nvPr/>
            </p:nvSpPr>
            <p:spPr>
              <a:xfrm>
                <a:off x="548639" y="5276088"/>
                <a:ext cx="10377703" cy="660400"/>
              </a:xfrm>
              <a:prstGeom prst="rect">
                <a:avLst/>
              </a:prstGeom>
              <a:solidFill>
                <a:srgbClr val="3095C2"/>
              </a:solidFill>
              <a:ln>
                <a:solidFill>
                  <a:schemeClr val="accent2">
                    <a:lumMod val="75000"/>
                  </a:schemeClr>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endParaRPr lang="en-US" sz="750" cap="small" dirty="0">
                  <a:solidFill>
                    <a:schemeClr val="bg1"/>
                  </a:solidFill>
                  <a:latin typeface="Antenna Regular" panose="02000503000000020004" pitchFamily="50" charset="0"/>
                  <a:cs typeface="Arial"/>
                </a:endParaRPr>
              </a:p>
            </p:txBody>
          </p:sp>
          <p:sp>
            <p:nvSpPr>
              <p:cNvPr id="38" name="Text Placeholder 3"/>
              <p:cNvSpPr txBox="1">
                <a:spLocks/>
              </p:cNvSpPr>
              <p:nvPr/>
            </p:nvSpPr>
            <p:spPr>
              <a:xfrm>
                <a:off x="5788078" y="5989320"/>
                <a:ext cx="5138263" cy="660400"/>
              </a:xfrm>
              <a:prstGeom prst="rect">
                <a:avLst/>
              </a:prstGeom>
              <a:solidFill>
                <a:srgbClr val="445E88"/>
              </a:solidFill>
              <a:ln>
                <a:solidFill>
                  <a:schemeClr val="tx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rial"/>
                    <a:cs typeface="Arial"/>
                  </a:rPr>
                  <a:t> Data Plane (PFE)</a:t>
                </a:r>
              </a:p>
            </p:txBody>
          </p:sp>
          <p:sp>
            <p:nvSpPr>
              <p:cNvPr id="39" name="Text Placeholder 3"/>
              <p:cNvSpPr txBox="1">
                <a:spLocks/>
              </p:cNvSpPr>
              <p:nvPr/>
            </p:nvSpPr>
            <p:spPr>
              <a:xfrm>
                <a:off x="548639" y="5989320"/>
                <a:ext cx="5172457" cy="655000"/>
              </a:xfrm>
              <a:prstGeom prst="rect">
                <a:avLst/>
              </a:prstGeom>
              <a:solidFill>
                <a:srgbClr val="445E88"/>
              </a:solidFill>
              <a:ln>
                <a:solidFill>
                  <a:schemeClr val="tx1"/>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a:solidFill>
                      <a:schemeClr val="bg1"/>
                    </a:solidFill>
                    <a:latin typeface="Arial"/>
                    <a:cs typeface="Arial"/>
                  </a:rPr>
                  <a:t>Chassis</a:t>
                </a:r>
              </a:p>
            </p:txBody>
          </p:sp>
          <p:sp>
            <p:nvSpPr>
              <p:cNvPr id="40" name="Text Placeholder 3"/>
              <p:cNvSpPr txBox="1">
                <a:spLocks/>
              </p:cNvSpPr>
              <p:nvPr/>
            </p:nvSpPr>
            <p:spPr>
              <a:xfrm>
                <a:off x="1970468" y="4544568"/>
                <a:ext cx="7351735" cy="660400"/>
              </a:xfrm>
              <a:prstGeom prst="rect">
                <a:avLst/>
              </a:prstGeom>
              <a:ln>
                <a:solidFill>
                  <a:schemeClr val="accent3"/>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938" b="1" dirty="0">
                    <a:solidFill>
                      <a:schemeClr val="bg1"/>
                    </a:solidFill>
                    <a:latin typeface="Antenna Regular" panose="02000503000000020004" pitchFamily="50" charset="0"/>
                    <a:cs typeface="Arial"/>
                  </a:rPr>
                  <a:t>XML-RPC</a:t>
                </a:r>
              </a:p>
            </p:txBody>
          </p:sp>
          <p:sp>
            <p:nvSpPr>
              <p:cNvPr id="41" name="Text Placeholder 3"/>
              <p:cNvSpPr txBox="1">
                <a:spLocks/>
              </p:cNvSpPr>
              <p:nvPr/>
            </p:nvSpPr>
            <p:spPr>
              <a:xfrm>
                <a:off x="548639" y="3776472"/>
                <a:ext cx="6065549" cy="685800"/>
              </a:xfrm>
              <a:prstGeom prst="rect">
                <a:avLst/>
              </a:prstGeom>
              <a:solidFill>
                <a:srgbClr val="68AE64"/>
              </a:solidFill>
              <a:ln>
                <a:solidFill>
                  <a:srgbClr val="68AE64"/>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938" dirty="0">
                    <a:solidFill>
                      <a:schemeClr val="bg1"/>
                    </a:solidFill>
                    <a:latin typeface="Antenna Regular" panose="02000503000000020004" pitchFamily="50" charset="0"/>
                    <a:cs typeface="Arial"/>
                  </a:rPr>
                  <a:t>NETCONF</a:t>
                </a:r>
              </a:p>
            </p:txBody>
          </p:sp>
          <p:sp>
            <p:nvSpPr>
              <p:cNvPr id="42" name="Text Placeholder 3"/>
              <p:cNvSpPr txBox="1">
                <a:spLocks/>
              </p:cNvSpPr>
              <p:nvPr/>
            </p:nvSpPr>
            <p:spPr>
              <a:xfrm>
                <a:off x="6710263" y="3776472"/>
                <a:ext cx="1070374" cy="685800"/>
              </a:xfrm>
              <a:prstGeom prst="rect">
                <a:avLst/>
              </a:prstGeom>
              <a:solidFill>
                <a:srgbClr val="68AE64"/>
              </a:solidFill>
              <a:ln>
                <a:solidFill>
                  <a:srgbClr val="68AE64"/>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938" b="1" dirty="0">
                    <a:solidFill>
                      <a:schemeClr val="bg1"/>
                    </a:solidFill>
                    <a:latin typeface="Antenna Regular" panose="02000503000000020004" pitchFamily="50" charset="0"/>
                    <a:cs typeface="Arial"/>
                  </a:rPr>
                  <a:t>Junoscript</a:t>
                </a:r>
              </a:p>
            </p:txBody>
          </p:sp>
          <p:sp>
            <p:nvSpPr>
              <p:cNvPr id="76" name="Text Placeholder 3"/>
              <p:cNvSpPr txBox="1">
                <a:spLocks/>
              </p:cNvSpPr>
              <p:nvPr/>
            </p:nvSpPr>
            <p:spPr>
              <a:xfrm>
                <a:off x="10219832" y="4544568"/>
                <a:ext cx="706510" cy="660400"/>
              </a:xfrm>
              <a:prstGeom prst="rect">
                <a:avLst/>
              </a:prstGeom>
              <a:ln>
                <a:solidFill>
                  <a:schemeClr val="accent3"/>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00" b="1" dirty="0">
                    <a:solidFill>
                      <a:schemeClr val="bg1"/>
                    </a:solidFill>
                    <a:latin typeface="Antenna Regular" panose="02000503000000020004" pitchFamily="50" charset="0"/>
                    <a:cs typeface="Arial"/>
                  </a:rPr>
                  <a:t>SNMP</a:t>
                </a:r>
                <a:br>
                  <a:rPr lang="en-US" sz="700" b="1" dirty="0">
                    <a:solidFill>
                      <a:schemeClr val="bg1"/>
                    </a:solidFill>
                    <a:latin typeface="Antenna Regular" panose="02000503000000020004" pitchFamily="50" charset="0"/>
                    <a:cs typeface="Arial"/>
                  </a:rPr>
                </a:br>
                <a:r>
                  <a:rPr lang="en-US" sz="700" b="1" dirty="0">
                    <a:solidFill>
                      <a:schemeClr val="bg1"/>
                    </a:solidFill>
                    <a:latin typeface="Antenna Regular" panose="02000503000000020004" pitchFamily="50" charset="0"/>
                    <a:cs typeface="Arial"/>
                  </a:rPr>
                  <a:t>RO</a:t>
                </a:r>
              </a:p>
            </p:txBody>
          </p:sp>
          <p:sp>
            <p:nvSpPr>
              <p:cNvPr id="77" name="TextBox 76"/>
              <p:cNvSpPr txBox="1"/>
              <p:nvPr/>
            </p:nvSpPr>
            <p:spPr>
              <a:xfrm>
                <a:off x="8182766" y="6688511"/>
                <a:ext cx="2810557" cy="323266"/>
              </a:xfrm>
              <a:prstGeom prst="rect">
                <a:avLst/>
              </a:prstGeom>
              <a:noFill/>
            </p:spPr>
            <p:txBody>
              <a:bodyPr wrap="square" lIns="76198" tIns="38099" rIns="76198" bIns="38099" rtlCol="0">
                <a:spAutoFit/>
              </a:bodyPr>
              <a:lstStyle/>
              <a:p>
                <a:pPr algn="r"/>
                <a:r>
                  <a:rPr lang="en-US" sz="813" dirty="0">
                    <a:solidFill>
                      <a:srgbClr val="829AB0"/>
                    </a:solidFill>
                    <a:cs typeface="Arial" panose="020B0604020202020204" pitchFamily="34" charset="0"/>
                  </a:rPr>
                  <a:t>Junos Platform Automation Stack</a:t>
                </a:r>
              </a:p>
            </p:txBody>
          </p:sp>
          <p:sp>
            <p:nvSpPr>
              <p:cNvPr id="79" name="Text Placeholder 3"/>
              <p:cNvSpPr txBox="1">
                <a:spLocks/>
              </p:cNvSpPr>
              <p:nvPr/>
            </p:nvSpPr>
            <p:spPr>
              <a:xfrm>
                <a:off x="2057400" y="2286000"/>
                <a:ext cx="777239" cy="685800"/>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938" dirty="0">
                    <a:ln w="0"/>
                    <a:solidFill>
                      <a:schemeClr val="bg1"/>
                    </a:solidFill>
                    <a:latin typeface="Antenna Regular" panose="02000503000000020004" pitchFamily="50" charset="0"/>
                    <a:cs typeface="Arial"/>
                  </a:rPr>
                  <a:t>Ansible</a:t>
                </a:r>
              </a:p>
            </p:txBody>
          </p:sp>
          <p:sp>
            <p:nvSpPr>
              <p:cNvPr id="80" name="Text Placeholder 3"/>
              <p:cNvSpPr txBox="1">
                <a:spLocks/>
              </p:cNvSpPr>
              <p:nvPr/>
            </p:nvSpPr>
            <p:spPr>
              <a:xfrm>
                <a:off x="548639" y="2286000"/>
                <a:ext cx="1463040" cy="685800"/>
              </a:xfrm>
              <a:prstGeom prst="rect">
                <a:avLst/>
              </a:prstGeom>
              <a:solidFill>
                <a:srgbClr val="D2000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938" dirty="0">
                    <a:solidFill>
                      <a:schemeClr val="bg1"/>
                    </a:solidFill>
                    <a:latin typeface="Antenna Regular" panose="02000503000000020004" pitchFamily="50" charset="0"/>
                    <a:cs typeface="Arial"/>
                  </a:rPr>
                  <a:t>Python</a:t>
                </a:r>
                <a:br>
                  <a:rPr lang="en-US" sz="938" dirty="0">
                    <a:solidFill>
                      <a:schemeClr val="bg1"/>
                    </a:solidFill>
                    <a:latin typeface="Antenna Regular" panose="02000503000000020004" pitchFamily="50" charset="0"/>
                    <a:cs typeface="Arial"/>
                  </a:rPr>
                </a:br>
                <a:r>
                  <a:rPr lang="en-US" sz="938" dirty="0">
                    <a:solidFill>
                      <a:schemeClr val="bg1"/>
                    </a:solidFill>
                    <a:latin typeface="Antenna Regular" panose="02000503000000020004" pitchFamily="50" charset="0"/>
                    <a:cs typeface="Arial"/>
                  </a:rPr>
                  <a:t>Scripts</a:t>
                </a:r>
              </a:p>
            </p:txBody>
          </p:sp>
          <p:sp>
            <p:nvSpPr>
              <p:cNvPr id="81" name="Text Placeholder 3"/>
              <p:cNvSpPr txBox="1">
                <a:spLocks/>
              </p:cNvSpPr>
              <p:nvPr/>
            </p:nvSpPr>
            <p:spPr>
              <a:xfrm>
                <a:off x="2880360" y="2286000"/>
                <a:ext cx="777239" cy="685800"/>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938" dirty="0">
                    <a:ln w="0"/>
                    <a:solidFill>
                      <a:schemeClr val="bg1"/>
                    </a:solidFill>
                    <a:latin typeface="Antenna Regular" panose="02000503000000020004" pitchFamily="50" charset="0"/>
                    <a:cs typeface="Arial"/>
                  </a:rPr>
                  <a:t>Salt*</a:t>
                </a:r>
              </a:p>
            </p:txBody>
          </p:sp>
          <p:pic>
            <p:nvPicPr>
              <p:cNvPr id="82" name="Picture 4"/>
              <p:cNvPicPr>
                <a:picLocks noChangeAspect="1" noChangeArrowheads="1"/>
              </p:cNvPicPr>
              <p:nvPr/>
            </p:nvPicPr>
            <p:blipFill>
              <a:blip r:embed="rId3" cstate="print"/>
              <a:srcRect/>
              <a:stretch>
                <a:fillRect/>
              </a:stretch>
            </p:blipFill>
            <p:spPr bwMode="auto">
              <a:xfrm>
                <a:off x="5215555" y="5367711"/>
                <a:ext cx="861559" cy="506342"/>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84" name="Text Placeholder 3"/>
              <p:cNvSpPr txBox="1">
                <a:spLocks/>
              </p:cNvSpPr>
              <p:nvPr/>
            </p:nvSpPr>
            <p:spPr>
              <a:xfrm>
                <a:off x="4526280" y="2286000"/>
                <a:ext cx="777239" cy="685800"/>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938" dirty="0">
                    <a:ln w="0"/>
                    <a:solidFill>
                      <a:schemeClr val="bg1"/>
                    </a:solidFill>
                    <a:latin typeface="Antenna Regular" panose="02000503000000020004" pitchFamily="50" charset="0"/>
                    <a:cs typeface="Arial"/>
                  </a:rPr>
                  <a:t>Puppet</a:t>
                </a:r>
              </a:p>
            </p:txBody>
          </p:sp>
          <p:sp>
            <p:nvSpPr>
              <p:cNvPr id="85" name="Text Placeholder 3"/>
              <p:cNvSpPr txBox="1">
                <a:spLocks/>
              </p:cNvSpPr>
              <p:nvPr/>
            </p:nvSpPr>
            <p:spPr>
              <a:xfrm>
                <a:off x="3703320" y="2286000"/>
                <a:ext cx="777239" cy="685800"/>
              </a:xfrm>
              <a:prstGeom prst="rect">
                <a:avLst/>
              </a:prstGeom>
              <a:solidFill>
                <a:srgbClr val="D2000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938" dirty="0">
                    <a:solidFill>
                      <a:schemeClr val="bg1"/>
                    </a:solidFill>
                    <a:latin typeface="Antenna Regular" panose="02000503000000020004" pitchFamily="50" charset="0"/>
                    <a:cs typeface="Arial"/>
                  </a:rPr>
                  <a:t>Ruby</a:t>
                </a:r>
                <a:br>
                  <a:rPr lang="en-US" sz="938" dirty="0">
                    <a:solidFill>
                      <a:schemeClr val="bg1"/>
                    </a:solidFill>
                    <a:latin typeface="Antenna Regular" panose="02000503000000020004" pitchFamily="50" charset="0"/>
                    <a:cs typeface="Arial"/>
                  </a:rPr>
                </a:br>
                <a:r>
                  <a:rPr lang="en-US" sz="938" dirty="0">
                    <a:solidFill>
                      <a:schemeClr val="bg1"/>
                    </a:solidFill>
                    <a:latin typeface="Antenna Regular" panose="02000503000000020004" pitchFamily="50" charset="0"/>
                    <a:cs typeface="Arial"/>
                  </a:rPr>
                  <a:t>Scripts</a:t>
                </a:r>
              </a:p>
            </p:txBody>
          </p:sp>
          <p:sp>
            <p:nvSpPr>
              <p:cNvPr id="86" name="Text Placeholder 3"/>
              <p:cNvSpPr txBox="1">
                <a:spLocks/>
              </p:cNvSpPr>
              <p:nvPr/>
            </p:nvSpPr>
            <p:spPr>
              <a:xfrm>
                <a:off x="5349240" y="2286000"/>
                <a:ext cx="777239" cy="685800"/>
              </a:xfrm>
              <a:prstGeom prst="rect">
                <a:avLst/>
              </a:prstGeom>
              <a:solidFill>
                <a:srgbClr val="7030A0"/>
              </a:solidFill>
              <a:ln>
                <a:solidFill>
                  <a:srgbClr val="7030A0"/>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938" dirty="0">
                    <a:ln w="0"/>
                    <a:solidFill>
                      <a:schemeClr val="bg1"/>
                    </a:solidFill>
                    <a:latin typeface="Antenna Regular" panose="02000503000000020004" pitchFamily="50" charset="0"/>
                    <a:cs typeface="Arial"/>
                  </a:rPr>
                  <a:t>Chef</a:t>
                </a:r>
              </a:p>
            </p:txBody>
          </p:sp>
          <p:sp>
            <p:nvSpPr>
              <p:cNvPr id="87" name="Text Placeholder 3"/>
              <p:cNvSpPr txBox="1">
                <a:spLocks/>
              </p:cNvSpPr>
              <p:nvPr/>
            </p:nvSpPr>
            <p:spPr>
              <a:xfrm>
                <a:off x="6180438" y="3017535"/>
                <a:ext cx="1600199" cy="685800"/>
              </a:xfrm>
              <a:prstGeom prst="rect">
                <a:avLst/>
              </a:prstGeom>
              <a:solidFill>
                <a:srgbClr val="D20000"/>
              </a:solidFill>
              <a:ln w="3175">
                <a:solidFill>
                  <a:srgbClr val="D20000"/>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938" dirty="0">
                    <a:solidFill>
                      <a:schemeClr val="bg1"/>
                    </a:solidFill>
                    <a:latin typeface="Antenna Regular" panose="02000503000000020004" pitchFamily="50" charset="0"/>
                    <a:cs typeface="Arial"/>
                  </a:rPr>
                  <a:t>Python / SLAX</a:t>
                </a:r>
              </a:p>
            </p:txBody>
          </p:sp>
          <p:sp>
            <p:nvSpPr>
              <p:cNvPr id="88" name="Text Placeholder 3"/>
              <p:cNvSpPr txBox="1">
                <a:spLocks/>
              </p:cNvSpPr>
              <p:nvPr/>
            </p:nvSpPr>
            <p:spPr>
              <a:xfrm>
                <a:off x="7003398" y="2286000"/>
                <a:ext cx="777240" cy="685800"/>
              </a:xfrm>
              <a:prstGeom prst="rect">
                <a:avLst/>
              </a:prstGeom>
              <a:solidFill>
                <a:srgbClr val="0070C0"/>
              </a:solidFill>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938" dirty="0">
                    <a:ln w="0"/>
                    <a:solidFill>
                      <a:schemeClr val="bg1"/>
                    </a:solidFill>
                    <a:latin typeface="Antenna Regular" panose="02000503000000020004" pitchFamily="50" charset="0"/>
                    <a:cs typeface="Arial"/>
                  </a:rPr>
                  <a:t>CLIRA*</a:t>
                </a:r>
              </a:p>
            </p:txBody>
          </p:sp>
          <p:sp>
            <p:nvSpPr>
              <p:cNvPr id="89" name="Text Placeholder 3"/>
              <p:cNvSpPr txBox="1">
                <a:spLocks/>
              </p:cNvSpPr>
              <p:nvPr/>
            </p:nvSpPr>
            <p:spPr>
              <a:xfrm>
                <a:off x="6180438" y="2286000"/>
                <a:ext cx="777240" cy="68580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938" dirty="0">
                    <a:solidFill>
                      <a:schemeClr val="bg1"/>
                    </a:solidFill>
                    <a:latin typeface="Antenna Regular" panose="02000503000000020004" pitchFamily="50" charset="0"/>
                    <a:cs typeface="Arial"/>
                  </a:rPr>
                  <a:t>JSNAP</a:t>
                </a:r>
              </a:p>
            </p:txBody>
          </p:sp>
          <p:sp>
            <p:nvSpPr>
              <p:cNvPr id="90" name="Text Placeholder 3"/>
              <p:cNvSpPr txBox="1">
                <a:spLocks/>
              </p:cNvSpPr>
              <p:nvPr/>
            </p:nvSpPr>
            <p:spPr>
              <a:xfrm>
                <a:off x="548640" y="4544568"/>
                <a:ext cx="1349514" cy="657149"/>
              </a:xfrm>
              <a:prstGeom prst="rect">
                <a:avLst/>
              </a:prstGeom>
              <a:solidFill>
                <a:schemeClr val="accent3"/>
              </a:solidFill>
              <a:ln>
                <a:solidFill>
                  <a:schemeClr val="accent3"/>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938" b="1" dirty="0">
                    <a:solidFill>
                      <a:schemeClr val="bg1"/>
                    </a:solidFill>
                    <a:latin typeface="Antenna Regular" panose="02000503000000020004" pitchFamily="50" charset="0"/>
                    <a:cs typeface="Arial"/>
                  </a:rPr>
                  <a:t>THRIFT</a:t>
                </a:r>
              </a:p>
            </p:txBody>
          </p:sp>
          <p:sp>
            <p:nvSpPr>
              <p:cNvPr id="92" name="Text Placeholder 3"/>
              <p:cNvSpPr txBox="1">
                <a:spLocks/>
              </p:cNvSpPr>
              <p:nvPr/>
            </p:nvSpPr>
            <p:spPr>
              <a:xfrm>
                <a:off x="7868474" y="3776472"/>
                <a:ext cx="690001" cy="685800"/>
              </a:xfrm>
              <a:prstGeom prst="rect">
                <a:avLst/>
              </a:prstGeom>
              <a:solidFill>
                <a:srgbClr val="68AE64"/>
              </a:solidFill>
              <a:ln>
                <a:solidFill>
                  <a:srgbClr val="68AE64"/>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938" b="1" dirty="0">
                    <a:solidFill>
                      <a:schemeClr val="bg1"/>
                    </a:solidFill>
                    <a:latin typeface="Antenna Regular" panose="02000503000000020004" pitchFamily="50" charset="0"/>
                    <a:cs typeface="Arial"/>
                  </a:rPr>
                  <a:t>REST</a:t>
                </a:r>
              </a:p>
            </p:txBody>
          </p:sp>
          <p:sp>
            <p:nvSpPr>
              <p:cNvPr id="93" name="Text Placeholder 3"/>
              <p:cNvSpPr txBox="1">
                <a:spLocks/>
              </p:cNvSpPr>
              <p:nvPr/>
            </p:nvSpPr>
            <p:spPr>
              <a:xfrm>
                <a:off x="8654550" y="3776472"/>
                <a:ext cx="646466" cy="685800"/>
              </a:xfrm>
              <a:prstGeom prst="rect">
                <a:avLst/>
              </a:prstGeom>
              <a:solidFill>
                <a:srgbClr val="68AE64"/>
              </a:solidFill>
              <a:ln>
                <a:solidFill>
                  <a:srgbClr val="68AE64"/>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0" tIns="38099" rIns="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938" b="1" dirty="0">
                    <a:solidFill>
                      <a:schemeClr val="bg1"/>
                    </a:solidFill>
                    <a:latin typeface="Antenna Regular" panose="02000503000000020004" pitchFamily="50" charset="0"/>
                    <a:cs typeface="Arial"/>
                  </a:rPr>
                  <a:t>CLI</a:t>
                </a:r>
              </a:p>
            </p:txBody>
          </p:sp>
          <p:sp>
            <p:nvSpPr>
              <p:cNvPr id="94" name="Text Placeholder 3"/>
              <p:cNvSpPr txBox="1">
                <a:spLocks/>
              </p:cNvSpPr>
              <p:nvPr/>
            </p:nvSpPr>
            <p:spPr>
              <a:xfrm>
                <a:off x="9394518" y="4544568"/>
                <a:ext cx="752999" cy="660400"/>
              </a:xfrm>
              <a:prstGeom prst="rect">
                <a:avLst/>
              </a:prstGeom>
              <a:ln>
                <a:solidFill>
                  <a:schemeClr val="accent3"/>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57150" tIns="38099" rIns="57150"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750" b="1" dirty="0" err="1">
                    <a:solidFill>
                      <a:schemeClr val="bg1"/>
                    </a:solidFill>
                    <a:latin typeface="Antenna Regular" panose="02000503000000020004" pitchFamily="50" charset="0"/>
                    <a:cs typeface="Arial"/>
                  </a:rPr>
                  <a:t>jVision</a:t>
                </a:r>
                <a:r>
                  <a:rPr lang="en-US" sz="750" b="1" dirty="0">
                    <a:solidFill>
                      <a:schemeClr val="bg1"/>
                    </a:solidFill>
                    <a:latin typeface="Antenna Regular" panose="02000503000000020004" pitchFamily="50" charset="0"/>
                    <a:cs typeface="Arial"/>
                  </a:rPr>
                  <a:t> Sensor</a:t>
                </a:r>
              </a:p>
            </p:txBody>
          </p:sp>
        </p:grpSp>
        <p:sp>
          <p:nvSpPr>
            <p:cNvPr id="50" name="Text Placeholder 3"/>
            <p:cNvSpPr txBox="1">
              <a:spLocks/>
            </p:cNvSpPr>
            <p:nvPr/>
          </p:nvSpPr>
          <p:spPr>
            <a:xfrm>
              <a:off x="1000126" y="2743209"/>
              <a:ext cx="1285874" cy="428625"/>
            </a:xfrm>
            <a:prstGeom prst="rect">
              <a:avLst/>
            </a:prstGeom>
            <a:solidFill>
              <a:schemeClr val="bg2">
                <a:lumMod val="75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err="1">
                  <a:solidFill>
                    <a:schemeClr val="bg1"/>
                  </a:solidFill>
                  <a:latin typeface="Antenna Regular" panose="02000503000000020004" pitchFamily="50" charset="0"/>
                  <a:cs typeface="Arial"/>
                </a:rPr>
                <a:t>PyEZ</a:t>
              </a:r>
              <a:r>
                <a:rPr lang="en-US" sz="1000" dirty="0">
                  <a:solidFill>
                    <a:schemeClr val="bg1"/>
                  </a:solidFill>
                  <a:latin typeface="Antenna Regular" panose="02000503000000020004" pitchFamily="50" charset="0"/>
                  <a:cs typeface="Arial"/>
                </a:rPr>
                <a:t> Framework</a:t>
              </a:r>
            </a:p>
          </p:txBody>
        </p:sp>
        <p:sp>
          <p:nvSpPr>
            <p:cNvPr id="51" name="Text Placeholder 3"/>
            <p:cNvSpPr txBox="1">
              <a:spLocks/>
            </p:cNvSpPr>
            <p:nvPr/>
          </p:nvSpPr>
          <p:spPr>
            <a:xfrm>
              <a:off x="2314576" y="2743209"/>
              <a:ext cx="1514474" cy="428625"/>
            </a:xfrm>
            <a:prstGeom prst="rect">
              <a:avLst/>
            </a:prstGeom>
            <a:solidFill>
              <a:schemeClr val="bg2">
                <a:lumMod val="75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dirty="0" err="1">
                  <a:solidFill>
                    <a:schemeClr val="bg1"/>
                  </a:solidFill>
                  <a:latin typeface="Antenna Regular" panose="02000503000000020004" pitchFamily="50" charset="0"/>
                  <a:cs typeface="Arial"/>
                </a:rPr>
                <a:t>RubyEZ</a:t>
              </a:r>
              <a:r>
                <a:rPr lang="en-US" sz="1000" dirty="0">
                  <a:solidFill>
                    <a:schemeClr val="bg1"/>
                  </a:solidFill>
                  <a:latin typeface="Antenna Regular" panose="02000503000000020004" pitchFamily="50" charset="0"/>
                  <a:cs typeface="Arial"/>
                </a:rPr>
                <a:t> Library</a:t>
              </a:r>
            </a:p>
          </p:txBody>
        </p:sp>
        <p:sp>
          <p:nvSpPr>
            <p:cNvPr id="52" name="Text Placeholder 3"/>
            <p:cNvSpPr txBox="1">
              <a:spLocks/>
            </p:cNvSpPr>
            <p:nvPr/>
          </p:nvSpPr>
          <p:spPr>
            <a:xfrm>
              <a:off x="342899" y="2743209"/>
              <a:ext cx="628650" cy="428625"/>
            </a:xfrm>
            <a:prstGeom prst="rect">
              <a:avLst/>
            </a:prstGeom>
            <a:solidFill>
              <a:schemeClr val="bg2">
                <a:lumMod val="75000"/>
              </a:schemeClr>
            </a:solidFill>
            <a:ln w="3175">
              <a:solidFill>
                <a:schemeClr val="accent6">
                  <a:lumMod val="75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b="1" dirty="0">
                  <a:solidFill>
                    <a:schemeClr val="bg1"/>
                  </a:solidFill>
                  <a:latin typeface="Antenna Regular" panose="02000503000000020004" pitchFamily="50" charset="0"/>
                  <a:cs typeface="Arial"/>
                </a:rPr>
                <a:t>JET API</a:t>
              </a:r>
            </a:p>
          </p:txBody>
        </p:sp>
      </p:grpSp>
    </p:spTree>
    <p:extLst>
      <p:ext uri="{BB962C8B-B14F-4D97-AF65-F5344CB8AC3E}">
        <p14:creationId xmlns:p14="http://schemas.microsoft.com/office/powerpoint/2010/main" val="3844584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4.44444E-6 -1.11111E-6 L 0.10556 -0.00417 " pathEditMode="relative" rAng="0" ptsTypes="AA">
                                      <p:cBhvr>
                                        <p:cTn id="6" dur="2000" fill="hold"/>
                                        <p:tgtEl>
                                          <p:spTgt spid="4"/>
                                        </p:tgtEl>
                                        <p:attrNameLst>
                                          <p:attrName>ppt_x</p:attrName>
                                          <p:attrName>ppt_y</p:attrName>
                                        </p:attrNameLst>
                                      </p:cBhvr>
                                      <p:rCtr x="5278" y="-208"/>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Juniper Approach</a:t>
            </a:r>
            <a:endParaRPr lang="en-US" b="1" dirty="0"/>
          </a:p>
        </p:txBody>
      </p:sp>
      <p:grpSp>
        <p:nvGrpSpPr>
          <p:cNvPr id="8" name="Group 7"/>
          <p:cNvGrpSpPr/>
          <p:nvPr/>
        </p:nvGrpSpPr>
        <p:grpSpPr>
          <a:xfrm>
            <a:off x="1115081" y="3977640"/>
            <a:ext cx="938926" cy="868962"/>
            <a:chOff x="431394" y="5409597"/>
            <a:chExt cx="10241153" cy="1390339"/>
          </a:xfrm>
        </p:grpSpPr>
        <p:sp>
          <p:nvSpPr>
            <p:cNvPr id="4" name="Text Placeholder 3"/>
            <p:cNvSpPr txBox="1">
              <a:spLocks/>
            </p:cNvSpPr>
            <p:nvPr/>
          </p:nvSpPr>
          <p:spPr>
            <a:xfrm>
              <a:off x="431394" y="5409597"/>
              <a:ext cx="10241153" cy="6604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Control Plane</a:t>
              </a:r>
            </a:p>
          </p:txBody>
        </p:sp>
        <p:sp>
          <p:nvSpPr>
            <p:cNvPr id="5" name="Text Placeholder 3"/>
            <p:cNvSpPr txBox="1">
              <a:spLocks/>
            </p:cNvSpPr>
            <p:nvPr/>
          </p:nvSpPr>
          <p:spPr>
            <a:xfrm>
              <a:off x="431395" y="6139536"/>
              <a:ext cx="10241152" cy="6604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Data Plane</a:t>
              </a:r>
            </a:p>
          </p:txBody>
        </p:sp>
      </p:grpSp>
      <p:sp>
        <p:nvSpPr>
          <p:cNvPr id="7" name="Text Placeholder 3" descr="Down:  Management Plane"/>
          <p:cNvSpPr txBox="1">
            <a:spLocks/>
          </p:cNvSpPr>
          <p:nvPr/>
        </p:nvSpPr>
        <p:spPr>
          <a:xfrm>
            <a:off x="1149658" y="2283846"/>
            <a:ext cx="6400721" cy="41275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750" cap="small" dirty="0">
                <a:solidFill>
                  <a:schemeClr val="bg1"/>
                </a:solidFill>
                <a:latin typeface="Antenna Regular" panose="02000503000000020004" pitchFamily="50" charset="0"/>
                <a:cs typeface="Arial"/>
              </a:rPr>
              <a:t>Management Plane</a:t>
            </a:r>
          </a:p>
        </p:txBody>
      </p:sp>
      <p:sp>
        <p:nvSpPr>
          <p:cNvPr id="3" name="Cloud 2"/>
          <p:cNvSpPr/>
          <p:nvPr/>
        </p:nvSpPr>
        <p:spPr>
          <a:xfrm>
            <a:off x="1611730" y="2921225"/>
            <a:ext cx="5598224" cy="831787"/>
          </a:xfrm>
          <a:prstGeom prst="cloud">
            <a:avLst/>
          </a:prstGeom>
          <a:ln/>
        </p:spPr>
        <p:style>
          <a:lnRef idx="2">
            <a:schemeClr val="dk1"/>
          </a:lnRef>
          <a:fillRef idx="1">
            <a:schemeClr val="lt1"/>
          </a:fillRef>
          <a:effectRef idx="0">
            <a:schemeClr val="dk1"/>
          </a:effectRef>
          <a:fontRef idx="minor">
            <a:schemeClr val="dk1"/>
          </a:fontRef>
        </p:style>
        <p:txBody>
          <a:bodyPr lIns="57141" tIns="28571" rIns="57141" bIns="28571" rtlCol="0" anchor="ctr"/>
          <a:lstStyle/>
          <a:p>
            <a:pPr algn="ctr"/>
            <a:r>
              <a:rPr lang="en-US" sz="1750" dirty="0">
                <a:ln w="0"/>
                <a:solidFill>
                  <a:schemeClr val="tx1"/>
                </a:solidFill>
                <a:effectLst>
                  <a:outerShdw blurRad="38100" dist="19050" dir="2700000" algn="tl" rotWithShape="0">
                    <a:schemeClr val="dk1">
                      <a:alpha val="40000"/>
                    </a:schemeClr>
                  </a:outerShdw>
                </a:effectLst>
                <a:latin typeface="Antenna Bold" panose="02000503000000020004" pitchFamily="50" charset="0"/>
                <a:cs typeface="Arial"/>
              </a:rPr>
              <a:t>Standardized Interfaces   </a:t>
            </a:r>
          </a:p>
        </p:txBody>
      </p:sp>
      <p:grpSp>
        <p:nvGrpSpPr>
          <p:cNvPr id="9" name="Group 8"/>
          <p:cNvGrpSpPr/>
          <p:nvPr/>
        </p:nvGrpSpPr>
        <p:grpSpPr>
          <a:xfrm>
            <a:off x="2240163" y="3977640"/>
            <a:ext cx="938926" cy="868962"/>
            <a:chOff x="431394" y="5409597"/>
            <a:chExt cx="10241153" cy="1390339"/>
          </a:xfrm>
        </p:grpSpPr>
        <p:sp>
          <p:nvSpPr>
            <p:cNvPr id="10" name="Text Placeholder 3"/>
            <p:cNvSpPr txBox="1">
              <a:spLocks/>
            </p:cNvSpPr>
            <p:nvPr/>
          </p:nvSpPr>
          <p:spPr>
            <a:xfrm>
              <a:off x="431394" y="5409597"/>
              <a:ext cx="10241153" cy="6604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Control Plane</a:t>
              </a:r>
            </a:p>
          </p:txBody>
        </p:sp>
        <p:sp>
          <p:nvSpPr>
            <p:cNvPr id="11" name="Text Placeholder 3"/>
            <p:cNvSpPr txBox="1">
              <a:spLocks/>
            </p:cNvSpPr>
            <p:nvPr/>
          </p:nvSpPr>
          <p:spPr>
            <a:xfrm>
              <a:off x="431395" y="6139536"/>
              <a:ext cx="10241152" cy="6604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Data Plane</a:t>
              </a:r>
            </a:p>
          </p:txBody>
        </p:sp>
      </p:grpSp>
      <p:grpSp>
        <p:nvGrpSpPr>
          <p:cNvPr id="12" name="Group 11"/>
          <p:cNvGrpSpPr/>
          <p:nvPr/>
        </p:nvGrpSpPr>
        <p:grpSpPr>
          <a:xfrm>
            <a:off x="3365245" y="3977640"/>
            <a:ext cx="938926" cy="868962"/>
            <a:chOff x="431394" y="5409597"/>
            <a:chExt cx="10241153" cy="1390339"/>
          </a:xfrm>
        </p:grpSpPr>
        <p:sp>
          <p:nvSpPr>
            <p:cNvPr id="13" name="Text Placeholder 3"/>
            <p:cNvSpPr txBox="1">
              <a:spLocks/>
            </p:cNvSpPr>
            <p:nvPr/>
          </p:nvSpPr>
          <p:spPr>
            <a:xfrm>
              <a:off x="431394" y="5409597"/>
              <a:ext cx="10241153" cy="6604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Control Plane</a:t>
              </a:r>
            </a:p>
          </p:txBody>
        </p:sp>
        <p:sp>
          <p:nvSpPr>
            <p:cNvPr id="14" name="Text Placeholder 3"/>
            <p:cNvSpPr txBox="1">
              <a:spLocks/>
            </p:cNvSpPr>
            <p:nvPr/>
          </p:nvSpPr>
          <p:spPr>
            <a:xfrm>
              <a:off x="431395" y="6139536"/>
              <a:ext cx="10241152" cy="6604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Data Plane</a:t>
              </a:r>
            </a:p>
          </p:txBody>
        </p:sp>
      </p:grpSp>
      <p:grpSp>
        <p:nvGrpSpPr>
          <p:cNvPr id="15" name="Group 14"/>
          <p:cNvGrpSpPr/>
          <p:nvPr/>
        </p:nvGrpSpPr>
        <p:grpSpPr>
          <a:xfrm>
            <a:off x="4490327" y="3977640"/>
            <a:ext cx="938926" cy="868962"/>
            <a:chOff x="431394" y="5409597"/>
            <a:chExt cx="10241153" cy="1390339"/>
          </a:xfrm>
        </p:grpSpPr>
        <p:sp>
          <p:nvSpPr>
            <p:cNvPr id="16" name="Text Placeholder 3"/>
            <p:cNvSpPr txBox="1">
              <a:spLocks/>
            </p:cNvSpPr>
            <p:nvPr/>
          </p:nvSpPr>
          <p:spPr>
            <a:xfrm>
              <a:off x="431394" y="5409597"/>
              <a:ext cx="10241153" cy="6604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Control Plane</a:t>
              </a:r>
            </a:p>
          </p:txBody>
        </p:sp>
        <p:sp>
          <p:nvSpPr>
            <p:cNvPr id="17" name="Text Placeholder 3"/>
            <p:cNvSpPr txBox="1">
              <a:spLocks/>
            </p:cNvSpPr>
            <p:nvPr/>
          </p:nvSpPr>
          <p:spPr>
            <a:xfrm>
              <a:off x="431395" y="6139536"/>
              <a:ext cx="10241152" cy="6604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Data Plane</a:t>
              </a:r>
            </a:p>
          </p:txBody>
        </p:sp>
      </p:grpSp>
      <p:grpSp>
        <p:nvGrpSpPr>
          <p:cNvPr id="18" name="Group 17"/>
          <p:cNvGrpSpPr/>
          <p:nvPr/>
        </p:nvGrpSpPr>
        <p:grpSpPr>
          <a:xfrm>
            <a:off x="5615409" y="3977640"/>
            <a:ext cx="938926" cy="868962"/>
            <a:chOff x="431394" y="5409597"/>
            <a:chExt cx="10241153" cy="1390339"/>
          </a:xfrm>
        </p:grpSpPr>
        <p:sp>
          <p:nvSpPr>
            <p:cNvPr id="19" name="Text Placeholder 3"/>
            <p:cNvSpPr txBox="1">
              <a:spLocks/>
            </p:cNvSpPr>
            <p:nvPr/>
          </p:nvSpPr>
          <p:spPr>
            <a:xfrm>
              <a:off x="431394" y="5409597"/>
              <a:ext cx="10241153" cy="6604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Control Plane</a:t>
              </a:r>
            </a:p>
          </p:txBody>
        </p:sp>
        <p:sp>
          <p:nvSpPr>
            <p:cNvPr id="20" name="Text Placeholder 3"/>
            <p:cNvSpPr txBox="1">
              <a:spLocks/>
            </p:cNvSpPr>
            <p:nvPr/>
          </p:nvSpPr>
          <p:spPr>
            <a:xfrm>
              <a:off x="431395" y="6139536"/>
              <a:ext cx="10241152" cy="6604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Data Plane</a:t>
              </a:r>
            </a:p>
          </p:txBody>
        </p:sp>
      </p:grpSp>
      <p:grpSp>
        <p:nvGrpSpPr>
          <p:cNvPr id="21" name="Group 20"/>
          <p:cNvGrpSpPr/>
          <p:nvPr/>
        </p:nvGrpSpPr>
        <p:grpSpPr>
          <a:xfrm>
            <a:off x="6740491" y="3977640"/>
            <a:ext cx="938926" cy="868962"/>
            <a:chOff x="431394" y="5409597"/>
            <a:chExt cx="10241153" cy="1390339"/>
          </a:xfrm>
        </p:grpSpPr>
        <p:sp>
          <p:nvSpPr>
            <p:cNvPr id="22" name="Text Placeholder 3"/>
            <p:cNvSpPr txBox="1">
              <a:spLocks/>
            </p:cNvSpPr>
            <p:nvPr/>
          </p:nvSpPr>
          <p:spPr>
            <a:xfrm>
              <a:off x="431394" y="5409597"/>
              <a:ext cx="10241153" cy="6604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Control Plane</a:t>
              </a:r>
            </a:p>
          </p:txBody>
        </p:sp>
        <p:sp>
          <p:nvSpPr>
            <p:cNvPr id="23" name="Text Placeholder 3"/>
            <p:cNvSpPr txBox="1">
              <a:spLocks/>
            </p:cNvSpPr>
            <p:nvPr/>
          </p:nvSpPr>
          <p:spPr>
            <a:xfrm>
              <a:off x="431395" y="6139536"/>
              <a:ext cx="10241152" cy="6604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Data Plane</a:t>
              </a:r>
            </a:p>
          </p:txBody>
        </p:sp>
      </p:grpSp>
    </p:spTree>
    <p:extLst>
      <p:ext uri="{BB962C8B-B14F-4D97-AF65-F5344CB8AC3E}">
        <p14:creationId xmlns:p14="http://schemas.microsoft.com/office/powerpoint/2010/main" val="1873282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Juniper Approach</a:t>
            </a:r>
            <a:endParaRPr lang="en-US" b="1" dirty="0"/>
          </a:p>
        </p:txBody>
      </p:sp>
      <p:grpSp>
        <p:nvGrpSpPr>
          <p:cNvPr id="8" name="Group 7"/>
          <p:cNvGrpSpPr/>
          <p:nvPr/>
        </p:nvGrpSpPr>
        <p:grpSpPr>
          <a:xfrm>
            <a:off x="1115081" y="3977606"/>
            <a:ext cx="938926" cy="868962"/>
            <a:chOff x="431394" y="5409597"/>
            <a:chExt cx="10241153" cy="1390339"/>
          </a:xfrm>
        </p:grpSpPr>
        <p:sp>
          <p:nvSpPr>
            <p:cNvPr id="4" name="Text Placeholder 3"/>
            <p:cNvSpPr txBox="1">
              <a:spLocks/>
            </p:cNvSpPr>
            <p:nvPr/>
          </p:nvSpPr>
          <p:spPr>
            <a:xfrm>
              <a:off x="431394" y="5409597"/>
              <a:ext cx="10241153" cy="6604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Control Plane</a:t>
              </a:r>
            </a:p>
          </p:txBody>
        </p:sp>
        <p:sp>
          <p:nvSpPr>
            <p:cNvPr id="5" name="Text Placeholder 3"/>
            <p:cNvSpPr txBox="1">
              <a:spLocks/>
            </p:cNvSpPr>
            <p:nvPr/>
          </p:nvSpPr>
          <p:spPr>
            <a:xfrm>
              <a:off x="431395" y="6139536"/>
              <a:ext cx="10241152" cy="6604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Data Plane</a:t>
              </a:r>
            </a:p>
          </p:txBody>
        </p:sp>
      </p:grpSp>
      <p:sp>
        <p:nvSpPr>
          <p:cNvPr id="7" name="Text Placeholder 3" descr="Down:  Management Plane"/>
          <p:cNvSpPr txBox="1">
            <a:spLocks/>
          </p:cNvSpPr>
          <p:nvPr/>
        </p:nvSpPr>
        <p:spPr>
          <a:xfrm>
            <a:off x="1149658" y="2283846"/>
            <a:ext cx="6400721" cy="41275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750" cap="small" dirty="0">
                <a:solidFill>
                  <a:schemeClr val="bg1"/>
                </a:solidFill>
                <a:latin typeface="Antenna Regular" panose="02000503000000020004" pitchFamily="50" charset="0"/>
                <a:cs typeface="Arial"/>
              </a:rPr>
              <a:t>Management Plane</a:t>
            </a:r>
          </a:p>
        </p:txBody>
      </p:sp>
      <p:grpSp>
        <p:nvGrpSpPr>
          <p:cNvPr id="9" name="Group 8"/>
          <p:cNvGrpSpPr/>
          <p:nvPr/>
        </p:nvGrpSpPr>
        <p:grpSpPr>
          <a:xfrm>
            <a:off x="2240163" y="3977606"/>
            <a:ext cx="938926" cy="868962"/>
            <a:chOff x="431394" y="5409597"/>
            <a:chExt cx="10241153" cy="1390339"/>
          </a:xfrm>
        </p:grpSpPr>
        <p:sp>
          <p:nvSpPr>
            <p:cNvPr id="10" name="Text Placeholder 3"/>
            <p:cNvSpPr txBox="1">
              <a:spLocks/>
            </p:cNvSpPr>
            <p:nvPr/>
          </p:nvSpPr>
          <p:spPr>
            <a:xfrm>
              <a:off x="431394" y="5409597"/>
              <a:ext cx="10241153" cy="6604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Control Plane</a:t>
              </a:r>
            </a:p>
          </p:txBody>
        </p:sp>
        <p:sp>
          <p:nvSpPr>
            <p:cNvPr id="11" name="Text Placeholder 3"/>
            <p:cNvSpPr txBox="1">
              <a:spLocks/>
            </p:cNvSpPr>
            <p:nvPr/>
          </p:nvSpPr>
          <p:spPr>
            <a:xfrm>
              <a:off x="431395" y="6139536"/>
              <a:ext cx="10241152" cy="6604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Data Plane</a:t>
              </a:r>
            </a:p>
          </p:txBody>
        </p:sp>
      </p:grpSp>
      <p:grpSp>
        <p:nvGrpSpPr>
          <p:cNvPr id="12" name="Group 11"/>
          <p:cNvGrpSpPr/>
          <p:nvPr/>
        </p:nvGrpSpPr>
        <p:grpSpPr>
          <a:xfrm>
            <a:off x="3365245" y="3977606"/>
            <a:ext cx="938926" cy="868962"/>
            <a:chOff x="431394" y="5409597"/>
            <a:chExt cx="10241153" cy="1390339"/>
          </a:xfrm>
        </p:grpSpPr>
        <p:sp>
          <p:nvSpPr>
            <p:cNvPr id="13" name="Text Placeholder 3"/>
            <p:cNvSpPr txBox="1">
              <a:spLocks/>
            </p:cNvSpPr>
            <p:nvPr/>
          </p:nvSpPr>
          <p:spPr>
            <a:xfrm>
              <a:off x="431394" y="5409597"/>
              <a:ext cx="10241153" cy="6604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Control Plane</a:t>
              </a:r>
            </a:p>
          </p:txBody>
        </p:sp>
        <p:sp>
          <p:nvSpPr>
            <p:cNvPr id="14" name="Text Placeholder 3"/>
            <p:cNvSpPr txBox="1">
              <a:spLocks/>
            </p:cNvSpPr>
            <p:nvPr/>
          </p:nvSpPr>
          <p:spPr>
            <a:xfrm>
              <a:off x="431395" y="6139536"/>
              <a:ext cx="10241152" cy="6604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Data Plane</a:t>
              </a:r>
            </a:p>
          </p:txBody>
        </p:sp>
      </p:grpSp>
      <p:grpSp>
        <p:nvGrpSpPr>
          <p:cNvPr id="15" name="Group 14"/>
          <p:cNvGrpSpPr/>
          <p:nvPr/>
        </p:nvGrpSpPr>
        <p:grpSpPr>
          <a:xfrm>
            <a:off x="4490327" y="3977606"/>
            <a:ext cx="938926" cy="868962"/>
            <a:chOff x="431394" y="5409597"/>
            <a:chExt cx="10241153" cy="1390339"/>
          </a:xfrm>
        </p:grpSpPr>
        <p:sp>
          <p:nvSpPr>
            <p:cNvPr id="16" name="Text Placeholder 3"/>
            <p:cNvSpPr txBox="1">
              <a:spLocks/>
            </p:cNvSpPr>
            <p:nvPr/>
          </p:nvSpPr>
          <p:spPr>
            <a:xfrm>
              <a:off x="431394" y="5409597"/>
              <a:ext cx="10241153" cy="6604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Control Plane</a:t>
              </a:r>
            </a:p>
          </p:txBody>
        </p:sp>
        <p:sp>
          <p:nvSpPr>
            <p:cNvPr id="17" name="Text Placeholder 3"/>
            <p:cNvSpPr txBox="1">
              <a:spLocks/>
            </p:cNvSpPr>
            <p:nvPr/>
          </p:nvSpPr>
          <p:spPr>
            <a:xfrm>
              <a:off x="431395" y="6139536"/>
              <a:ext cx="10241152" cy="6604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Data Plane</a:t>
              </a:r>
            </a:p>
          </p:txBody>
        </p:sp>
      </p:grpSp>
      <p:grpSp>
        <p:nvGrpSpPr>
          <p:cNvPr id="18" name="Group 17"/>
          <p:cNvGrpSpPr/>
          <p:nvPr/>
        </p:nvGrpSpPr>
        <p:grpSpPr>
          <a:xfrm>
            <a:off x="5615409" y="3977606"/>
            <a:ext cx="938926" cy="868962"/>
            <a:chOff x="431394" y="5409597"/>
            <a:chExt cx="10241153" cy="1390339"/>
          </a:xfrm>
        </p:grpSpPr>
        <p:sp>
          <p:nvSpPr>
            <p:cNvPr id="19" name="Text Placeholder 3"/>
            <p:cNvSpPr txBox="1">
              <a:spLocks/>
            </p:cNvSpPr>
            <p:nvPr/>
          </p:nvSpPr>
          <p:spPr>
            <a:xfrm>
              <a:off x="431394" y="5409597"/>
              <a:ext cx="10241153" cy="6604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Control Plane</a:t>
              </a:r>
            </a:p>
          </p:txBody>
        </p:sp>
        <p:sp>
          <p:nvSpPr>
            <p:cNvPr id="20" name="Text Placeholder 3"/>
            <p:cNvSpPr txBox="1">
              <a:spLocks/>
            </p:cNvSpPr>
            <p:nvPr/>
          </p:nvSpPr>
          <p:spPr>
            <a:xfrm>
              <a:off x="431395" y="6139536"/>
              <a:ext cx="10241152" cy="6604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Data Plane</a:t>
              </a:r>
            </a:p>
          </p:txBody>
        </p:sp>
      </p:grpSp>
      <p:grpSp>
        <p:nvGrpSpPr>
          <p:cNvPr id="21" name="Group 20"/>
          <p:cNvGrpSpPr/>
          <p:nvPr/>
        </p:nvGrpSpPr>
        <p:grpSpPr>
          <a:xfrm>
            <a:off x="6740491" y="3977606"/>
            <a:ext cx="938926" cy="868962"/>
            <a:chOff x="431394" y="5409597"/>
            <a:chExt cx="10241153" cy="1390339"/>
          </a:xfrm>
        </p:grpSpPr>
        <p:sp>
          <p:nvSpPr>
            <p:cNvPr id="22" name="Text Placeholder 3"/>
            <p:cNvSpPr txBox="1">
              <a:spLocks/>
            </p:cNvSpPr>
            <p:nvPr/>
          </p:nvSpPr>
          <p:spPr>
            <a:xfrm>
              <a:off x="431394" y="5409597"/>
              <a:ext cx="10241153" cy="6604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Control Plane</a:t>
              </a:r>
            </a:p>
          </p:txBody>
        </p:sp>
        <p:sp>
          <p:nvSpPr>
            <p:cNvPr id="23" name="Text Placeholder 3"/>
            <p:cNvSpPr txBox="1">
              <a:spLocks/>
            </p:cNvSpPr>
            <p:nvPr/>
          </p:nvSpPr>
          <p:spPr>
            <a:xfrm>
              <a:off x="431395" y="6139536"/>
              <a:ext cx="10241152" cy="6604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76198" tIns="38099" rIns="76198" bIns="38099" anchor="ctr"/>
            <a:lstStyle>
              <a:lvl1pPr marL="0" indent="0" algn="l" defTabSz="822952" rtl="0" eaLnBrk="1" latinLnBrk="0" hangingPunct="1">
                <a:spcBef>
                  <a:spcPts val="0"/>
                </a:spcBef>
                <a:spcAft>
                  <a:spcPts val="600"/>
                </a:spcAft>
                <a:buFont typeface="Arial" pitchFamily="34" charset="0"/>
                <a:buNone/>
                <a:defRPr sz="2000" kern="1200">
                  <a:solidFill>
                    <a:schemeClr val="tx1"/>
                  </a:solidFill>
                  <a:latin typeface="+mn-lt"/>
                  <a:ea typeface="+mn-ea"/>
                  <a:cs typeface="+mn-cs"/>
                </a:defRPr>
              </a:lvl1pPr>
              <a:lvl2pPr marL="339725" indent="-204788" algn="l" defTabSz="822952" rtl="0" eaLnBrk="1" latinLnBrk="0" hangingPunct="1">
                <a:spcBef>
                  <a:spcPts val="0"/>
                </a:spcBef>
                <a:spcAft>
                  <a:spcPts val="600"/>
                </a:spcAft>
                <a:buClr>
                  <a:schemeClr val="accent3"/>
                </a:buClr>
                <a:buFont typeface="Wingdings" pitchFamily="2" charset="2"/>
                <a:buChar char="§"/>
                <a:defRPr sz="1800" kern="1200">
                  <a:solidFill>
                    <a:schemeClr val="dk1"/>
                  </a:solidFill>
                  <a:latin typeface="+mn-lt"/>
                  <a:ea typeface="+mn-ea"/>
                  <a:cs typeface="+mn-cs"/>
                </a:defRPr>
              </a:lvl2pPr>
              <a:lvl3pPr marL="339725" indent="0" algn="l" defTabSz="822952" rtl="0" eaLnBrk="1" latinLnBrk="0" hangingPunct="1">
                <a:spcBef>
                  <a:spcPts val="0"/>
                </a:spcBef>
                <a:spcAft>
                  <a:spcPts val="300"/>
                </a:spcAft>
                <a:buClr>
                  <a:schemeClr val="accent4"/>
                </a:buClr>
                <a:buFont typeface="Wingdings" pitchFamily="2" charset="2"/>
                <a:buNone/>
                <a:defRPr sz="1600" kern="1200">
                  <a:solidFill>
                    <a:schemeClr val="accent3"/>
                  </a:solidFill>
                  <a:latin typeface="+mn-lt"/>
                  <a:ea typeface="+mn-ea"/>
                  <a:cs typeface="+mn-cs"/>
                </a:defRPr>
              </a:lvl3pPr>
              <a:lvl4pPr marL="685800" indent="-171450" algn="l" defTabSz="822952" rtl="0" eaLnBrk="1" latinLnBrk="0" hangingPunct="1">
                <a:spcBef>
                  <a:spcPts val="0"/>
                </a:spcBef>
                <a:spcAft>
                  <a:spcPts val="300"/>
                </a:spcAft>
                <a:buClr>
                  <a:schemeClr val="accent3"/>
                </a:buClr>
                <a:buFont typeface="Wingdings" pitchFamily="2" charset="2"/>
                <a:buChar char="§"/>
                <a:defRPr sz="1600" kern="1200">
                  <a:solidFill>
                    <a:schemeClr val="dk1"/>
                  </a:solidFill>
                  <a:latin typeface="+mn-lt"/>
                  <a:ea typeface="+mn-ea"/>
                  <a:cs typeface="+mn-cs"/>
                </a:defRPr>
              </a:lvl4pPr>
              <a:lvl5pPr marL="857250" indent="-171450" algn="l" defTabSz="822952" rtl="0" eaLnBrk="1" latinLnBrk="0" hangingPunct="1">
                <a:spcBef>
                  <a:spcPts val="0"/>
                </a:spcBef>
                <a:spcAft>
                  <a:spcPts val="100"/>
                </a:spcAft>
                <a:buClr>
                  <a:schemeClr val="accent4"/>
                </a:buClr>
                <a:buFont typeface="Wingdings" pitchFamily="2" charset="2"/>
                <a:buChar char="§"/>
                <a:defRPr sz="1600" kern="1200">
                  <a:solidFill>
                    <a:schemeClr val="dk1"/>
                  </a:solidFill>
                  <a:latin typeface="+mn-lt"/>
                  <a:ea typeface="+mn-ea"/>
                  <a:cs typeface="+mn-cs"/>
                </a:defRPr>
              </a:lvl5pPr>
              <a:lvl6pPr marL="2263118"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674593"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086069"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497545" indent="-205738" algn="l" defTabSz="822952"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algn="ctr">
                <a:buClr>
                  <a:schemeClr val="accent4"/>
                </a:buClr>
              </a:pPr>
              <a:r>
                <a:rPr lang="en-US" sz="1000" cap="small" dirty="0">
                  <a:solidFill>
                    <a:schemeClr val="bg1"/>
                  </a:solidFill>
                  <a:latin typeface="Antenna Regular" panose="02000503000000020004" pitchFamily="50" charset="0"/>
                  <a:cs typeface="Arial"/>
                </a:rPr>
                <a:t>Data Plane</a:t>
              </a:r>
            </a:p>
          </p:txBody>
        </p:sp>
      </p:gr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8064" y="3112234"/>
            <a:ext cx="1903908" cy="542553"/>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8064" y="2835313"/>
            <a:ext cx="1330415" cy="278459"/>
          </a:xfrm>
          <a:prstGeom prst="rect">
            <a:avLst/>
          </a:prstGeom>
        </p:spPr>
      </p:pic>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8064" y="3108114"/>
            <a:ext cx="1903908" cy="542553"/>
          </a:xfrm>
          <a:prstGeom prst="rect">
            <a:avLst/>
          </a:prstGeom>
        </p:spPr>
      </p:pic>
      <p:pic>
        <p:nvPicPr>
          <p:cNvPr id="53" name="Picture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8064" y="3112234"/>
            <a:ext cx="1903908" cy="542553"/>
          </a:xfrm>
          <a:prstGeom prst="rect">
            <a:avLst/>
          </a:prstGeom>
        </p:spPr>
      </p:pic>
      <p:cxnSp>
        <p:nvCxnSpPr>
          <p:cNvPr id="55" name="Straight Arrow Connector 54"/>
          <p:cNvCxnSpPr/>
          <p:nvPr/>
        </p:nvCxnSpPr>
        <p:spPr>
          <a:xfrm>
            <a:off x="1442897" y="2751635"/>
            <a:ext cx="5658" cy="1170931"/>
          </a:xfrm>
          <a:prstGeom prst="straightConnector1">
            <a:avLst/>
          </a:prstGeom>
          <a:ln>
            <a:solidFill>
              <a:schemeClr val="accent2"/>
            </a:solidFill>
            <a:miter lim="800000"/>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2709627" y="2751635"/>
            <a:ext cx="5658" cy="1170931"/>
          </a:xfrm>
          <a:prstGeom prst="straightConnector1">
            <a:avLst/>
          </a:prstGeom>
          <a:ln>
            <a:solidFill>
              <a:schemeClr val="accent2"/>
            </a:solidFill>
            <a:miter lim="800000"/>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3825279" y="2751635"/>
            <a:ext cx="5658" cy="1170931"/>
          </a:xfrm>
          <a:prstGeom prst="straightConnector1">
            <a:avLst/>
          </a:prstGeom>
          <a:ln>
            <a:solidFill>
              <a:schemeClr val="accent2"/>
            </a:solidFill>
            <a:miter lim="800000"/>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4956961" y="2751635"/>
            <a:ext cx="5658" cy="1170931"/>
          </a:xfrm>
          <a:prstGeom prst="straightConnector1">
            <a:avLst/>
          </a:prstGeom>
          <a:ln>
            <a:solidFill>
              <a:schemeClr val="accent2"/>
            </a:solidFill>
            <a:miter lim="800000"/>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6079214" y="2751635"/>
            <a:ext cx="5658" cy="1170931"/>
          </a:xfrm>
          <a:prstGeom prst="straightConnector1">
            <a:avLst/>
          </a:prstGeom>
          <a:ln>
            <a:solidFill>
              <a:schemeClr val="accent2"/>
            </a:solidFill>
            <a:miter lim="800000"/>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7211743" y="2751635"/>
            <a:ext cx="5658" cy="1170931"/>
          </a:xfrm>
          <a:prstGeom prst="straightConnector1">
            <a:avLst/>
          </a:prstGeom>
          <a:ln>
            <a:solidFill>
              <a:schemeClr val="accent2"/>
            </a:solidFill>
            <a:miter lim="800000"/>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0630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4.0625E-6 -1.23457E-6 L 4.0625E-6 -0.13233 " pathEditMode="relative" rAng="0" ptsTypes="AA">
                                      <p:cBhvr>
                                        <p:cTn id="14" dur="2000" fill="hold"/>
                                        <p:tgtEl>
                                          <p:spTgt spid="49"/>
                                        </p:tgtEl>
                                        <p:attrNameLst>
                                          <p:attrName>ppt_x</p:attrName>
                                          <p:attrName>ppt_y</p:attrName>
                                        </p:attrNameLst>
                                      </p:cBhvr>
                                      <p:rCtr x="0" y="-6617"/>
                                    </p:animMotion>
                                  </p:childTnLst>
                                </p:cTn>
                              </p:par>
                            </p:childTnLst>
                          </p:cTn>
                        </p:par>
                        <p:par>
                          <p:cTn id="15" fill="hold">
                            <p:stCondLst>
                              <p:cond delay="2000"/>
                            </p:stCondLst>
                            <p:childTnLst>
                              <p:par>
                                <p:cTn id="16" presetID="10" presetClass="exit" presetSubtype="0" fill="hold" nodeType="afterEffect">
                                  <p:stCondLst>
                                    <p:cond delay="1000"/>
                                  </p:stCondLst>
                                  <p:childTnLst>
                                    <p:animEffect transition="out" filter="fade">
                                      <p:cBhvr>
                                        <p:cTn id="17" dur="500"/>
                                        <p:tgtEl>
                                          <p:spTgt spid="49"/>
                                        </p:tgtEl>
                                      </p:cBhvr>
                                    </p:animEffect>
                                    <p:set>
                                      <p:cBhvr>
                                        <p:cTn id="18" dur="1" fill="hold">
                                          <p:stCondLst>
                                            <p:cond delay="499"/>
                                          </p:stCondLst>
                                        </p:cTn>
                                        <p:tgtEl>
                                          <p:spTgt spid="49"/>
                                        </p:tgtEl>
                                        <p:attrNameLst>
                                          <p:attrName>style.visibility</p:attrName>
                                        </p:attrNameLst>
                                      </p:cBhvr>
                                      <p:to>
                                        <p:strVal val="hidden"/>
                                      </p:to>
                                    </p:set>
                                  </p:childTnLst>
                                </p:cTn>
                              </p:par>
                            </p:childTnLst>
                          </p:cTn>
                        </p:par>
                        <p:par>
                          <p:cTn id="19" fill="hold">
                            <p:stCondLst>
                              <p:cond delay="3500"/>
                            </p:stCondLst>
                            <p:childTnLst>
                              <p:par>
                                <p:cTn id="20" presetID="10" presetClass="entr" presetSubtype="0" fill="hold" nodeType="after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42" presetClass="path" presetSubtype="0" accel="50000" decel="50000" fill="hold" nodeType="withEffect">
                                  <p:stCondLst>
                                    <p:cond delay="0"/>
                                  </p:stCondLst>
                                  <p:childTnLst>
                                    <p:animMotion origin="layout" path="M -4.44444E-6 3.45679E-6 L -0.32595 0.12963 " pathEditMode="relative" rAng="0" ptsTypes="AA">
                                      <p:cBhvr>
                                        <p:cTn id="27" dur="2000" fill="hold"/>
                                        <p:tgtEl>
                                          <p:spTgt spid="6"/>
                                        </p:tgtEl>
                                        <p:attrNameLst>
                                          <p:attrName>ppt_x</p:attrName>
                                          <p:attrName>ppt_y</p:attrName>
                                        </p:attrNameLst>
                                      </p:cBhvr>
                                      <p:rCtr x="-16298" y="6481"/>
                                    </p:animMotion>
                                  </p:childTnLst>
                                </p:cTn>
                              </p:par>
                              <p:par>
                                <p:cTn id="28" presetID="42" presetClass="path" presetSubtype="0" accel="50000" decel="50000" fill="hold" nodeType="withEffect">
                                  <p:stCondLst>
                                    <p:cond delay="0"/>
                                  </p:stCondLst>
                                  <p:childTnLst>
                                    <p:animMotion origin="layout" path="M -4.44444E-6 3.45679E-6 L 0.00076 0.11554 " pathEditMode="relative" rAng="0" ptsTypes="AA">
                                      <p:cBhvr>
                                        <p:cTn id="29" dur="2000" fill="hold"/>
                                        <p:tgtEl>
                                          <p:spTgt spid="53"/>
                                        </p:tgtEl>
                                        <p:attrNameLst>
                                          <p:attrName>ppt_x</p:attrName>
                                          <p:attrName>ppt_y</p:attrName>
                                        </p:attrNameLst>
                                      </p:cBhvr>
                                      <p:rCtr x="33" y="5768"/>
                                    </p:animMotion>
                                  </p:childTnLst>
                                </p:cTn>
                              </p:par>
                              <p:par>
                                <p:cTn id="30" presetID="42" presetClass="path" presetSubtype="0" accel="50000" decel="50000" fill="hold" nodeType="withEffect">
                                  <p:stCondLst>
                                    <p:cond delay="0"/>
                                  </p:stCondLst>
                                  <p:childTnLst>
                                    <p:animMotion origin="layout" path="M -4.44444E-6 -4.93827E-6 L 0.25326 0.13504 " pathEditMode="relative" rAng="0" ptsTypes="AA">
                                      <p:cBhvr>
                                        <p:cTn id="31" dur="2000" fill="hold"/>
                                        <p:tgtEl>
                                          <p:spTgt spid="51"/>
                                        </p:tgtEl>
                                        <p:attrNameLst>
                                          <p:attrName>ppt_x</p:attrName>
                                          <p:attrName>ppt_y</p:attrName>
                                        </p:attrNameLst>
                                      </p:cBhvr>
                                      <p:rCtr x="12663" y="6752"/>
                                    </p:animMotion>
                                  </p:childTnLst>
                                </p:cTn>
                              </p:par>
                            </p:childTnLst>
                          </p:cTn>
                        </p:par>
                        <p:par>
                          <p:cTn id="32" fill="hold">
                            <p:stCondLst>
                              <p:cond delay="5500"/>
                            </p:stCondLst>
                            <p:childTnLst>
                              <p:par>
                                <p:cTn id="33" presetID="10" presetClass="exit" presetSubtype="0" fill="hold" nodeType="afterEffect">
                                  <p:stCondLst>
                                    <p:cond delay="100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10" presetClass="exit" presetSubtype="0" fill="hold" nodeType="withEffect">
                                  <p:stCondLst>
                                    <p:cond delay="1000"/>
                                  </p:stCondLst>
                                  <p:childTnLst>
                                    <p:animEffect transition="out" filter="fade">
                                      <p:cBhvr>
                                        <p:cTn id="37" dur="500"/>
                                        <p:tgtEl>
                                          <p:spTgt spid="53"/>
                                        </p:tgtEl>
                                      </p:cBhvr>
                                    </p:animEffect>
                                    <p:set>
                                      <p:cBhvr>
                                        <p:cTn id="38" dur="1" fill="hold">
                                          <p:stCondLst>
                                            <p:cond delay="499"/>
                                          </p:stCondLst>
                                        </p:cTn>
                                        <p:tgtEl>
                                          <p:spTgt spid="53"/>
                                        </p:tgtEl>
                                        <p:attrNameLst>
                                          <p:attrName>style.visibility</p:attrName>
                                        </p:attrNameLst>
                                      </p:cBhvr>
                                      <p:to>
                                        <p:strVal val="hidden"/>
                                      </p:to>
                                    </p:set>
                                  </p:childTnLst>
                                </p:cTn>
                              </p:par>
                              <p:par>
                                <p:cTn id="39" presetID="10" presetClass="exit" presetSubtype="0" fill="hold" nodeType="withEffect">
                                  <p:stCondLst>
                                    <p:cond delay="1000"/>
                                  </p:stCondLst>
                                  <p:childTnLst>
                                    <p:animEffect transition="out" filter="fade">
                                      <p:cBhvr>
                                        <p:cTn id="40" dur="500"/>
                                        <p:tgtEl>
                                          <p:spTgt spid="51"/>
                                        </p:tgtEl>
                                      </p:cBhvr>
                                    </p:animEffect>
                                    <p:set>
                                      <p:cBhvr>
                                        <p:cTn id="41" dur="1" fill="hold">
                                          <p:stCondLst>
                                            <p:cond delay="499"/>
                                          </p:stCondLst>
                                        </p:cTn>
                                        <p:tgtEl>
                                          <p:spTgt spid="51"/>
                                        </p:tgtEl>
                                        <p:attrNameLst>
                                          <p:attrName>style.visibility</p:attrName>
                                        </p:attrNameLst>
                                      </p:cBhvr>
                                      <p:to>
                                        <p:strVal val="hidden"/>
                                      </p:to>
                                    </p:set>
                                  </p:childTnLst>
                                </p:cTn>
                              </p:par>
                            </p:childTnLst>
                          </p:cTn>
                        </p:par>
                        <p:par>
                          <p:cTn id="42" fill="hold">
                            <p:stCondLst>
                              <p:cond delay="7000"/>
                            </p:stCondLst>
                            <p:childTnLst>
                              <p:par>
                                <p:cTn id="43" presetID="22" presetClass="entr" presetSubtype="4" fill="hold" nodeType="after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wipe(down)">
                                      <p:cBhvr>
                                        <p:cTn id="45" dur="500"/>
                                        <p:tgtEl>
                                          <p:spTgt spid="55"/>
                                        </p:tgtEl>
                                      </p:cBhvr>
                                    </p:animEffect>
                                  </p:childTnLst>
                                </p:cTn>
                              </p:par>
                              <p:par>
                                <p:cTn id="46" presetID="22" presetClass="entr" presetSubtype="4" fill="hold"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down)">
                                      <p:cBhvr>
                                        <p:cTn id="48" dur="500"/>
                                        <p:tgtEl>
                                          <p:spTgt spid="56"/>
                                        </p:tgtEl>
                                      </p:cBhvr>
                                    </p:animEffect>
                                  </p:childTnLst>
                                </p:cTn>
                              </p:par>
                              <p:par>
                                <p:cTn id="49" presetID="22" presetClass="entr" presetSubtype="4"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wipe(down)">
                                      <p:cBhvr>
                                        <p:cTn id="51" dur="500"/>
                                        <p:tgtEl>
                                          <p:spTgt spid="57"/>
                                        </p:tgtEl>
                                      </p:cBhvr>
                                    </p:animEffect>
                                  </p:childTnLst>
                                </p:cTn>
                              </p:par>
                              <p:par>
                                <p:cTn id="52" presetID="22" presetClass="entr" presetSubtype="4" fill="hold"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wipe(down)">
                                      <p:cBhvr>
                                        <p:cTn id="54" dur="500"/>
                                        <p:tgtEl>
                                          <p:spTgt spid="58"/>
                                        </p:tgtEl>
                                      </p:cBhvr>
                                    </p:animEffect>
                                  </p:childTnLst>
                                </p:cTn>
                              </p:par>
                              <p:par>
                                <p:cTn id="55" presetID="22" presetClass="entr" presetSubtype="4"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wipe(down)">
                                      <p:cBhvr>
                                        <p:cTn id="57" dur="500"/>
                                        <p:tgtEl>
                                          <p:spTgt spid="59"/>
                                        </p:tgtEl>
                                      </p:cBhvr>
                                    </p:animEffect>
                                  </p:childTnLst>
                                </p:cTn>
                              </p:par>
                              <p:par>
                                <p:cTn id="58" presetID="22" presetClass="entr" presetSubtype="4" fill="hold"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down)">
                                      <p:cBhvr>
                                        <p:cTn id="6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03670" y="304800"/>
            <a:ext cx="8229601" cy="498598"/>
          </a:xfrm>
          <a:prstGeom prst="rect">
            <a:avLst/>
          </a:prstGeom>
        </p:spPr>
        <p:txBody>
          <a:bodyPr lIns="0" tIns="0" rIns="0" bIns="0" anchor="b" anchorCtr="0">
            <a:spAutoFit/>
          </a:bodyPr>
          <a:lstStyle>
            <a:lvl1pPr algn="l" defTabSz="457200" rtl="0" eaLnBrk="1" fontAlgn="base" hangingPunct="1">
              <a:lnSpc>
                <a:spcPct val="90000"/>
              </a:lnSpc>
              <a:spcBef>
                <a:spcPts val="250"/>
              </a:spcBef>
              <a:spcAft>
                <a:spcPct val="20000"/>
              </a:spcAft>
              <a:defRPr lang="en-US" sz="3000" b="0" kern="1200" cap="none" spc="-38" baseline="0">
                <a:solidFill>
                  <a:schemeClr val="tx1"/>
                </a:solidFill>
                <a:latin typeface="Arial" pitchFamily="34" charset="0"/>
                <a:ea typeface="+mn-ea"/>
                <a:cs typeface="+mj-cs"/>
              </a:defRPr>
            </a:lvl1pPr>
            <a:lvl2pPr algn="l" defTabSz="457200" rtl="0" eaLnBrk="1" fontAlgn="base" hangingPunct="1">
              <a:lnSpc>
                <a:spcPct val="90000"/>
              </a:lnSpc>
              <a:spcBef>
                <a:spcPct val="0"/>
              </a:spcBef>
              <a:spcAft>
                <a:spcPct val="20000"/>
              </a:spcAft>
              <a:defRPr sz="2400" b="1">
                <a:solidFill>
                  <a:srgbClr val="292929"/>
                </a:solidFill>
                <a:latin typeface="Arial" charset="0"/>
                <a:ea typeface="MS PGothic" panose="020B0600070205080204" pitchFamily="34" charset="-128"/>
              </a:defRPr>
            </a:lvl2pPr>
            <a:lvl3pPr algn="l" defTabSz="457200" rtl="0" eaLnBrk="1" fontAlgn="base" hangingPunct="1">
              <a:lnSpc>
                <a:spcPct val="90000"/>
              </a:lnSpc>
              <a:spcBef>
                <a:spcPct val="0"/>
              </a:spcBef>
              <a:spcAft>
                <a:spcPct val="20000"/>
              </a:spcAft>
              <a:defRPr sz="2400" b="1">
                <a:solidFill>
                  <a:srgbClr val="292929"/>
                </a:solidFill>
                <a:latin typeface="Arial" charset="0"/>
                <a:ea typeface="MS PGothic" panose="020B0600070205080204" pitchFamily="34" charset="-128"/>
              </a:defRPr>
            </a:lvl3pPr>
            <a:lvl4pPr algn="l" defTabSz="457200" rtl="0" eaLnBrk="1" fontAlgn="base" hangingPunct="1">
              <a:lnSpc>
                <a:spcPct val="90000"/>
              </a:lnSpc>
              <a:spcBef>
                <a:spcPct val="0"/>
              </a:spcBef>
              <a:spcAft>
                <a:spcPct val="20000"/>
              </a:spcAft>
              <a:defRPr sz="2400" b="1">
                <a:solidFill>
                  <a:srgbClr val="292929"/>
                </a:solidFill>
                <a:latin typeface="Arial" charset="0"/>
                <a:ea typeface="MS PGothic" panose="020B0600070205080204" pitchFamily="34" charset="-128"/>
              </a:defRPr>
            </a:lvl4pPr>
            <a:lvl5pPr algn="l" defTabSz="457200" rtl="0" eaLnBrk="1" fontAlgn="base" hangingPunct="1">
              <a:lnSpc>
                <a:spcPct val="90000"/>
              </a:lnSpc>
              <a:spcBef>
                <a:spcPct val="0"/>
              </a:spcBef>
              <a:spcAft>
                <a:spcPct val="20000"/>
              </a:spcAft>
              <a:defRPr sz="2400" b="1">
                <a:solidFill>
                  <a:srgbClr val="292929"/>
                </a:solidFill>
                <a:latin typeface="Arial" charset="0"/>
                <a:ea typeface="MS PGothic" panose="020B0600070205080204" pitchFamily="34" charset="-128"/>
              </a:defRPr>
            </a:lvl5pPr>
            <a:lvl6pPr marL="457200" algn="l" defTabSz="457200" rtl="0" eaLnBrk="1" fontAlgn="base" hangingPunct="1">
              <a:lnSpc>
                <a:spcPct val="90000"/>
              </a:lnSpc>
              <a:spcBef>
                <a:spcPct val="0"/>
              </a:spcBef>
              <a:spcAft>
                <a:spcPct val="20000"/>
              </a:spcAft>
              <a:defRPr sz="2400" b="1">
                <a:solidFill>
                  <a:srgbClr val="292929"/>
                </a:solidFill>
                <a:latin typeface="Arial" charset="0"/>
              </a:defRPr>
            </a:lvl6pPr>
            <a:lvl7pPr marL="914400" algn="l" defTabSz="457200" rtl="0" eaLnBrk="1" fontAlgn="base" hangingPunct="1">
              <a:lnSpc>
                <a:spcPct val="90000"/>
              </a:lnSpc>
              <a:spcBef>
                <a:spcPct val="0"/>
              </a:spcBef>
              <a:spcAft>
                <a:spcPct val="20000"/>
              </a:spcAft>
              <a:defRPr sz="2400" b="1">
                <a:solidFill>
                  <a:srgbClr val="292929"/>
                </a:solidFill>
                <a:latin typeface="Arial" charset="0"/>
              </a:defRPr>
            </a:lvl7pPr>
            <a:lvl8pPr marL="1371600" algn="l" defTabSz="457200" rtl="0" eaLnBrk="1" fontAlgn="base" hangingPunct="1">
              <a:lnSpc>
                <a:spcPct val="90000"/>
              </a:lnSpc>
              <a:spcBef>
                <a:spcPct val="0"/>
              </a:spcBef>
              <a:spcAft>
                <a:spcPct val="20000"/>
              </a:spcAft>
              <a:defRPr sz="2400" b="1">
                <a:solidFill>
                  <a:srgbClr val="292929"/>
                </a:solidFill>
                <a:latin typeface="Arial" charset="0"/>
              </a:defRPr>
            </a:lvl8pPr>
            <a:lvl9pPr marL="1828800" algn="l" defTabSz="457200" rtl="0" eaLnBrk="1" fontAlgn="base" hangingPunct="1">
              <a:lnSpc>
                <a:spcPct val="90000"/>
              </a:lnSpc>
              <a:spcBef>
                <a:spcPct val="0"/>
              </a:spcBef>
              <a:spcAft>
                <a:spcPct val="20000"/>
              </a:spcAft>
              <a:defRPr sz="2400" b="1">
                <a:solidFill>
                  <a:srgbClr val="292929"/>
                </a:solidFill>
                <a:latin typeface="Arial" charset="0"/>
              </a:defRPr>
            </a:lvl9pPr>
          </a:lstStyle>
          <a:p>
            <a:r>
              <a:rPr lang="en-US" sz="3600" b="1" dirty="0" smtClean="0">
                <a:solidFill>
                  <a:schemeClr val="accent1">
                    <a:lumMod val="75000"/>
                  </a:schemeClr>
                </a:solidFill>
              </a:rPr>
              <a:t>Automation Tooling</a:t>
            </a:r>
            <a:endParaRPr lang="en-US" sz="3600" b="1" dirty="0">
              <a:solidFill>
                <a:schemeClr val="accent1">
                  <a:lumMod val="75000"/>
                </a:schemeClr>
              </a:solidFill>
            </a:endParaRPr>
          </a:p>
        </p:txBody>
      </p:sp>
      <p:pic>
        <p:nvPicPr>
          <p:cNvPr id="2" name="Picture 1"/>
          <p:cNvPicPr>
            <a:picLocks noChangeAspect="1"/>
          </p:cNvPicPr>
          <p:nvPr/>
        </p:nvPicPr>
        <p:blipFill>
          <a:blip r:embed="rId2"/>
          <a:stretch>
            <a:fillRect/>
          </a:stretch>
        </p:blipFill>
        <p:spPr>
          <a:xfrm>
            <a:off x="403670" y="1752600"/>
            <a:ext cx="8142514" cy="2590800"/>
          </a:xfrm>
          <a:prstGeom prst="rect">
            <a:avLst/>
          </a:prstGeom>
        </p:spPr>
      </p:pic>
      <p:sp>
        <p:nvSpPr>
          <p:cNvPr id="31" name="Rectangle 30"/>
          <p:cNvSpPr/>
          <p:nvPr/>
        </p:nvSpPr>
        <p:spPr>
          <a:xfrm>
            <a:off x="860870" y="4800600"/>
            <a:ext cx="7315200" cy="800219"/>
          </a:xfrm>
          <a:prstGeom prst="rect">
            <a:avLst/>
          </a:prstGeom>
        </p:spPr>
        <p:txBody>
          <a:bodyPr>
            <a:spAutoFit/>
          </a:bodyPr>
          <a:lstStyle/>
          <a:p>
            <a:pPr algn="ctr"/>
            <a:r>
              <a:rPr lang="en-US" b="1" spc="67" dirty="0">
                <a:ln w="13500">
                  <a:solidFill>
                    <a:schemeClr val="accent1">
                      <a:shade val="2500"/>
                      <a:alpha val="6500"/>
                    </a:schemeClr>
                  </a:solidFill>
                  <a:prstDash val="solid"/>
                </a:ln>
                <a:solidFill>
                  <a:schemeClr val="tx1">
                    <a:alpha val="95000"/>
                  </a:schemeClr>
                </a:solidFill>
              </a:rPr>
              <a:t>Different tools, aimed at different groups in the solution delivery chain</a:t>
            </a:r>
          </a:p>
        </p:txBody>
      </p:sp>
    </p:spTree>
    <p:extLst>
      <p:ext uri="{BB962C8B-B14F-4D97-AF65-F5344CB8AC3E}">
        <p14:creationId xmlns:p14="http://schemas.microsoft.com/office/powerpoint/2010/main" val="199628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a:xfrm>
            <a:off x="410635" y="2514600"/>
            <a:ext cx="8733365" cy="717869"/>
          </a:xfrm>
          <a:prstGeom prst="rect">
            <a:avLst/>
          </a:prstGeom>
        </p:spPr>
        <p:txBody>
          <a:bodyPr lIns="0" tIns="45718" rIns="0" bIns="45718" anchor="b"/>
          <a:lstStyle>
            <a:lvl1pPr marL="0" indent="0" algn="l" defTabSz="1097083" rtl="0" eaLnBrk="1" latinLnBrk="0" hangingPunct="1">
              <a:spcBef>
                <a:spcPct val="20000"/>
              </a:spcBef>
              <a:buFont typeface="Arial"/>
              <a:buNone/>
              <a:defRPr lang="en-US" sz="3700" b="0" kern="1200" cap="all" baseline="0" smtClean="0">
                <a:solidFill>
                  <a:schemeClr val="tx1"/>
                </a:solidFill>
                <a:latin typeface="+mn-lt"/>
                <a:ea typeface="+mn-ea"/>
                <a:cs typeface="+mn-cs"/>
              </a:defRPr>
            </a:lvl1pPr>
            <a:lvl2pPr marL="0" indent="-342878" algn="l" defTabSz="1097083" rtl="0" eaLnBrk="1" latinLnBrk="0" hangingPunct="1">
              <a:spcBef>
                <a:spcPct val="20000"/>
              </a:spcBef>
              <a:buFont typeface="Arial"/>
              <a:buChar char="–"/>
              <a:defRPr lang="en-US" sz="3700" kern="1200" smtClean="0">
                <a:solidFill>
                  <a:schemeClr val="accent4"/>
                </a:solidFill>
                <a:latin typeface="+mn-lt"/>
                <a:ea typeface="+mn-ea"/>
                <a:cs typeface="+mn-cs"/>
              </a:defRPr>
            </a:lvl2pPr>
            <a:lvl3pPr marL="0" indent="-274304" algn="l" defTabSz="1097083" rtl="0" eaLnBrk="1" latinLnBrk="0" hangingPunct="1">
              <a:spcBef>
                <a:spcPct val="20000"/>
              </a:spcBef>
              <a:buFont typeface="Arial"/>
              <a:buChar char="•"/>
              <a:defRPr lang="en-US" sz="3700" kern="1200" smtClean="0">
                <a:solidFill>
                  <a:schemeClr val="accent4"/>
                </a:solidFill>
                <a:latin typeface="+mn-lt"/>
                <a:ea typeface="+mn-ea"/>
                <a:cs typeface="+mn-cs"/>
              </a:defRPr>
            </a:lvl3pPr>
            <a:lvl4pPr marL="0" indent="-274304" algn="l" defTabSz="1097083" rtl="0" eaLnBrk="1" latinLnBrk="0" hangingPunct="1">
              <a:spcBef>
                <a:spcPct val="20000"/>
              </a:spcBef>
              <a:buFont typeface="Arial"/>
              <a:buChar char="–"/>
              <a:defRPr lang="en-US" sz="3700" kern="1200" smtClean="0">
                <a:solidFill>
                  <a:schemeClr val="accent4"/>
                </a:solidFill>
                <a:latin typeface="+mn-lt"/>
                <a:ea typeface="+mn-ea"/>
                <a:cs typeface="+mn-cs"/>
              </a:defRPr>
            </a:lvl4pPr>
            <a:lvl5pPr marL="0" indent="-274304" algn="l" defTabSz="1097083" rtl="0" eaLnBrk="1" latinLnBrk="0" hangingPunct="1">
              <a:spcBef>
                <a:spcPct val="20000"/>
              </a:spcBef>
              <a:buFont typeface="Arial"/>
              <a:buChar char="»"/>
              <a:defRPr lang="en-US" sz="3700" kern="1200">
                <a:solidFill>
                  <a:schemeClr val="accent4"/>
                </a:solidFill>
                <a:latin typeface="+mn-lt"/>
                <a:ea typeface="+mn-ea"/>
                <a:cs typeface="+mn-cs"/>
              </a:defRPr>
            </a:lvl5pPr>
            <a:lvl6pPr marL="3017328" indent="-274304" algn="l" defTabSz="548606" rtl="0" eaLnBrk="1" latinLnBrk="0" hangingPunct="1">
              <a:spcBef>
                <a:spcPct val="20000"/>
              </a:spcBef>
              <a:buFont typeface="Arial"/>
              <a:buChar char="•"/>
              <a:defRPr sz="2400" kern="1200">
                <a:solidFill>
                  <a:schemeClr val="tx1"/>
                </a:solidFill>
                <a:latin typeface="+mn-lt"/>
                <a:ea typeface="+mn-ea"/>
                <a:cs typeface="+mn-cs"/>
              </a:defRPr>
            </a:lvl6pPr>
            <a:lvl7pPr marL="3565935" indent="-274304" algn="l" defTabSz="548606" rtl="0" eaLnBrk="1" latinLnBrk="0" hangingPunct="1">
              <a:spcBef>
                <a:spcPct val="20000"/>
              </a:spcBef>
              <a:buFont typeface="Arial"/>
              <a:buChar char="•"/>
              <a:defRPr sz="2400" kern="1200">
                <a:solidFill>
                  <a:schemeClr val="tx1"/>
                </a:solidFill>
                <a:latin typeface="+mn-lt"/>
                <a:ea typeface="+mn-ea"/>
                <a:cs typeface="+mn-cs"/>
              </a:defRPr>
            </a:lvl7pPr>
            <a:lvl8pPr marL="4114542" indent="-274304" algn="l" defTabSz="548606" rtl="0" eaLnBrk="1" latinLnBrk="0" hangingPunct="1">
              <a:spcBef>
                <a:spcPct val="20000"/>
              </a:spcBef>
              <a:buFont typeface="Arial"/>
              <a:buChar char="•"/>
              <a:defRPr sz="2400" kern="1200">
                <a:solidFill>
                  <a:schemeClr val="tx1"/>
                </a:solidFill>
                <a:latin typeface="+mn-lt"/>
                <a:ea typeface="+mn-ea"/>
                <a:cs typeface="+mn-cs"/>
              </a:defRPr>
            </a:lvl8pPr>
            <a:lvl9pPr marL="4663146" indent="-274304" algn="l" defTabSz="548606" rtl="0" eaLnBrk="1" latinLnBrk="0" hangingPunct="1">
              <a:spcBef>
                <a:spcPct val="20000"/>
              </a:spcBef>
              <a:buFont typeface="Arial"/>
              <a:buChar char="•"/>
              <a:defRPr sz="2400" kern="1200">
                <a:solidFill>
                  <a:schemeClr val="tx1"/>
                </a:solidFill>
                <a:latin typeface="+mn-lt"/>
                <a:ea typeface="+mn-ea"/>
                <a:cs typeface="+mn-cs"/>
              </a:defRPr>
            </a:lvl9pPr>
          </a:lstStyle>
          <a:p>
            <a:pPr lvl="0" fontAlgn="auto">
              <a:spcAft>
                <a:spcPts val="0"/>
              </a:spcAft>
            </a:pPr>
            <a:r>
              <a:rPr lang="en-US" b="1" dirty="0">
                <a:solidFill>
                  <a:srgbClr val="445E88"/>
                </a:solidFill>
                <a:latin typeface="Calibri"/>
              </a:rPr>
              <a:t>JUNOS </a:t>
            </a:r>
            <a:r>
              <a:rPr lang="en-US" b="1" dirty="0" smtClean="0">
                <a:solidFill>
                  <a:srgbClr val="445E88"/>
                </a:solidFill>
                <a:latin typeface="Calibri"/>
              </a:rPr>
              <a:t>AUTOMATION</a:t>
            </a:r>
            <a:endParaRPr lang="en-US" b="1" dirty="0">
              <a:solidFill>
                <a:srgbClr val="445E88"/>
              </a:solidFill>
              <a:latin typeface="Calibri"/>
            </a:endParaRPr>
          </a:p>
        </p:txBody>
      </p:sp>
      <p:sp>
        <p:nvSpPr>
          <p:cNvPr id="9" name="Text Placeholder 3"/>
          <p:cNvSpPr txBox="1">
            <a:spLocks/>
          </p:cNvSpPr>
          <p:nvPr/>
        </p:nvSpPr>
        <p:spPr>
          <a:xfrm>
            <a:off x="410634" y="3232469"/>
            <a:ext cx="8733365" cy="1331001"/>
          </a:xfrm>
          <a:prstGeom prst="rect">
            <a:avLst/>
          </a:prstGeom>
        </p:spPr>
        <p:txBody>
          <a:bodyPr lIns="0" tIns="45718" rIns="457167" bIns="45718" anchor="b"/>
          <a:lstStyle>
            <a:lvl1pPr marL="0" indent="0" algn="l" defTabSz="548606" rtl="0" eaLnBrk="1" latinLnBrk="0" hangingPunct="1">
              <a:spcBef>
                <a:spcPct val="20000"/>
              </a:spcBef>
              <a:buFont typeface="Arial"/>
              <a:buNone/>
              <a:defRPr sz="9600" b="1" kern="1200" cap="all" baseline="0">
                <a:solidFill>
                  <a:schemeClr val="tx1">
                    <a:lumMod val="50000"/>
                  </a:schemeClr>
                </a:solidFill>
                <a:latin typeface="Arial"/>
                <a:ea typeface="+mn-ea"/>
                <a:cs typeface="Arial"/>
              </a:defRPr>
            </a:lvl1pPr>
            <a:lvl2pPr marL="891485" indent="-342878" algn="l" defTabSz="548606" rtl="0" eaLnBrk="1" latinLnBrk="0" hangingPunct="1">
              <a:spcBef>
                <a:spcPct val="20000"/>
              </a:spcBef>
              <a:buFont typeface="Arial"/>
              <a:buChar char="–"/>
              <a:defRPr sz="3700" kern="1200">
                <a:solidFill>
                  <a:schemeClr val="tx1">
                    <a:lumMod val="50000"/>
                  </a:schemeClr>
                </a:solidFill>
                <a:latin typeface="Arial"/>
                <a:ea typeface="+mn-ea"/>
                <a:cs typeface="Arial"/>
              </a:defRPr>
            </a:lvl2pPr>
            <a:lvl3pPr marL="1371515" indent="-274304" algn="l" defTabSz="548606" rtl="0" eaLnBrk="1" latinLnBrk="0" hangingPunct="1">
              <a:spcBef>
                <a:spcPct val="20000"/>
              </a:spcBef>
              <a:buFont typeface="Arial"/>
              <a:buChar char="•"/>
              <a:defRPr sz="2900" kern="1200">
                <a:solidFill>
                  <a:schemeClr val="tx1">
                    <a:lumMod val="50000"/>
                  </a:schemeClr>
                </a:solidFill>
                <a:latin typeface="Arial"/>
                <a:ea typeface="+mn-ea"/>
                <a:cs typeface="Arial"/>
              </a:defRPr>
            </a:lvl3pPr>
            <a:lvl4pPr marL="1920117" indent="-274304" algn="l" defTabSz="548606" rtl="0" eaLnBrk="1" latinLnBrk="0" hangingPunct="1">
              <a:spcBef>
                <a:spcPct val="20000"/>
              </a:spcBef>
              <a:buFont typeface="Arial"/>
              <a:buChar char="–"/>
              <a:defRPr sz="2400" kern="1200">
                <a:solidFill>
                  <a:schemeClr val="tx1">
                    <a:lumMod val="50000"/>
                  </a:schemeClr>
                </a:solidFill>
                <a:latin typeface="Arial"/>
                <a:ea typeface="+mn-ea"/>
                <a:cs typeface="Arial"/>
              </a:defRPr>
            </a:lvl4pPr>
            <a:lvl5pPr marL="2468722" indent="-274304" algn="l" defTabSz="548606" rtl="0" eaLnBrk="1" latinLnBrk="0" hangingPunct="1">
              <a:spcBef>
                <a:spcPct val="20000"/>
              </a:spcBef>
              <a:buFont typeface="Arial"/>
              <a:buChar char="»"/>
              <a:defRPr sz="2400" kern="1200">
                <a:solidFill>
                  <a:schemeClr val="tx1">
                    <a:lumMod val="50000"/>
                  </a:schemeClr>
                </a:solidFill>
                <a:latin typeface="Arial"/>
                <a:ea typeface="+mn-ea"/>
                <a:cs typeface="Arial"/>
              </a:defRPr>
            </a:lvl5pPr>
            <a:lvl6pPr marL="3017328" indent="-274304" algn="l" defTabSz="548606" rtl="0" eaLnBrk="1" latinLnBrk="0" hangingPunct="1">
              <a:spcBef>
                <a:spcPct val="20000"/>
              </a:spcBef>
              <a:buFont typeface="Arial"/>
              <a:buChar char="•"/>
              <a:defRPr sz="2400" kern="1200">
                <a:solidFill>
                  <a:schemeClr val="tx1"/>
                </a:solidFill>
                <a:latin typeface="+mn-lt"/>
                <a:ea typeface="+mn-ea"/>
                <a:cs typeface="+mn-cs"/>
              </a:defRPr>
            </a:lvl6pPr>
            <a:lvl7pPr marL="3565935" indent="-274304" algn="l" defTabSz="548606" rtl="0" eaLnBrk="1" latinLnBrk="0" hangingPunct="1">
              <a:spcBef>
                <a:spcPct val="20000"/>
              </a:spcBef>
              <a:buFont typeface="Arial"/>
              <a:buChar char="•"/>
              <a:defRPr sz="2400" kern="1200">
                <a:solidFill>
                  <a:schemeClr val="tx1"/>
                </a:solidFill>
                <a:latin typeface="+mn-lt"/>
                <a:ea typeface="+mn-ea"/>
                <a:cs typeface="+mn-cs"/>
              </a:defRPr>
            </a:lvl7pPr>
            <a:lvl8pPr marL="4114542" indent="-274304" algn="l" defTabSz="548606" rtl="0" eaLnBrk="1" latinLnBrk="0" hangingPunct="1">
              <a:spcBef>
                <a:spcPct val="20000"/>
              </a:spcBef>
              <a:buFont typeface="Arial"/>
              <a:buChar char="•"/>
              <a:defRPr sz="2400" kern="1200">
                <a:solidFill>
                  <a:schemeClr val="tx1"/>
                </a:solidFill>
                <a:latin typeface="+mn-lt"/>
                <a:ea typeface="+mn-ea"/>
                <a:cs typeface="+mn-cs"/>
              </a:defRPr>
            </a:lvl8pPr>
            <a:lvl9pPr marL="4663146" indent="-274304" algn="l" defTabSz="548606" rtl="0" eaLnBrk="1" latinLnBrk="0" hangingPunct="1">
              <a:spcBef>
                <a:spcPct val="20000"/>
              </a:spcBef>
              <a:buFont typeface="Arial"/>
              <a:buChar char="•"/>
              <a:defRPr sz="2400" kern="1200">
                <a:solidFill>
                  <a:schemeClr val="tx1"/>
                </a:solidFill>
                <a:latin typeface="+mn-lt"/>
                <a:ea typeface="+mn-ea"/>
                <a:cs typeface="+mn-cs"/>
              </a:defRPr>
            </a:lvl9pPr>
          </a:lstStyle>
          <a:p>
            <a:pPr marL="0" marR="0" lvl="0" indent="0" algn="l" defTabSz="548606" rtl="0" eaLnBrk="1" fontAlgn="auto" latinLnBrk="0" hangingPunct="1">
              <a:lnSpc>
                <a:spcPct val="100000"/>
              </a:lnSpc>
              <a:spcBef>
                <a:spcPct val="20000"/>
              </a:spcBef>
              <a:spcAft>
                <a:spcPts val="0"/>
              </a:spcAft>
              <a:buClrTx/>
              <a:buSzTx/>
              <a:buFont typeface="Arial"/>
              <a:buNone/>
              <a:tabLst/>
              <a:defRPr/>
            </a:pPr>
            <a:r>
              <a:rPr kumimoji="0" lang="en-US" sz="7200" b="1" i="0" u="none" strike="noStrike" kern="1200" cap="all" spc="0" normalizeH="0" baseline="0" noProof="0" dirty="0" smtClean="0">
                <a:ln>
                  <a:noFill/>
                </a:ln>
                <a:solidFill>
                  <a:srgbClr val="445E88">
                    <a:lumMod val="50000"/>
                  </a:srgbClr>
                </a:solidFill>
                <a:effectLst/>
                <a:uLnTx/>
                <a:uFillTx/>
                <a:latin typeface="Arial"/>
                <a:ea typeface="+mn-ea"/>
                <a:cs typeface="Arial"/>
              </a:rPr>
              <a:t>IT Frameworks</a:t>
            </a:r>
            <a:endParaRPr kumimoji="0" lang="en-US" sz="7200" b="1" i="0" u="none" strike="noStrike" kern="1200" cap="all" spc="0" normalizeH="0" baseline="0" noProof="0" dirty="0">
              <a:ln>
                <a:noFill/>
              </a:ln>
              <a:solidFill>
                <a:srgbClr val="445E88">
                  <a:lumMod val="50000"/>
                </a:srgbClr>
              </a:solidFill>
              <a:effectLst/>
              <a:uLnTx/>
              <a:uFillTx/>
              <a:latin typeface="Arial"/>
              <a:ea typeface="+mn-ea"/>
              <a:cs typeface="Arial"/>
            </a:endParaRPr>
          </a:p>
        </p:txBody>
      </p:sp>
    </p:spTree>
    <p:extLst>
      <p:ext uri="{BB962C8B-B14F-4D97-AF65-F5344CB8AC3E}">
        <p14:creationId xmlns:p14="http://schemas.microsoft.com/office/powerpoint/2010/main" val="3577042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3917270" y="4449560"/>
            <a:ext cx="4746353" cy="652383"/>
          </a:xfrm>
          <a:prstGeom prst="rect">
            <a:avLst/>
          </a:prstGeom>
          <a:solidFill>
            <a:srgbClr val="5C849B"/>
          </a:solidFill>
          <a:ln>
            <a:noFill/>
          </a:ln>
        </p:spPr>
        <p:style>
          <a:lnRef idx="2">
            <a:schemeClr val="accent1">
              <a:shade val="50000"/>
            </a:schemeClr>
          </a:lnRef>
          <a:fillRef idx="1">
            <a:schemeClr val="accent1"/>
          </a:fillRef>
          <a:effectRef idx="0">
            <a:schemeClr val="accent1"/>
          </a:effectRef>
          <a:fontRef idx="minor">
            <a:schemeClr val="lt1"/>
          </a:fontRef>
        </p:style>
        <p:txBody>
          <a:bodyPr lIns="244916" tIns="40819" rIns="81639" bIns="40819" rtlCol="0" anchor="ctr"/>
          <a:lstStyle/>
          <a:p>
            <a:endParaRPr lang="en-US" dirty="0" smtClean="0">
              <a:latin typeface="Calibri Light" panose="020F0302020204030204" pitchFamily="34" charset="0"/>
            </a:endParaRPr>
          </a:p>
          <a:p>
            <a:r>
              <a:rPr lang="en-US" dirty="0" smtClean="0">
                <a:latin typeface="Calibri Light" panose="020F0302020204030204" pitchFamily="34" charset="0"/>
              </a:rPr>
              <a:t>	</a:t>
            </a:r>
            <a:endParaRPr lang="en-US" dirty="0">
              <a:latin typeface="Calibri Light" panose="020F0302020204030204" pitchFamily="34" charset="0"/>
            </a:endParaRPr>
          </a:p>
        </p:txBody>
      </p:sp>
      <p:sp>
        <p:nvSpPr>
          <p:cNvPr id="19" name="Rectangle 18"/>
          <p:cNvSpPr/>
          <p:nvPr/>
        </p:nvSpPr>
        <p:spPr>
          <a:xfrm>
            <a:off x="1905000" y="3454994"/>
            <a:ext cx="6576060" cy="813619"/>
          </a:xfrm>
          <a:prstGeom prst="rect">
            <a:avLst/>
          </a:prstGeom>
          <a:solidFill>
            <a:srgbClr val="F6A01A">
              <a:alpha val="1000"/>
            </a:srgbClr>
          </a:solidFill>
          <a:ln>
            <a:noFill/>
          </a:ln>
          <a:effectLst>
            <a:glow rad="228600">
              <a:srgbClr val="6D95ED">
                <a:alpha val="80000"/>
              </a:srgbClr>
            </a:glow>
          </a:effectLst>
        </p:spPr>
        <p:style>
          <a:lnRef idx="2">
            <a:schemeClr val="accent1">
              <a:shade val="50000"/>
            </a:schemeClr>
          </a:lnRef>
          <a:fillRef idx="1">
            <a:schemeClr val="accent1"/>
          </a:fillRef>
          <a:effectRef idx="0">
            <a:schemeClr val="accent1"/>
          </a:effectRef>
          <a:fontRef idx="minor">
            <a:schemeClr val="lt1"/>
          </a:fontRef>
        </p:style>
        <p:txBody>
          <a:bodyPr lIns="76198" tIns="38099" rIns="76198" bIns="38099" rtlCol="0" anchor="ctr"/>
          <a:lstStyle/>
          <a:p>
            <a:pPr algn="ctr"/>
            <a:endParaRPr lang="en-US" dirty="0"/>
          </a:p>
        </p:txBody>
      </p:sp>
      <p:sp>
        <p:nvSpPr>
          <p:cNvPr id="5" name="Rectangle 4"/>
          <p:cNvSpPr/>
          <p:nvPr/>
        </p:nvSpPr>
        <p:spPr>
          <a:xfrm>
            <a:off x="4191000" y="3864219"/>
            <a:ext cx="4183380" cy="342900"/>
          </a:xfrm>
          <a:prstGeom prst="rect">
            <a:avLst/>
          </a:prstGeom>
          <a:ln/>
        </p:spPr>
        <p:style>
          <a:lnRef idx="1">
            <a:schemeClr val="accent5"/>
          </a:lnRef>
          <a:fillRef idx="3">
            <a:schemeClr val="accent5"/>
          </a:fillRef>
          <a:effectRef idx="2">
            <a:schemeClr val="accent5"/>
          </a:effectRef>
          <a:fontRef idx="minor">
            <a:schemeClr val="lt1"/>
          </a:fontRef>
        </p:style>
        <p:txBody>
          <a:bodyPr lIns="228594" tIns="38099" rIns="76198" bIns="38099" rtlCol="0" anchor="ctr"/>
          <a:lstStyle/>
          <a:p>
            <a:pPr algn="ctr"/>
            <a:r>
              <a:rPr lang="en-US" sz="1125" dirty="0">
                <a:latin typeface="Antenna Regular" panose="02000503000000020004" pitchFamily="50" charset="0"/>
              </a:rPr>
              <a:t>Ruby Interpreter</a:t>
            </a:r>
          </a:p>
        </p:txBody>
      </p:sp>
      <p:sp>
        <p:nvSpPr>
          <p:cNvPr id="8" name="Rectangle 7"/>
          <p:cNvSpPr/>
          <p:nvPr/>
        </p:nvSpPr>
        <p:spPr>
          <a:xfrm>
            <a:off x="3878898" y="1620479"/>
            <a:ext cx="4784725" cy="3514725"/>
          </a:xfrm>
          <a:prstGeom prst="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198" tIns="38099" rIns="76198" bIns="38099" rtlCol="0" anchor="ctr"/>
          <a:lstStyle/>
          <a:p>
            <a:pPr algn="ctr"/>
            <a:endParaRPr lang="en-US"/>
          </a:p>
        </p:txBody>
      </p:sp>
      <p:sp>
        <p:nvSpPr>
          <p:cNvPr id="26" name="TextBox 25"/>
          <p:cNvSpPr txBox="1"/>
          <p:nvPr/>
        </p:nvSpPr>
        <p:spPr>
          <a:xfrm>
            <a:off x="2089470" y="3915329"/>
            <a:ext cx="1809750" cy="307775"/>
          </a:xfrm>
          <a:prstGeom prst="rect">
            <a:avLst/>
          </a:prstGeom>
          <a:noFill/>
        </p:spPr>
        <p:txBody>
          <a:bodyPr wrap="square" lIns="76198" tIns="38099" rIns="76198" bIns="38099" rtlCol="0">
            <a:spAutoFit/>
          </a:bodyPr>
          <a:lstStyle/>
          <a:p>
            <a:r>
              <a:rPr lang="en-US" sz="1500" dirty="0">
                <a:solidFill>
                  <a:schemeClr val="accent2"/>
                </a:solidFill>
                <a:latin typeface="Antenna Regular" panose="02000503000000020004" pitchFamily="50" charset="0"/>
                <a:cs typeface="Arial" panose="020B0604020202020204" pitchFamily="34" charset="0"/>
              </a:rPr>
              <a:t>jpuppet  package</a:t>
            </a:r>
          </a:p>
        </p:txBody>
      </p:sp>
      <p:sp>
        <p:nvSpPr>
          <p:cNvPr id="29" name="Rectangle 28"/>
          <p:cNvSpPr/>
          <p:nvPr/>
        </p:nvSpPr>
        <p:spPr>
          <a:xfrm>
            <a:off x="4643755" y="2080537"/>
            <a:ext cx="3291840" cy="825818"/>
          </a:xfrm>
          <a:prstGeom prst="rect">
            <a:avLst/>
          </a:prstGeom>
          <a:solidFill>
            <a:srgbClr val="A6A6A6"/>
          </a:solidFill>
          <a:ln/>
        </p:spPr>
        <p:style>
          <a:lnRef idx="2">
            <a:schemeClr val="accent5"/>
          </a:lnRef>
          <a:fillRef idx="1">
            <a:schemeClr val="lt1"/>
          </a:fillRef>
          <a:effectRef idx="0">
            <a:schemeClr val="accent5"/>
          </a:effectRef>
          <a:fontRef idx="minor">
            <a:schemeClr val="dk1"/>
          </a:fontRef>
        </p:style>
        <p:txBody>
          <a:bodyPr lIns="76198" tIns="38099" rIns="76198" bIns="38099" rtlCol="0" anchor="ctr"/>
          <a:lstStyle/>
          <a:p>
            <a:pPr algn="ctr"/>
            <a:r>
              <a:rPr lang="en-US" sz="1688" dirty="0">
                <a:solidFill>
                  <a:srgbClr val="FFFFFF"/>
                </a:solidFill>
                <a:latin typeface="Antenna Regular" panose="02000503000000020004" pitchFamily="50" charset="0"/>
              </a:rPr>
              <a:t>Puppet  "netdev" module</a:t>
            </a:r>
          </a:p>
        </p:txBody>
      </p:sp>
      <p:sp>
        <p:nvSpPr>
          <p:cNvPr id="61" name="Rounded Rectangle 60"/>
          <p:cNvSpPr/>
          <p:nvPr/>
        </p:nvSpPr>
        <p:spPr>
          <a:xfrm>
            <a:off x="6743700" y="4607169"/>
            <a:ext cx="1219200" cy="285750"/>
          </a:xfrm>
          <a:prstGeom prst="roundRect">
            <a:avLst/>
          </a:prstGeom>
          <a:ln/>
        </p:spPr>
        <p:style>
          <a:lnRef idx="3">
            <a:schemeClr val="lt1"/>
          </a:lnRef>
          <a:fillRef idx="1">
            <a:schemeClr val="dk1"/>
          </a:fillRef>
          <a:effectRef idx="1">
            <a:schemeClr val="dk1"/>
          </a:effectRef>
          <a:fontRef idx="minor">
            <a:schemeClr val="lt1"/>
          </a:fontRef>
        </p:style>
        <p:txBody>
          <a:bodyPr lIns="76198" tIns="38099" rIns="76198" bIns="38099" rtlCol="0" anchor="ctr"/>
          <a:lstStyle/>
          <a:p>
            <a:pPr algn="ctr"/>
            <a:r>
              <a:rPr lang="en-US" sz="1000" dirty="0"/>
              <a:t>NETCONF</a:t>
            </a:r>
            <a:endParaRPr lang="en-US" dirty="0" smtClean="0"/>
          </a:p>
        </p:txBody>
      </p:sp>
      <p:sp>
        <p:nvSpPr>
          <p:cNvPr id="24" name="Rectangle 23"/>
          <p:cNvSpPr/>
          <p:nvPr/>
        </p:nvSpPr>
        <p:spPr>
          <a:xfrm>
            <a:off x="4648201" y="4881847"/>
            <a:ext cx="729363" cy="221277"/>
          </a:xfrm>
          <a:prstGeom prst="rect">
            <a:avLst/>
          </a:prstGeom>
        </p:spPr>
        <p:txBody>
          <a:bodyPr wrap="none" lIns="76198" tIns="38099" rIns="76198" bIns="38099">
            <a:spAutoFit/>
          </a:bodyPr>
          <a:lstStyle/>
          <a:p>
            <a:r>
              <a:rPr lang="en-US" sz="938" dirty="0">
                <a:solidFill>
                  <a:schemeClr val="bg1"/>
                </a:solidFill>
              </a:rPr>
              <a:t>(FreeBSD)</a:t>
            </a:r>
          </a:p>
        </p:txBody>
      </p:sp>
      <p:sp>
        <p:nvSpPr>
          <p:cNvPr id="31" name="Rectangle 30"/>
          <p:cNvSpPr/>
          <p:nvPr/>
        </p:nvSpPr>
        <p:spPr>
          <a:xfrm>
            <a:off x="6324600" y="3521319"/>
            <a:ext cx="2057400" cy="342900"/>
          </a:xfrm>
          <a:prstGeom prst="rect">
            <a:avLst/>
          </a:prstGeom>
          <a:ln/>
        </p:spPr>
        <p:style>
          <a:lnRef idx="1">
            <a:schemeClr val="accent5"/>
          </a:lnRef>
          <a:fillRef idx="3">
            <a:schemeClr val="accent5"/>
          </a:fillRef>
          <a:effectRef idx="2">
            <a:schemeClr val="accent5"/>
          </a:effectRef>
          <a:fontRef idx="minor">
            <a:schemeClr val="lt1"/>
          </a:fontRef>
        </p:style>
        <p:txBody>
          <a:bodyPr lIns="38099" tIns="38099" rIns="38099" bIns="38099" rtlCol="0" anchor="ctr"/>
          <a:lstStyle/>
          <a:p>
            <a:pPr algn="ctr"/>
            <a:r>
              <a:rPr lang="en-US" sz="1125" dirty="0">
                <a:latin typeface="Antenna Regular" panose="02000503000000020004" pitchFamily="50" charset="0"/>
              </a:rPr>
              <a:t>NETCONF "gem"</a:t>
            </a:r>
          </a:p>
        </p:txBody>
      </p:sp>
      <p:cxnSp>
        <p:nvCxnSpPr>
          <p:cNvPr id="44" name="Straight Arrow Connector 43"/>
          <p:cNvCxnSpPr/>
          <p:nvPr/>
        </p:nvCxnSpPr>
        <p:spPr>
          <a:xfrm>
            <a:off x="7353300" y="2906354"/>
            <a:ext cx="0" cy="548640"/>
          </a:xfrm>
          <a:prstGeom prst="straightConnector1">
            <a:avLst/>
          </a:prstGeom>
          <a:ln w="38100">
            <a:solidFill>
              <a:schemeClr val="tx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486400" y="2906354"/>
            <a:ext cx="0" cy="548640"/>
          </a:xfrm>
          <a:prstGeom prst="straightConnector1">
            <a:avLst/>
          </a:prstGeom>
          <a:ln w="38100">
            <a:solidFill>
              <a:schemeClr val="tx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353300" y="3806026"/>
            <a:ext cx="0" cy="800100"/>
          </a:xfrm>
          <a:prstGeom prst="straightConnector1">
            <a:avLst/>
          </a:prstGeom>
          <a:ln w="38100">
            <a:solidFill>
              <a:schemeClr val="tx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4177275" y="3516560"/>
            <a:ext cx="2133600" cy="342900"/>
          </a:xfrm>
          <a:prstGeom prst="roundRect">
            <a:avLst/>
          </a:prstGeom>
          <a:solidFill>
            <a:srgbClr val="E7E1D5"/>
          </a:solidFill>
          <a:ln w="12700" algn="ctr">
            <a:solidFill>
              <a:srgbClr val="7030A0"/>
            </a:solidFill>
            <a:round/>
            <a:headEnd/>
            <a:tailEnd/>
          </a:ln>
          <a:effectLst/>
        </p:spPr>
        <p:txBody>
          <a:bodyPr lIns="76198" tIns="38099" rIns="76198" bIns="38099"/>
          <a:lstStyle/>
          <a:p>
            <a:endParaRPr lang="en-US" dirty="0" smtClean="0">
              <a:solidFill>
                <a:schemeClr val="tx1"/>
              </a:solidFill>
            </a:endParaRPr>
          </a:p>
        </p:txBody>
      </p:sp>
      <p:sp>
        <p:nvSpPr>
          <p:cNvPr id="49" name="TextBox 48"/>
          <p:cNvSpPr txBox="1"/>
          <p:nvPr/>
        </p:nvSpPr>
        <p:spPr>
          <a:xfrm>
            <a:off x="4754564" y="3498491"/>
            <a:ext cx="1905000" cy="410367"/>
          </a:xfrm>
          <a:prstGeom prst="rect">
            <a:avLst/>
          </a:prstGeom>
          <a:noFill/>
        </p:spPr>
        <p:txBody>
          <a:bodyPr wrap="square" lIns="76198" tIns="38099" rIns="76198" bIns="38099" rtlCol="0">
            <a:spAutoFit/>
          </a:bodyPr>
          <a:lstStyle/>
          <a:p>
            <a:pPr>
              <a:lnSpc>
                <a:spcPts val="1250"/>
              </a:lnSpc>
            </a:pPr>
            <a:r>
              <a:rPr lang="en-US" sz="1188" b="1" dirty="0">
                <a:solidFill>
                  <a:srgbClr val="002060"/>
                </a:solidFill>
              </a:rPr>
              <a:t>Puppet Agent</a:t>
            </a:r>
            <a:r>
              <a:rPr lang="en-US" sz="1313" b="1" dirty="0">
                <a:solidFill>
                  <a:srgbClr val="002060"/>
                </a:solidFill>
              </a:rPr>
              <a:t/>
            </a:r>
            <a:br>
              <a:rPr lang="en-US" sz="1313" b="1" dirty="0">
                <a:solidFill>
                  <a:srgbClr val="002060"/>
                </a:solidFill>
              </a:rPr>
            </a:br>
            <a:r>
              <a:rPr lang="en-US" sz="1000" dirty="0">
                <a:solidFill>
                  <a:srgbClr val="002060"/>
                </a:solidFill>
              </a:rPr>
              <a:t>(client)</a:t>
            </a:r>
            <a:endParaRPr lang="en-US" sz="1188" dirty="0">
              <a:solidFill>
                <a:srgbClr val="002060"/>
              </a:solidFill>
            </a:endParaRPr>
          </a:p>
        </p:txBody>
      </p:sp>
      <p:pic>
        <p:nvPicPr>
          <p:cNvPr id="50" name="Picture 2"/>
          <p:cNvPicPr>
            <a:picLocks noChangeAspect="1" noChangeArrowheads="1"/>
          </p:cNvPicPr>
          <p:nvPr/>
        </p:nvPicPr>
        <p:blipFill>
          <a:blip r:embed="rId3" cstate="print"/>
          <a:srcRect/>
          <a:stretch>
            <a:fillRect/>
          </a:stretch>
        </p:blipFill>
        <p:spPr bwMode="auto">
          <a:xfrm>
            <a:off x="4457700" y="3546927"/>
            <a:ext cx="308527" cy="291684"/>
          </a:xfrm>
          <a:prstGeom prst="rect">
            <a:avLst/>
          </a:prstGeom>
          <a:noFill/>
          <a:ln w="12700">
            <a:solidFill>
              <a:srgbClr val="7030A0"/>
            </a:solidFill>
            <a:miter lim="800000"/>
            <a:headEnd/>
            <a:tailEnd/>
          </a:ln>
        </p:spPr>
      </p:pic>
      <p:grpSp>
        <p:nvGrpSpPr>
          <p:cNvPr id="2" name="Group 58"/>
          <p:cNvGrpSpPr/>
          <p:nvPr/>
        </p:nvGrpSpPr>
        <p:grpSpPr>
          <a:xfrm>
            <a:off x="526694" y="1295400"/>
            <a:ext cx="2495550" cy="1198046"/>
            <a:chOff x="552450" y="200025"/>
            <a:chExt cx="2495550" cy="1219200"/>
          </a:xfrm>
        </p:grpSpPr>
        <p:sp>
          <p:nvSpPr>
            <p:cNvPr id="40" name="Rounded Rectangle 39"/>
            <p:cNvSpPr/>
            <p:nvPr/>
          </p:nvSpPr>
          <p:spPr>
            <a:xfrm>
              <a:off x="552450" y="200025"/>
              <a:ext cx="2362200" cy="1219200"/>
            </a:xfrm>
            <a:prstGeom prst="roundRect">
              <a:avLst/>
            </a:prstGeom>
            <a:solidFill>
              <a:srgbClr val="A6A6A6"/>
            </a:solidFill>
            <a:ln>
              <a:headEnd/>
              <a:tailEnd/>
            </a:ln>
          </p:spPr>
          <p:style>
            <a:lnRef idx="2">
              <a:schemeClr val="accent5"/>
            </a:lnRef>
            <a:fillRef idx="1">
              <a:schemeClr val="lt1"/>
            </a:fillRef>
            <a:effectRef idx="0">
              <a:schemeClr val="accent5"/>
            </a:effectRef>
            <a:fontRef idx="minor">
              <a:schemeClr val="dk1"/>
            </a:fontRef>
          </p:style>
          <p:txBody>
            <a:bodyPr/>
            <a:lstStyle/>
            <a:p>
              <a:endParaRPr lang="en-US" dirty="0" smtClean="0">
                <a:solidFill>
                  <a:srgbClr val="FFFFFF"/>
                </a:solidFill>
              </a:endParaRPr>
            </a:p>
          </p:txBody>
        </p:sp>
        <p:sp>
          <p:nvSpPr>
            <p:cNvPr id="41" name="TextBox 40"/>
            <p:cNvSpPr txBox="1"/>
            <p:nvPr/>
          </p:nvSpPr>
          <p:spPr>
            <a:xfrm>
              <a:off x="1143000" y="228601"/>
              <a:ext cx="1905000" cy="761833"/>
            </a:xfrm>
            <a:prstGeom prst="rect">
              <a:avLst/>
            </a:prstGeom>
            <a:noFill/>
          </p:spPr>
          <p:txBody>
            <a:bodyPr wrap="square" rtlCol="0">
              <a:spAutoFit/>
            </a:bodyPr>
            <a:lstStyle/>
            <a:p>
              <a:r>
                <a:rPr lang="en-US" b="1" dirty="0" smtClean="0">
                  <a:solidFill>
                    <a:srgbClr val="FFFFFF"/>
                  </a:solidFill>
                  <a:latin typeface="Antenna Regular" panose="02000503000000020004" pitchFamily="50" charset="0"/>
                </a:rPr>
                <a:t>Puppet Master</a:t>
              </a:r>
            </a:p>
            <a:p>
              <a:r>
                <a:rPr lang="en-US" sz="1313" dirty="0">
                  <a:solidFill>
                    <a:srgbClr val="FFFFFF"/>
                  </a:solidFill>
                  <a:latin typeface="Antenna Regular" panose="02000503000000020004" pitchFamily="50" charset="0"/>
                </a:rPr>
                <a:t>(server)</a:t>
              </a:r>
            </a:p>
          </p:txBody>
        </p:sp>
        <p:pic>
          <p:nvPicPr>
            <p:cNvPr id="43" name="Picture 2"/>
            <p:cNvPicPr>
              <a:picLocks noChangeAspect="1" noChangeArrowheads="1"/>
            </p:cNvPicPr>
            <p:nvPr/>
          </p:nvPicPr>
          <p:blipFill>
            <a:blip r:embed="rId3" cstate="print"/>
            <a:srcRect/>
            <a:stretch>
              <a:fillRect/>
            </a:stretch>
          </p:blipFill>
          <p:spPr bwMode="auto">
            <a:xfrm>
              <a:off x="685455" y="278352"/>
              <a:ext cx="482659" cy="600000"/>
            </a:xfrm>
            <a:prstGeom prst="rect">
              <a:avLst/>
            </a:prstGeom>
            <a:noFill/>
            <a:ln w="12700">
              <a:solidFill>
                <a:srgbClr val="7030A0"/>
              </a:solidFill>
              <a:miter lim="800000"/>
              <a:headEnd/>
              <a:tailEnd/>
            </a:ln>
          </p:spPr>
        </p:pic>
        <p:sp>
          <p:nvSpPr>
            <p:cNvPr id="54" name="Rectangle 53"/>
            <p:cNvSpPr/>
            <p:nvPr/>
          </p:nvSpPr>
          <p:spPr>
            <a:xfrm>
              <a:off x="1924050" y="885825"/>
              <a:ext cx="990600" cy="5334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88" dirty="0">
                  <a:ln w="0"/>
                  <a:solidFill>
                    <a:schemeClr val="accent1"/>
                  </a:solidFill>
                  <a:effectLst>
                    <a:outerShdw blurRad="38100" dist="25400" dir="5400000" algn="ctr" rotWithShape="0">
                      <a:srgbClr val="6E747A">
                        <a:alpha val="43000"/>
                      </a:srgbClr>
                    </a:outerShdw>
                  </a:effectLst>
                  <a:latin typeface="Antenna Regular" panose="02000503000000020004" pitchFamily="50" charset="0"/>
                </a:rPr>
                <a:t>"netdev"</a:t>
              </a:r>
            </a:p>
          </p:txBody>
        </p:sp>
      </p:grpSp>
      <p:cxnSp>
        <p:nvCxnSpPr>
          <p:cNvPr id="58" name="Straight Arrow Connector 57"/>
          <p:cNvCxnSpPr/>
          <p:nvPr/>
        </p:nvCxnSpPr>
        <p:spPr>
          <a:xfrm flipV="1">
            <a:off x="2907348" y="2334854"/>
            <a:ext cx="1664652" cy="2497"/>
          </a:xfrm>
          <a:prstGeom prst="straightConnector1">
            <a:avLst/>
          </a:prstGeom>
          <a:ln w="38100">
            <a:solidFill>
              <a:srgbClr val="FF9539"/>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11799" y="2573406"/>
            <a:ext cx="3200400" cy="625362"/>
          </a:xfrm>
          <a:prstGeom prst="rect">
            <a:avLst/>
          </a:prstGeom>
          <a:noFill/>
        </p:spPr>
        <p:txBody>
          <a:bodyPr wrap="square" lIns="76198" tIns="38099" rIns="76198" bIns="38099" rtlCol="0">
            <a:spAutoFit/>
          </a:bodyPr>
          <a:lstStyle/>
          <a:p>
            <a:r>
              <a:rPr lang="en-US" sz="1188" dirty="0"/>
              <a:t>"netdev" is a Puppet module stored on the Puppet master.  The device running the Puppet agent downloads this code via SSL</a:t>
            </a:r>
          </a:p>
        </p:txBody>
      </p:sp>
      <p:sp>
        <p:nvSpPr>
          <p:cNvPr id="30" name="TextBox 29"/>
          <p:cNvSpPr txBox="1"/>
          <p:nvPr/>
        </p:nvSpPr>
        <p:spPr>
          <a:xfrm>
            <a:off x="488634" y="4476774"/>
            <a:ext cx="3321366" cy="808168"/>
          </a:xfrm>
          <a:prstGeom prst="rect">
            <a:avLst/>
          </a:prstGeom>
          <a:noFill/>
        </p:spPr>
        <p:txBody>
          <a:bodyPr wrap="square" lIns="76198" tIns="38099" rIns="76198" bIns="38099" rtlCol="0">
            <a:spAutoFit/>
          </a:bodyPr>
          <a:lstStyle/>
          <a:p>
            <a:r>
              <a:rPr lang="en-US" sz="1188" dirty="0"/>
              <a:t>Junos products are equipped with a NETCONF API that enables programmatic  configuration changes and operational management via secure XML RPC</a:t>
            </a:r>
          </a:p>
        </p:txBody>
      </p:sp>
      <p:pic>
        <p:nvPicPr>
          <p:cNvPr id="32" name="Picture 31" descr="Junos_SDK_rgb.png"/>
          <p:cNvPicPr>
            <a:picLocks noChangeAspect="1"/>
          </p:cNvPicPr>
          <p:nvPr/>
        </p:nvPicPr>
        <p:blipFill>
          <a:blip r:embed="rId4" cstate="print"/>
          <a:stretch>
            <a:fillRect/>
          </a:stretch>
        </p:blipFill>
        <p:spPr>
          <a:xfrm>
            <a:off x="2179635" y="3482876"/>
            <a:ext cx="1280163" cy="513665"/>
          </a:xfrm>
          <a:prstGeom prst="rect">
            <a:avLst/>
          </a:prstGeom>
        </p:spPr>
      </p:pic>
      <p:sp>
        <p:nvSpPr>
          <p:cNvPr id="3" name="Text Placeholder 2"/>
          <p:cNvSpPr>
            <a:spLocks noGrp="1"/>
          </p:cNvSpPr>
          <p:nvPr>
            <p:ph type="body" sz="quarter" idx="10"/>
          </p:nvPr>
        </p:nvSpPr>
        <p:spPr>
          <a:xfrm>
            <a:off x="401067" y="349939"/>
            <a:ext cx="8386498" cy="448935"/>
          </a:xfrm>
        </p:spPr>
        <p:txBody>
          <a:bodyPr/>
          <a:lstStyle/>
          <a:p>
            <a:r>
              <a:rPr lang="en-US" sz="3600" cap="none" dirty="0" smtClean="0">
                <a:solidFill>
                  <a:schemeClr val="accent1">
                    <a:lumMod val="75000"/>
                  </a:schemeClr>
                </a:solidFill>
                <a:latin typeface="Arial" panose="020B0604020202020204" pitchFamily="34" charset="0"/>
                <a:cs typeface="Arial" panose="020B0604020202020204" pitchFamily="34" charset="0"/>
              </a:rPr>
              <a:t>Puppet</a:t>
            </a:r>
            <a:endParaRPr lang="en-US" sz="2750" cap="none" dirty="0">
              <a:solidFill>
                <a:schemeClr val="accent1">
                  <a:lumMod val="75000"/>
                </a:schemeClr>
              </a:solidFill>
              <a:latin typeface="Arial" panose="020B0604020202020204" pitchFamily="34" charset="0"/>
              <a:cs typeface="Arial" panose="020B0604020202020204" pitchFamily="34" charset="0"/>
            </a:endParaRPr>
          </a:p>
        </p:txBody>
      </p:sp>
      <p:pic>
        <p:nvPicPr>
          <p:cNvPr id="46" name="Picture 4"/>
          <p:cNvPicPr>
            <a:picLocks noChangeAspect="1" noChangeArrowheads="1"/>
          </p:cNvPicPr>
          <p:nvPr/>
        </p:nvPicPr>
        <p:blipFill>
          <a:blip r:embed="rId5" cstate="print"/>
          <a:srcRect/>
          <a:stretch>
            <a:fillRect/>
          </a:stretch>
        </p:blipFill>
        <p:spPr bwMode="auto">
          <a:xfrm>
            <a:off x="4572001" y="4484372"/>
            <a:ext cx="741234" cy="450986"/>
          </a:xfrm>
          <a:prstGeom prst="rect">
            <a:avLst/>
          </a:prstGeom>
          <a:noFill/>
          <a:ln w="9525">
            <a:noFill/>
            <a:miter lim="800000"/>
            <a:headEnd/>
            <a:tailEnd/>
          </a:ln>
        </p:spPr>
      </p:pic>
      <p:sp>
        <p:nvSpPr>
          <p:cNvPr id="47" name="Rounded Rectangle 46"/>
          <p:cNvSpPr/>
          <p:nvPr/>
        </p:nvSpPr>
        <p:spPr bwMode="auto">
          <a:xfrm>
            <a:off x="3878898" y="1449921"/>
            <a:ext cx="4784724" cy="465439"/>
          </a:xfrm>
          <a:prstGeom prst="roundRect">
            <a:avLst>
              <a:gd name="adj" fmla="val 0"/>
            </a:avLst>
          </a:prstGeom>
          <a:solidFill>
            <a:srgbClr val="292929"/>
          </a:solidFill>
          <a:ln w="28575"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63500" prstMaterial="matte">
            <a:bevelT w="63500" h="63500" prst="artDeco"/>
            <a:contourClr>
              <a:srgbClr val="FFFFFF"/>
            </a:contourClr>
          </a:sp3d>
        </p:spPr>
        <p:txBody>
          <a:bodyPr tIns="57150" bIns="57150" anchor="ctr"/>
          <a:lstStyle/>
          <a:p>
            <a:pPr algn="ctr">
              <a:defRPr/>
            </a:pPr>
            <a:r>
              <a:rPr lang="en-US" sz="1500" b="1" dirty="0">
                <a:solidFill>
                  <a:schemeClr val="bg1"/>
                </a:solidFill>
                <a:latin typeface="Antenna Medium" panose="02000603000000020004" pitchFamily="50" charset="0"/>
              </a:rPr>
              <a:t>EX | QFX | MX</a:t>
            </a:r>
          </a:p>
        </p:txBody>
      </p:sp>
    </p:spTree>
    <p:extLst>
      <p:ext uri="{BB962C8B-B14F-4D97-AF65-F5344CB8AC3E}">
        <p14:creationId xmlns:p14="http://schemas.microsoft.com/office/powerpoint/2010/main" val="410973259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36915" y="1517911"/>
            <a:ext cx="4953421" cy="3606539"/>
          </a:xfrm>
          <a:prstGeom prst="rect">
            <a:avLst/>
          </a:prstGeom>
          <a:gradFill flip="none" rotWithShape="1">
            <a:gsLst>
              <a:gs pos="0">
                <a:schemeClr val="bg1">
                  <a:lumMod val="65000"/>
                </a:schemeClr>
              </a:gs>
              <a:gs pos="100000">
                <a:srgbClr val="FFFFFF">
                  <a:alpha val="0"/>
                </a:srgbClr>
              </a:gs>
            </a:gsLst>
            <a:lin ang="5400000" scaled="0"/>
            <a:tileRect/>
          </a:gra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81639" tIns="40819" rIns="81639" bIns="40819" rtlCol="0" anchor="ctr"/>
          <a:lstStyle/>
          <a:p>
            <a:pPr algn="ctr"/>
            <a:endParaRPr lang="en-US">
              <a:latin typeface="Calibri Light" panose="020F0302020204030204" pitchFamily="34" charset="0"/>
            </a:endParaRPr>
          </a:p>
        </p:txBody>
      </p:sp>
      <p:sp>
        <p:nvSpPr>
          <p:cNvPr id="5" name="Rectangle 4"/>
          <p:cNvSpPr/>
          <p:nvPr/>
        </p:nvSpPr>
        <p:spPr>
          <a:xfrm>
            <a:off x="3743543" y="4113982"/>
            <a:ext cx="4935669" cy="997768"/>
          </a:xfrm>
          <a:prstGeom prst="rect">
            <a:avLst/>
          </a:prstGeom>
          <a:solidFill>
            <a:srgbClr val="5C849B"/>
          </a:solidFill>
          <a:ln>
            <a:noFill/>
          </a:ln>
        </p:spPr>
        <p:style>
          <a:lnRef idx="2">
            <a:schemeClr val="accent1">
              <a:shade val="50000"/>
            </a:schemeClr>
          </a:lnRef>
          <a:fillRef idx="1">
            <a:schemeClr val="accent1"/>
          </a:fillRef>
          <a:effectRef idx="0">
            <a:schemeClr val="accent1"/>
          </a:effectRef>
          <a:fontRef idx="minor">
            <a:schemeClr val="lt1"/>
          </a:fontRef>
        </p:style>
        <p:txBody>
          <a:bodyPr lIns="244916" tIns="40819" rIns="81639" bIns="40819" rtlCol="0" anchor="ctr"/>
          <a:lstStyle/>
          <a:p>
            <a:endParaRPr lang="en-US" dirty="0" smtClean="0">
              <a:latin typeface="Calibri Light" panose="020F0302020204030204" pitchFamily="34" charset="0"/>
            </a:endParaRPr>
          </a:p>
          <a:p>
            <a:r>
              <a:rPr lang="en-US" dirty="0" smtClean="0">
                <a:latin typeface="Calibri Light" panose="020F0302020204030204" pitchFamily="34" charset="0"/>
              </a:rPr>
              <a:t>	</a:t>
            </a:r>
            <a:endParaRPr lang="en-US" dirty="0">
              <a:latin typeface="Calibri Light" panose="020F0302020204030204" pitchFamily="34" charset="0"/>
            </a:endParaRPr>
          </a:p>
        </p:txBody>
      </p:sp>
      <p:sp>
        <p:nvSpPr>
          <p:cNvPr id="23" name="Rectangle 22"/>
          <p:cNvSpPr/>
          <p:nvPr/>
        </p:nvSpPr>
        <p:spPr>
          <a:xfrm>
            <a:off x="7126405" y="4176237"/>
            <a:ext cx="1336127" cy="260224"/>
          </a:xfrm>
          <a:prstGeom prst="rect">
            <a:avLst/>
          </a:prstGeom>
          <a:solidFill>
            <a:schemeClr val="tx1"/>
          </a:solidFill>
          <a:ln w="127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81639" tIns="40819" rIns="81639" bIns="40819" rtlCol="0" anchor="ctr"/>
          <a:lstStyle/>
          <a:p>
            <a:pPr algn="ctr"/>
            <a:r>
              <a:rPr lang="en-US" sz="1250" dirty="0">
                <a:solidFill>
                  <a:schemeClr val="bg1"/>
                </a:solidFill>
                <a:latin typeface="Calibri Light" panose="020F0302020204030204" pitchFamily="34" charset="0"/>
              </a:rPr>
              <a:t>rb-junos-ez</a:t>
            </a:r>
          </a:p>
        </p:txBody>
      </p:sp>
      <p:sp>
        <p:nvSpPr>
          <p:cNvPr id="21" name="Rectangle 20"/>
          <p:cNvSpPr/>
          <p:nvPr/>
        </p:nvSpPr>
        <p:spPr>
          <a:xfrm>
            <a:off x="7126405" y="4483779"/>
            <a:ext cx="1336127" cy="260224"/>
          </a:xfrm>
          <a:prstGeom prst="rect">
            <a:avLst/>
          </a:prstGeom>
          <a:solidFill>
            <a:schemeClr val="tx1"/>
          </a:solidFill>
          <a:ln w="127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81639" tIns="40819" rIns="81639" bIns="40819" rtlCol="0" anchor="ctr"/>
          <a:lstStyle/>
          <a:p>
            <a:pPr algn="ctr"/>
            <a:r>
              <a:rPr lang="en-US" sz="1250" dirty="0">
                <a:solidFill>
                  <a:schemeClr val="bg1"/>
                </a:solidFill>
                <a:latin typeface="Calibri Light" panose="020F0302020204030204" pitchFamily="34" charset="0"/>
              </a:rPr>
              <a:t>net-</a:t>
            </a:r>
            <a:r>
              <a:rPr lang="en-US" sz="1250" dirty="0" err="1">
                <a:solidFill>
                  <a:schemeClr val="bg1"/>
                </a:solidFill>
                <a:latin typeface="Calibri Light" panose="020F0302020204030204" pitchFamily="34" charset="0"/>
              </a:rPr>
              <a:t>netconf</a:t>
            </a:r>
            <a:endParaRPr lang="en-US" sz="1250" dirty="0">
              <a:solidFill>
                <a:schemeClr val="bg1"/>
              </a:solidFill>
              <a:latin typeface="Calibri Light" panose="020F0302020204030204" pitchFamily="34" charset="0"/>
            </a:endParaRPr>
          </a:p>
        </p:txBody>
      </p:sp>
      <p:cxnSp>
        <p:nvCxnSpPr>
          <p:cNvPr id="10" name="Straight Arrow Connector 9"/>
          <p:cNvCxnSpPr/>
          <p:nvPr/>
        </p:nvCxnSpPr>
        <p:spPr>
          <a:xfrm>
            <a:off x="2160334" y="2341487"/>
            <a:ext cx="3911124" cy="6509"/>
          </a:xfrm>
          <a:prstGeom prst="straightConnector1">
            <a:avLst/>
          </a:prstGeom>
          <a:ln w="38100" cap="flat" cmpd="sng" algn="ctr">
            <a:solidFill>
              <a:schemeClr val="accent1"/>
            </a:solidFill>
            <a:prstDash val="solid"/>
            <a:round/>
            <a:headEnd type="none" w="med" len="med"/>
            <a:tailEnd type="none" w="med" len="med"/>
          </a:ln>
          <a:effectLst/>
        </p:spPr>
        <p:style>
          <a:lnRef idx="2">
            <a:schemeClr val="accent4"/>
          </a:lnRef>
          <a:fillRef idx="0">
            <a:schemeClr val="accent4"/>
          </a:fillRef>
          <a:effectRef idx="1">
            <a:schemeClr val="accent4"/>
          </a:effectRef>
          <a:fontRef idx="minor">
            <a:schemeClr val="tx1"/>
          </a:fontRef>
        </p:style>
      </p:cxnSp>
      <p:sp>
        <p:nvSpPr>
          <p:cNvPr id="38" name="Title 37"/>
          <p:cNvSpPr>
            <a:spLocks noGrp="1"/>
          </p:cNvSpPr>
          <p:nvPr>
            <p:ph type="title"/>
          </p:nvPr>
        </p:nvSpPr>
        <p:spPr/>
        <p:txBody>
          <a:bodyPr/>
          <a:lstStyle/>
          <a:p>
            <a:r>
              <a:rPr lang="en-US" sz="3600" b="1" smtClean="0">
                <a:solidFill>
                  <a:schemeClr val="accent1">
                    <a:lumMod val="75000"/>
                  </a:schemeClr>
                </a:solidFill>
                <a:latin typeface="Arial" panose="020B0604020202020204" pitchFamily="34" charset="0"/>
                <a:cs typeface="Arial" panose="020B0604020202020204" pitchFamily="34" charset="0"/>
              </a:rPr>
              <a:t>Chef</a:t>
            </a:r>
            <a:endParaRPr lang="en-US" sz="3600" b="1" dirty="0">
              <a:solidFill>
                <a:schemeClr val="accent1">
                  <a:lumMod val="75000"/>
                </a:schemeClr>
              </a:solidFill>
              <a:latin typeface="Arial" panose="020B0604020202020204" pitchFamily="34" charset="0"/>
              <a:cs typeface="Arial" panose="020B0604020202020204" pitchFamily="34" charset="0"/>
            </a:endParaRPr>
          </a:p>
        </p:txBody>
      </p:sp>
      <p:sp>
        <p:nvSpPr>
          <p:cNvPr id="42" name="Rounded Rectangle 41"/>
          <p:cNvSpPr/>
          <p:nvPr/>
        </p:nvSpPr>
        <p:spPr>
          <a:xfrm>
            <a:off x="399852" y="1504259"/>
            <a:ext cx="1822648" cy="1778691"/>
          </a:xfrm>
          <a:prstGeom prst="roundRect">
            <a:avLst>
              <a:gd name="adj" fmla="val 5912"/>
            </a:avLst>
          </a:prstGeom>
          <a:ln>
            <a:solidFill>
              <a:srgbClr val="4B698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750" dirty="0">
              <a:latin typeface="Calibri Light" panose="020F0302020204030204" pitchFamily="34" charset="0"/>
            </a:endParaRPr>
          </a:p>
        </p:txBody>
      </p:sp>
      <p:pic>
        <p:nvPicPr>
          <p:cNvPr id="43" name="Picture 42" descr="logo-chef.png"/>
          <p:cNvPicPr>
            <a:picLocks noChangeAspect="1"/>
          </p:cNvPicPr>
          <p:nvPr/>
        </p:nvPicPr>
        <p:blipFill>
          <a:blip r:embed="rId3" cstate="print"/>
          <a:stretch>
            <a:fillRect/>
          </a:stretch>
        </p:blipFill>
        <p:spPr>
          <a:xfrm>
            <a:off x="1821450" y="1592119"/>
            <a:ext cx="329191" cy="255124"/>
          </a:xfrm>
          <a:prstGeom prst="rect">
            <a:avLst/>
          </a:prstGeom>
        </p:spPr>
      </p:pic>
      <p:sp>
        <p:nvSpPr>
          <p:cNvPr id="44" name="TextBox 43"/>
          <p:cNvSpPr txBox="1"/>
          <p:nvPr/>
        </p:nvSpPr>
        <p:spPr>
          <a:xfrm>
            <a:off x="488950" y="1574800"/>
            <a:ext cx="1143000" cy="246221"/>
          </a:xfrm>
          <a:prstGeom prst="rect">
            <a:avLst/>
          </a:prstGeom>
          <a:noFill/>
        </p:spPr>
        <p:txBody>
          <a:bodyPr wrap="square" rtlCol="0">
            <a:spAutoFit/>
          </a:bodyPr>
          <a:lstStyle/>
          <a:p>
            <a:r>
              <a:rPr lang="en-US" sz="1000" b="1" dirty="0">
                <a:solidFill>
                  <a:srgbClr val="4B6981"/>
                </a:solidFill>
                <a:latin typeface="Calibri Light" panose="020F0302020204030204" pitchFamily="34" charset="0"/>
              </a:rPr>
              <a:t>Chef Server</a:t>
            </a:r>
          </a:p>
        </p:txBody>
      </p:sp>
      <p:sp>
        <p:nvSpPr>
          <p:cNvPr id="45" name="TextBox 44"/>
          <p:cNvSpPr txBox="1"/>
          <p:nvPr/>
        </p:nvSpPr>
        <p:spPr>
          <a:xfrm>
            <a:off x="488950" y="1771650"/>
            <a:ext cx="1197764" cy="438582"/>
          </a:xfrm>
          <a:prstGeom prst="rect">
            <a:avLst/>
          </a:prstGeom>
          <a:noFill/>
        </p:spPr>
        <p:txBody>
          <a:bodyPr wrap="none" rtlCol="0">
            <a:spAutoFit/>
          </a:bodyPr>
          <a:lstStyle/>
          <a:p>
            <a:pPr indent="-114300">
              <a:buFont typeface="Arial"/>
              <a:buChar char="•"/>
            </a:pPr>
            <a:r>
              <a:rPr lang="en-US" sz="750" dirty="0">
                <a:solidFill>
                  <a:srgbClr val="4B6981"/>
                </a:solidFill>
                <a:latin typeface="Calibri Light" panose="020F0302020204030204" pitchFamily="34" charset="0"/>
              </a:rPr>
              <a:t>Enterprise Chef</a:t>
            </a:r>
          </a:p>
          <a:p>
            <a:pPr indent="-114300">
              <a:buFont typeface="Arial"/>
              <a:buChar char="•"/>
            </a:pPr>
            <a:r>
              <a:rPr lang="en-US" sz="750" dirty="0">
                <a:solidFill>
                  <a:srgbClr val="4B6981"/>
                </a:solidFill>
                <a:latin typeface="Calibri Light" panose="020F0302020204030204" pitchFamily="34" charset="0"/>
              </a:rPr>
              <a:t>Hosted Enterprise Chef</a:t>
            </a:r>
          </a:p>
          <a:p>
            <a:pPr indent="-114300">
              <a:buFont typeface="Arial"/>
              <a:buChar char="•"/>
            </a:pPr>
            <a:r>
              <a:rPr lang="en-US" sz="750" dirty="0">
                <a:solidFill>
                  <a:srgbClr val="4B6981"/>
                </a:solidFill>
                <a:latin typeface="Calibri Light" panose="020F0302020204030204" pitchFamily="34" charset="0"/>
              </a:rPr>
              <a:t>Open Source Chef</a:t>
            </a:r>
          </a:p>
        </p:txBody>
      </p:sp>
      <p:sp>
        <p:nvSpPr>
          <p:cNvPr id="46" name="Rounded Rectangle 45"/>
          <p:cNvSpPr/>
          <p:nvPr/>
        </p:nvSpPr>
        <p:spPr>
          <a:xfrm>
            <a:off x="399852" y="3555309"/>
            <a:ext cx="1822648" cy="1778691"/>
          </a:xfrm>
          <a:prstGeom prst="roundRect">
            <a:avLst>
              <a:gd name="adj" fmla="val 5912"/>
            </a:avLst>
          </a:prstGeom>
          <a:ln>
            <a:solidFill>
              <a:srgbClr val="4B698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750" dirty="0">
              <a:latin typeface="Calibri Light" panose="020F0302020204030204" pitchFamily="34" charset="0"/>
            </a:endParaRPr>
          </a:p>
        </p:txBody>
      </p:sp>
      <p:pic>
        <p:nvPicPr>
          <p:cNvPr id="47" name="Picture 46" descr="logo-chef.png"/>
          <p:cNvPicPr>
            <a:picLocks noChangeAspect="1"/>
          </p:cNvPicPr>
          <p:nvPr/>
        </p:nvPicPr>
        <p:blipFill>
          <a:blip r:embed="rId3" cstate="print"/>
          <a:stretch>
            <a:fillRect/>
          </a:stretch>
        </p:blipFill>
        <p:spPr>
          <a:xfrm>
            <a:off x="1821450" y="3643169"/>
            <a:ext cx="329191" cy="255124"/>
          </a:xfrm>
          <a:prstGeom prst="rect">
            <a:avLst/>
          </a:prstGeom>
        </p:spPr>
      </p:pic>
      <p:sp>
        <p:nvSpPr>
          <p:cNvPr id="48" name="TextBox 47"/>
          <p:cNvSpPr txBox="1"/>
          <p:nvPr/>
        </p:nvSpPr>
        <p:spPr>
          <a:xfrm>
            <a:off x="488951" y="3625850"/>
            <a:ext cx="1071127" cy="246221"/>
          </a:xfrm>
          <a:prstGeom prst="rect">
            <a:avLst/>
          </a:prstGeom>
          <a:noFill/>
        </p:spPr>
        <p:txBody>
          <a:bodyPr wrap="none" rtlCol="0">
            <a:spAutoFit/>
          </a:bodyPr>
          <a:lstStyle/>
          <a:p>
            <a:r>
              <a:rPr lang="en-US" sz="1000" b="1" dirty="0">
                <a:solidFill>
                  <a:srgbClr val="4B6981"/>
                </a:solidFill>
                <a:latin typeface="Calibri Light" panose="020F0302020204030204" pitchFamily="34" charset="0"/>
              </a:rPr>
              <a:t>Chef Workstation</a:t>
            </a:r>
          </a:p>
        </p:txBody>
      </p:sp>
      <p:pic>
        <p:nvPicPr>
          <p:cNvPr id="41" name="Picture 40" descr="icon_knife.png"/>
          <p:cNvPicPr>
            <a:picLocks noChangeAspect="1"/>
          </p:cNvPicPr>
          <p:nvPr/>
        </p:nvPicPr>
        <p:blipFill>
          <a:blip r:embed="rId4"/>
          <a:srcRect b="34553"/>
          <a:stretch>
            <a:fillRect/>
          </a:stretch>
        </p:blipFill>
        <p:spPr>
          <a:xfrm>
            <a:off x="526256" y="4381414"/>
            <a:ext cx="456148" cy="298536"/>
          </a:xfrm>
          <a:prstGeom prst="rect">
            <a:avLst/>
          </a:prstGeom>
        </p:spPr>
      </p:pic>
      <p:pic>
        <p:nvPicPr>
          <p:cNvPr id="50" name="Picture 12" descr="_images/icon_repository.png"/>
          <p:cNvPicPr>
            <a:picLocks noChangeAspect="1" noChangeArrowheads="1"/>
          </p:cNvPicPr>
          <p:nvPr/>
        </p:nvPicPr>
        <p:blipFill>
          <a:blip r:embed="rId5">
            <a:extLst>
              <a:ext uri="{28A0092B-C50C-407E-A947-70E740481C1C}">
                <a14:useLocalDpi xmlns:a14="http://schemas.microsoft.com/office/drawing/2010/main" val="0"/>
              </a:ext>
            </a:extLst>
          </a:blip>
          <a:srcRect b="28794"/>
          <a:stretch>
            <a:fillRect/>
          </a:stretch>
        </p:blipFill>
        <p:spPr bwMode="auto">
          <a:xfrm>
            <a:off x="1296188" y="4850131"/>
            <a:ext cx="392912" cy="27977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asfd.png"/>
          <p:cNvPicPr>
            <a:picLocks noChangeAspect="1"/>
          </p:cNvPicPr>
          <p:nvPr/>
        </p:nvPicPr>
        <p:blipFill>
          <a:blip r:embed="rId6"/>
          <a:stretch>
            <a:fillRect/>
          </a:stretch>
        </p:blipFill>
        <p:spPr>
          <a:xfrm>
            <a:off x="1111647" y="2227951"/>
            <a:ext cx="380603" cy="313438"/>
          </a:xfrm>
          <a:prstGeom prst="rect">
            <a:avLst/>
          </a:prstGeom>
        </p:spPr>
      </p:pic>
      <p:sp>
        <p:nvSpPr>
          <p:cNvPr id="52" name="TextBox 51"/>
          <p:cNvSpPr txBox="1"/>
          <p:nvPr/>
        </p:nvSpPr>
        <p:spPr>
          <a:xfrm>
            <a:off x="1016000" y="2546351"/>
            <a:ext cx="584200" cy="188513"/>
          </a:xfrm>
          <a:prstGeom prst="rect">
            <a:avLst/>
          </a:prstGeom>
          <a:noFill/>
        </p:spPr>
        <p:txBody>
          <a:bodyPr wrap="square" rtlCol="0">
            <a:spAutoFit/>
          </a:bodyPr>
          <a:lstStyle/>
          <a:p>
            <a:pPr algn="ctr"/>
            <a:r>
              <a:rPr lang="en-US" sz="625" dirty="0">
                <a:solidFill>
                  <a:srgbClr val="4B6981"/>
                </a:solidFill>
                <a:latin typeface="Calibri Light" panose="020F0302020204030204" pitchFamily="34" charset="0"/>
              </a:rPr>
              <a:t>node object</a:t>
            </a:r>
          </a:p>
        </p:txBody>
      </p:sp>
      <p:pic>
        <p:nvPicPr>
          <p:cNvPr id="53" name="Picture 52" descr="overview_chef_draft.png"/>
          <p:cNvPicPr>
            <a:picLocks noChangeAspect="1"/>
          </p:cNvPicPr>
          <p:nvPr/>
        </p:nvPicPr>
        <p:blipFill>
          <a:blip r:embed="rId7"/>
          <a:stretch>
            <a:fillRect/>
          </a:stretch>
        </p:blipFill>
        <p:spPr>
          <a:xfrm>
            <a:off x="1111250" y="2711450"/>
            <a:ext cx="381000" cy="381000"/>
          </a:xfrm>
          <a:prstGeom prst="rect">
            <a:avLst/>
          </a:prstGeom>
        </p:spPr>
      </p:pic>
      <p:sp>
        <p:nvSpPr>
          <p:cNvPr id="54" name="TextBox 53"/>
          <p:cNvSpPr txBox="1"/>
          <p:nvPr/>
        </p:nvSpPr>
        <p:spPr>
          <a:xfrm>
            <a:off x="1059474" y="3092450"/>
            <a:ext cx="497252" cy="188513"/>
          </a:xfrm>
          <a:prstGeom prst="rect">
            <a:avLst/>
          </a:prstGeom>
          <a:noFill/>
        </p:spPr>
        <p:txBody>
          <a:bodyPr wrap="none" rtlCol="0">
            <a:spAutoFit/>
          </a:bodyPr>
          <a:lstStyle/>
          <a:p>
            <a:pPr algn="ctr"/>
            <a:r>
              <a:rPr lang="en-US" sz="625" dirty="0">
                <a:solidFill>
                  <a:srgbClr val="4B6981"/>
                </a:solidFill>
                <a:latin typeface="Calibri Light" panose="020F0302020204030204" pitchFamily="34" charset="0"/>
              </a:rPr>
              <a:t>cookbook</a:t>
            </a:r>
          </a:p>
        </p:txBody>
      </p:sp>
      <p:pic>
        <p:nvPicPr>
          <p:cNvPr id="55" name="Picture 54" descr="overview_chef_draft.png"/>
          <p:cNvPicPr>
            <a:picLocks noChangeAspect="1"/>
          </p:cNvPicPr>
          <p:nvPr/>
        </p:nvPicPr>
        <p:blipFill>
          <a:blip r:embed="rId7"/>
          <a:stretch>
            <a:fillRect/>
          </a:stretch>
        </p:blipFill>
        <p:spPr>
          <a:xfrm>
            <a:off x="1295400" y="4019550"/>
            <a:ext cx="381000" cy="381000"/>
          </a:xfrm>
          <a:prstGeom prst="rect">
            <a:avLst/>
          </a:prstGeom>
        </p:spPr>
      </p:pic>
      <p:sp>
        <p:nvSpPr>
          <p:cNvPr id="56" name="TextBox 55"/>
          <p:cNvSpPr txBox="1"/>
          <p:nvPr/>
        </p:nvSpPr>
        <p:spPr>
          <a:xfrm>
            <a:off x="1243624" y="4400550"/>
            <a:ext cx="497252" cy="188513"/>
          </a:xfrm>
          <a:prstGeom prst="rect">
            <a:avLst/>
          </a:prstGeom>
          <a:noFill/>
        </p:spPr>
        <p:txBody>
          <a:bodyPr wrap="none" rtlCol="0">
            <a:spAutoFit/>
          </a:bodyPr>
          <a:lstStyle/>
          <a:p>
            <a:pPr algn="ctr"/>
            <a:r>
              <a:rPr lang="en-US" sz="625" dirty="0">
                <a:solidFill>
                  <a:srgbClr val="4B6981"/>
                </a:solidFill>
                <a:latin typeface="Calibri Light" panose="020F0302020204030204" pitchFamily="34" charset="0"/>
              </a:rPr>
              <a:t>cookbook</a:t>
            </a:r>
          </a:p>
        </p:txBody>
      </p:sp>
      <p:sp>
        <p:nvSpPr>
          <p:cNvPr id="57" name="TextBox 56"/>
          <p:cNvSpPr txBox="1"/>
          <p:nvPr/>
        </p:nvSpPr>
        <p:spPr>
          <a:xfrm>
            <a:off x="1152256" y="5124450"/>
            <a:ext cx="679994" cy="188513"/>
          </a:xfrm>
          <a:prstGeom prst="rect">
            <a:avLst/>
          </a:prstGeom>
          <a:noFill/>
        </p:spPr>
        <p:txBody>
          <a:bodyPr wrap="none" rtlCol="0">
            <a:spAutoFit/>
          </a:bodyPr>
          <a:lstStyle/>
          <a:p>
            <a:pPr algn="ctr"/>
            <a:r>
              <a:rPr lang="en-US" sz="625" dirty="0">
                <a:solidFill>
                  <a:srgbClr val="4B6981"/>
                </a:solidFill>
                <a:latin typeface="Calibri Light" panose="020F0302020204030204" pitchFamily="34" charset="0"/>
              </a:rPr>
              <a:t>Chef repository</a:t>
            </a:r>
          </a:p>
        </p:txBody>
      </p:sp>
      <p:sp>
        <p:nvSpPr>
          <p:cNvPr id="58" name="TextBox 57"/>
          <p:cNvSpPr txBox="1"/>
          <p:nvPr/>
        </p:nvSpPr>
        <p:spPr>
          <a:xfrm>
            <a:off x="583969" y="4699000"/>
            <a:ext cx="343364" cy="188513"/>
          </a:xfrm>
          <a:prstGeom prst="rect">
            <a:avLst/>
          </a:prstGeom>
          <a:noFill/>
        </p:spPr>
        <p:txBody>
          <a:bodyPr wrap="none" rtlCol="0">
            <a:spAutoFit/>
          </a:bodyPr>
          <a:lstStyle/>
          <a:p>
            <a:pPr algn="ctr"/>
            <a:r>
              <a:rPr lang="en-US" sz="625" dirty="0">
                <a:solidFill>
                  <a:srgbClr val="4B6981"/>
                </a:solidFill>
                <a:latin typeface="Calibri Light" panose="020F0302020204030204" pitchFamily="34" charset="0"/>
              </a:rPr>
              <a:t>knife</a:t>
            </a:r>
          </a:p>
        </p:txBody>
      </p:sp>
      <p:cxnSp>
        <p:nvCxnSpPr>
          <p:cNvPr id="59" name="Straight Arrow Connector 58"/>
          <p:cNvCxnSpPr/>
          <p:nvPr/>
        </p:nvCxnSpPr>
        <p:spPr>
          <a:xfrm flipH="1">
            <a:off x="1481218" y="4565068"/>
            <a:ext cx="1" cy="236577"/>
          </a:xfrm>
          <a:prstGeom prst="straightConnector1">
            <a:avLst/>
          </a:prstGeom>
          <a:ln>
            <a:solidFill>
              <a:srgbClr val="4B6981"/>
            </a:solidFill>
            <a:tailEnd type="arrow"/>
          </a:ln>
          <a:effectLst/>
        </p:spPr>
        <p:style>
          <a:lnRef idx="2">
            <a:schemeClr val="accent1"/>
          </a:lnRef>
          <a:fillRef idx="0">
            <a:schemeClr val="accent1"/>
          </a:fillRef>
          <a:effectRef idx="1">
            <a:schemeClr val="accent1"/>
          </a:effectRef>
          <a:fontRef idx="minor">
            <a:schemeClr val="tx1"/>
          </a:fontRef>
        </p:style>
      </p:cxnSp>
      <p:sp>
        <p:nvSpPr>
          <p:cNvPr id="60" name="Right Arrow 59"/>
          <p:cNvSpPr/>
          <p:nvPr/>
        </p:nvSpPr>
        <p:spPr>
          <a:xfrm rot="16200000">
            <a:off x="1170616" y="3348134"/>
            <a:ext cx="270061" cy="165093"/>
          </a:xfrm>
          <a:prstGeom prst="rightArrow">
            <a:avLst/>
          </a:prstGeom>
          <a:gradFill flip="none" rotWithShape="1">
            <a:gsLst>
              <a:gs pos="0">
                <a:srgbClr val="4B6981"/>
              </a:gs>
              <a:gs pos="100000">
                <a:srgbClr val="FFFFFF">
                  <a:alpha val="0"/>
                </a:srgbClr>
              </a:gs>
            </a:gsLst>
            <a:lin ang="108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a:latin typeface="Calibri Light" panose="020F0302020204030204" pitchFamily="34" charset="0"/>
            </a:endParaRPr>
          </a:p>
        </p:txBody>
      </p:sp>
      <p:grpSp>
        <p:nvGrpSpPr>
          <p:cNvPr id="66" name="Group 65"/>
          <p:cNvGrpSpPr/>
          <p:nvPr/>
        </p:nvGrpSpPr>
        <p:grpSpPr>
          <a:xfrm>
            <a:off x="1794124" y="3950692"/>
            <a:ext cx="114298" cy="590054"/>
            <a:chOff x="2962039" y="5355908"/>
            <a:chExt cx="182876" cy="944086"/>
          </a:xfrm>
        </p:grpSpPr>
        <p:cxnSp>
          <p:nvCxnSpPr>
            <p:cNvPr id="62" name="Straight Connector 61"/>
            <p:cNvCxnSpPr/>
            <p:nvPr/>
          </p:nvCxnSpPr>
          <p:spPr>
            <a:xfrm rot="5400000">
              <a:off x="2668191" y="5827157"/>
              <a:ext cx="944086" cy="1588"/>
            </a:xfrm>
            <a:prstGeom prst="line">
              <a:avLst/>
            </a:prstGeom>
            <a:ln>
              <a:solidFill>
                <a:srgbClr val="4B698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rot="10800000">
              <a:off x="2962039" y="5359797"/>
              <a:ext cx="182876" cy="1588"/>
            </a:xfrm>
            <a:prstGeom prst="line">
              <a:avLst/>
            </a:prstGeom>
            <a:ln>
              <a:solidFill>
                <a:srgbClr val="4B698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rot="10800000">
              <a:off x="2962039" y="6284357"/>
              <a:ext cx="182876" cy="1588"/>
            </a:xfrm>
            <a:prstGeom prst="line">
              <a:avLst/>
            </a:prstGeom>
            <a:ln>
              <a:solidFill>
                <a:srgbClr val="4B6981"/>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p:cNvGrpSpPr/>
          <p:nvPr/>
        </p:nvGrpSpPr>
        <p:grpSpPr>
          <a:xfrm flipH="1">
            <a:off x="1057524" y="3950692"/>
            <a:ext cx="114298" cy="590054"/>
            <a:chOff x="2962039" y="5355908"/>
            <a:chExt cx="182876" cy="944086"/>
          </a:xfrm>
        </p:grpSpPr>
        <p:cxnSp>
          <p:nvCxnSpPr>
            <p:cNvPr id="68" name="Straight Connector 67"/>
            <p:cNvCxnSpPr/>
            <p:nvPr/>
          </p:nvCxnSpPr>
          <p:spPr>
            <a:xfrm rot="5400000">
              <a:off x="2668191" y="5827157"/>
              <a:ext cx="944086" cy="1588"/>
            </a:xfrm>
            <a:prstGeom prst="line">
              <a:avLst/>
            </a:prstGeom>
            <a:ln>
              <a:solidFill>
                <a:srgbClr val="4B698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rot="10800000">
              <a:off x="2962039" y="5359797"/>
              <a:ext cx="182876" cy="1588"/>
            </a:xfrm>
            <a:prstGeom prst="line">
              <a:avLst/>
            </a:prstGeom>
            <a:ln>
              <a:solidFill>
                <a:srgbClr val="4B698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rot="10800000">
              <a:off x="2962039" y="6284357"/>
              <a:ext cx="182876" cy="1588"/>
            </a:xfrm>
            <a:prstGeom prst="line">
              <a:avLst/>
            </a:prstGeom>
            <a:ln>
              <a:solidFill>
                <a:srgbClr val="4B6981"/>
              </a:solidFill>
            </a:ln>
            <a:effectLst/>
          </p:spPr>
          <p:style>
            <a:lnRef idx="2">
              <a:schemeClr val="accent1"/>
            </a:lnRef>
            <a:fillRef idx="0">
              <a:schemeClr val="accent1"/>
            </a:fillRef>
            <a:effectRef idx="1">
              <a:schemeClr val="accent1"/>
            </a:effectRef>
            <a:fontRef idx="minor">
              <a:schemeClr val="tx1"/>
            </a:fontRef>
          </p:style>
        </p:cxnSp>
      </p:grpSp>
      <p:pic>
        <p:nvPicPr>
          <p:cNvPr id="72" name="Picture 4"/>
          <p:cNvPicPr>
            <a:picLocks noChangeAspect="1" noChangeArrowheads="1"/>
          </p:cNvPicPr>
          <p:nvPr/>
        </p:nvPicPr>
        <p:blipFill>
          <a:blip r:embed="rId8" cstate="print"/>
          <a:srcRect/>
          <a:stretch>
            <a:fillRect/>
          </a:stretch>
        </p:blipFill>
        <p:spPr bwMode="auto">
          <a:xfrm>
            <a:off x="4263554" y="4310165"/>
            <a:ext cx="1026048" cy="603013"/>
          </a:xfrm>
          <a:prstGeom prst="rect">
            <a:avLst/>
          </a:prstGeom>
          <a:noFill/>
          <a:ln w="9525">
            <a:noFill/>
            <a:miter lim="800000"/>
            <a:headEnd/>
            <a:tailEnd/>
          </a:ln>
        </p:spPr>
      </p:pic>
      <p:sp>
        <p:nvSpPr>
          <p:cNvPr id="73" name="Rectangle 72"/>
          <p:cNvSpPr/>
          <p:nvPr/>
        </p:nvSpPr>
        <p:spPr>
          <a:xfrm>
            <a:off x="7126405" y="4788579"/>
            <a:ext cx="1336127" cy="260224"/>
          </a:xfrm>
          <a:prstGeom prst="rect">
            <a:avLst/>
          </a:prstGeom>
          <a:solidFill>
            <a:schemeClr val="tx1"/>
          </a:solidFill>
          <a:ln w="127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81639" tIns="40819" rIns="81639" bIns="40819" rtlCol="0" anchor="ctr"/>
          <a:lstStyle/>
          <a:p>
            <a:pPr algn="ctr"/>
            <a:r>
              <a:rPr lang="en-US" sz="1250" dirty="0">
                <a:solidFill>
                  <a:schemeClr val="bg1"/>
                </a:solidFill>
                <a:latin typeface="Calibri Light" panose="020F0302020204030204" pitchFamily="34" charset="0"/>
              </a:rPr>
              <a:t>XML</a:t>
            </a:r>
          </a:p>
        </p:txBody>
      </p:sp>
      <p:sp>
        <p:nvSpPr>
          <p:cNvPr id="74" name="Rectangle 73"/>
          <p:cNvSpPr/>
          <p:nvPr/>
        </p:nvSpPr>
        <p:spPr>
          <a:xfrm>
            <a:off x="3840475" y="2631055"/>
            <a:ext cx="4737836" cy="1098550"/>
          </a:xfrm>
          <a:prstGeom prst="rect">
            <a:avLst/>
          </a:prstGeom>
          <a:ln w="25400" cap="flat" cmpd="sng" algn="ctr">
            <a:solidFill>
              <a:schemeClr val="dk1">
                <a:shade val="95000"/>
                <a:satMod val="105000"/>
              </a:schemeClr>
            </a:solidFill>
            <a:prstDash val="solid"/>
            <a:round/>
            <a:headEnd type="none" w="med" len="med"/>
            <a:tailEnd type="none" w="med" len="med"/>
          </a:ln>
        </p:spPr>
        <p:style>
          <a:lnRef idx="1">
            <a:schemeClr val="dk1"/>
          </a:lnRef>
          <a:fillRef idx="2">
            <a:schemeClr val="dk1"/>
          </a:fillRef>
          <a:effectRef idx="1">
            <a:schemeClr val="dk1"/>
          </a:effectRef>
          <a:fontRef idx="minor">
            <a:schemeClr val="dk1"/>
          </a:fontRef>
        </p:style>
        <p:txBody>
          <a:bodyPr lIns="244916" tIns="40819" rIns="81639" bIns="40819" rtlCol="0" anchor="ctr"/>
          <a:lstStyle/>
          <a:p>
            <a:pPr algn="ctr"/>
            <a:endParaRPr lang="en-US" dirty="0">
              <a:latin typeface="Calibri Light" panose="020F0302020204030204" pitchFamily="34" charset="0"/>
            </a:endParaRPr>
          </a:p>
        </p:txBody>
      </p:sp>
      <p:cxnSp>
        <p:nvCxnSpPr>
          <p:cNvPr id="26" name="Straight Arrow Connector 25"/>
          <p:cNvCxnSpPr/>
          <p:nvPr/>
        </p:nvCxnSpPr>
        <p:spPr>
          <a:xfrm>
            <a:off x="6071458" y="2341486"/>
            <a:ext cx="0" cy="422953"/>
          </a:xfrm>
          <a:prstGeom prst="straightConnector1">
            <a:avLst/>
          </a:prstGeom>
          <a:ln w="38100" cap="flat" cmpd="sng" algn="ctr">
            <a:solidFill>
              <a:schemeClr val="accent1"/>
            </a:solidFill>
            <a:prstDash val="solid"/>
            <a:round/>
            <a:headEnd type="none" w="med" len="med"/>
            <a:tailEnd type="triangle" w="med" len="med"/>
          </a:ln>
          <a:effectLst/>
        </p:spPr>
        <p:style>
          <a:lnRef idx="2">
            <a:schemeClr val="accent4"/>
          </a:lnRef>
          <a:fillRef idx="0">
            <a:schemeClr val="accent4"/>
          </a:fillRef>
          <a:effectRef idx="1">
            <a:schemeClr val="accent4"/>
          </a:effectRef>
          <a:fontRef idx="minor">
            <a:schemeClr val="tx1"/>
          </a:fontRef>
        </p:style>
      </p:cxnSp>
      <p:sp>
        <p:nvSpPr>
          <p:cNvPr id="8" name="TextBox 7"/>
          <p:cNvSpPr txBox="1"/>
          <p:nvPr/>
        </p:nvSpPr>
        <p:spPr>
          <a:xfrm>
            <a:off x="3945433" y="2855386"/>
            <a:ext cx="1794670" cy="640409"/>
          </a:xfrm>
          <a:prstGeom prst="rect">
            <a:avLst/>
          </a:prstGeom>
          <a:noFill/>
        </p:spPr>
        <p:txBody>
          <a:bodyPr wrap="square" lIns="81639" tIns="40819" rIns="81639" bIns="40819" rtlCol="0">
            <a:spAutoFit/>
          </a:bodyPr>
          <a:lstStyle/>
          <a:p>
            <a:r>
              <a:rPr lang="en-US" sz="1813" dirty="0">
                <a:latin typeface="Calibri Light" panose="020F0302020204030204" pitchFamily="34" charset="0"/>
              </a:rPr>
              <a:t>Chef</a:t>
            </a:r>
          </a:p>
          <a:p>
            <a:r>
              <a:rPr lang="en-US" sz="1813" dirty="0">
                <a:latin typeface="Calibri Light" panose="020F0302020204030204" pitchFamily="34" charset="0"/>
              </a:rPr>
              <a:t>SDK package</a:t>
            </a:r>
          </a:p>
        </p:txBody>
      </p:sp>
      <p:sp>
        <p:nvSpPr>
          <p:cNvPr id="19" name="Rounded Rectangle 18"/>
          <p:cNvSpPr/>
          <p:nvPr/>
        </p:nvSpPr>
        <p:spPr>
          <a:xfrm>
            <a:off x="5678982" y="2802505"/>
            <a:ext cx="2238854" cy="425353"/>
          </a:xfrm>
          <a:prstGeom prst="roundRect">
            <a:avLst/>
          </a:prstGeom>
          <a:solidFill>
            <a:schemeClr val="bg1"/>
          </a:solidFill>
          <a:ln w="25400" cap="flat" cmpd="sng" algn="ctr">
            <a:solidFill>
              <a:schemeClr val="accent2"/>
            </a:solidFill>
            <a:prstDash val="solid"/>
            <a:round/>
            <a:headEnd type="none" w="med" len="med"/>
            <a:tailEnd type="none" w="med" len="med"/>
          </a:ln>
          <a:effectLst/>
        </p:spPr>
        <p:txBody>
          <a:bodyPr lIns="81639" tIns="40819" rIns="81639" bIns="40819"/>
          <a:lstStyle/>
          <a:p>
            <a:endParaRPr lang="en-US" dirty="0" smtClean="0">
              <a:solidFill>
                <a:schemeClr val="tx1"/>
              </a:solidFill>
              <a:latin typeface="Calibri Light" panose="020F0302020204030204" pitchFamily="34" charset="0"/>
            </a:endParaRPr>
          </a:p>
        </p:txBody>
      </p:sp>
      <p:sp>
        <p:nvSpPr>
          <p:cNvPr id="20" name="TextBox 19"/>
          <p:cNvSpPr txBox="1"/>
          <p:nvPr/>
        </p:nvSpPr>
        <p:spPr>
          <a:xfrm>
            <a:off x="6225003" y="2801844"/>
            <a:ext cx="1209595" cy="415860"/>
          </a:xfrm>
          <a:prstGeom prst="rect">
            <a:avLst/>
          </a:prstGeom>
          <a:noFill/>
        </p:spPr>
        <p:txBody>
          <a:bodyPr wrap="square" lIns="81639" tIns="40819" rIns="81639" bIns="40819" rtlCol="0" anchor="ctr">
            <a:spAutoFit/>
          </a:bodyPr>
          <a:lstStyle/>
          <a:p>
            <a:pPr>
              <a:lnSpc>
                <a:spcPts val="1339"/>
              </a:lnSpc>
            </a:pPr>
            <a:r>
              <a:rPr lang="en-US" sz="1250" b="1" dirty="0">
                <a:solidFill>
                  <a:srgbClr val="FF0000"/>
                </a:solidFill>
                <a:latin typeface="Calibri Light" panose="020F0302020204030204" pitchFamily="34" charset="0"/>
              </a:rPr>
              <a:t>Chef Agent</a:t>
            </a:r>
            <a:r>
              <a:rPr lang="en-US" b="1" dirty="0">
                <a:solidFill>
                  <a:srgbClr val="FF0000"/>
                </a:solidFill>
                <a:latin typeface="Calibri Light" panose="020F0302020204030204" pitchFamily="34" charset="0"/>
              </a:rPr>
              <a:t/>
            </a:r>
            <a:br>
              <a:rPr lang="en-US" b="1" dirty="0">
                <a:solidFill>
                  <a:srgbClr val="FF0000"/>
                </a:solidFill>
                <a:latin typeface="Calibri Light" panose="020F0302020204030204" pitchFamily="34" charset="0"/>
              </a:rPr>
            </a:br>
            <a:r>
              <a:rPr lang="en-US" sz="1063" dirty="0">
                <a:solidFill>
                  <a:srgbClr val="FF0000"/>
                </a:solidFill>
                <a:latin typeface="Calibri Light" panose="020F0302020204030204" pitchFamily="34" charset="0"/>
              </a:rPr>
              <a:t>(client)</a:t>
            </a:r>
            <a:endParaRPr lang="en-US" sz="1250" dirty="0">
              <a:solidFill>
                <a:srgbClr val="FF0000"/>
              </a:solidFill>
              <a:latin typeface="Calibri Light" panose="020F0302020204030204" pitchFamily="34" charset="0"/>
            </a:endParaRPr>
          </a:p>
        </p:txBody>
      </p:sp>
      <p:pic>
        <p:nvPicPr>
          <p:cNvPr id="35" name="Picture 4" descr="http://en.community.dell.com/cfs-file.ashx/__key/communityserver-blogs-components-weblogfiles/00-00-00-37-45/6521.OC_5F00_Chef_5F00_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57425" y="2897755"/>
            <a:ext cx="303877" cy="231593"/>
          </a:xfrm>
          <a:prstGeom prst="rect">
            <a:avLst/>
          </a:prstGeom>
          <a:noFill/>
          <a:extLst>
            <a:ext uri="{909E8E84-426E-40dd-AFC4-6F175D3DCCD1}">
              <a14:hiddenFill xmlns:a14="http://schemas.microsoft.com/office/drawing/2010/main">
                <a:solidFill>
                  <a:srgbClr val="FFFFFF"/>
                </a:solidFill>
              </a14:hiddenFill>
            </a:ext>
          </a:extLst>
        </p:spPr>
      </p:pic>
      <p:sp>
        <p:nvSpPr>
          <p:cNvPr id="75" name="Rounded Rectangle 74"/>
          <p:cNvSpPr/>
          <p:nvPr/>
        </p:nvSpPr>
        <p:spPr>
          <a:xfrm>
            <a:off x="5678982" y="3285106"/>
            <a:ext cx="2238854" cy="336549"/>
          </a:xfrm>
          <a:prstGeom prst="roundRect">
            <a:avLst/>
          </a:prstGeom>
          <a:solidFill>
            <a:schemeClr val="bg1"/>
          </a:solidFill>
          <a:ln w="25400" cap="flat" cmpd="sng" algn="ctr">
            <a:solidFill>
              <a:schemeClr val="accent2"/>
            </a:solidFill>
            <a:prstDash val="solid"/>
            <a:round/>
            <a:headEnd type="none" w="med" len="med"/>
            <a:tailEnd type="none" w="med" len="med"/>
          </a:ln>
          <a:effectLst/>
        </p:spPr>
        <p:txBody>
          <a:bodyPr lIns="81639" tIns="40819" rIns="81639" bIns="40819"/>
          <a:lstStyle/>
          <a:p>
            <a:endParaRPr lang="en-US" dirty="0" smtClean="0">
              <a:solidFill>
                <a:schemeClr val="tx1"/>
              </a:solidFill>
              <a:latin typeface="Calibri Light" panose="020F0302020204030204" pitchFamily="34" charset="0"/>
            </a:endParaRPr>
          </a:p>
        </p:txBody>
      </p:sp>
      <p:sp>
        <p:nvSpPr>
          <p:cNvPr id="76" name="TextBox 75"/>
          <p:cNvSpPr txBox="1"/>
          <p:nvPr/>
        </p:nvSpPr>
        <p:spPr>
          <a:xfrm>
            <a:off x="6130958" y="3336050"/>
            <a:ext cx="1255970" cy="249148"/>
          </a:xfrm>
          <a:prstGeom prst="rect">
            <a:avLst/>
          </a:prstGeom>
          <a:noFill/>
        </p:spPr>
        <p:txBody>
          <a:bodyPr wrap="square" lIns="81639" tIns="40819" rIns="81639" bIns="40819" rtlCol="0" anchor="ctr">
            <a:spAutoFit/>
          </a:bodyPr>
          <a:lstStyle/>
          <a:p>
            <a:pPr>
              <a:lnSpc>
                <a:spcPts val="1339"/>
              </a:lnSpc>
            </a:pPr>
            <a:r>
              <a:rPr lang="en-US" sz="1250" b="1" dirty="0">
                <a:latin typeface="Calibri Light" panose="020F0302020204030204" pitchFamily="34" charset="0"/>
              </a:rPr>
              <a:t>Ruby Interpreter</a:t>
            </a:r>
            <a:endParaRPr lang="en-US" sz="1250" dirty="0">
              <a:latin typeface="Calibri Light" panose="020F0302020204030204" pitchFamily="34" charset="0"/>
            </a:endParaRPr>
          </a:p>
        </p:txBody>
      </p:sp>
      <p:cxnSp>
        <p:nvCxnSpPr>
          <p:cNvPr id="37" name="Straight Arrow Connector 36"/>
          <p:cNvCxnSpPr/>
          <p:nvPr/>
        </p:nvCxnSpPr>
        <p:spPr>
          <a:xfrm>
            <a:off x="6996776" y="3153970"/>
            <a:ext cx="0" cy="232452"/>
          </a:xfrm>
          <a:prstGeom prst="straightConnector1">
            <a:avLst/>
          </a:prstGeom>
          <a:ln w="38100" cap="flat" cmpd="sng" algn="ctr">
            <a:solidFill>
              <a:schemeClr val="accent1"/>
            </a:solidFill>
            <a:prstDash val="solid"/>
            <a:round/>
            <a:headEnd type="none" w="med" len="med"/>
            <a:tailEnd type="triangle" w="med" len="med"/>
          </a:ln>
          <a:effectLst/>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p:nvPr/>
        </p:nvCxnSpPr>
        <p:spPr>
          <a:xfrm>
            <a:off x="7838462" y="3472561"/>
            <a:ext cx="274510" cy="0"/>
          </a:xfrm>
          <a:prstGeom prst="straightConnector1">
            <a:avLst/>
          </a:prstGeom>
          <a:ln w="38100" cap="flat" cmpd="sng" algn="ctr">
            <a:solidFill>
              <a:schemeClr val="accent1"/>
            </a:solidFill>
            <a:prstDash val="solid"/>
            <a:round/>
            <a:headEnd type="none" w="med" len="med"/>
            <a:tailEnd type="none" w="med" len="med"/>
          </a:ln>
          <a:effectLst/>
        </p:spPr>
        <p:style>
          <a:lnRef idx="2">
            <a:schemeClr val="accent4"/>
          </a:lnRef>
          <a:fillRef idx="0">
            <a:schemeClr val="accent4"/>
          </a:fillRef>
          <a:effectRef idx="1">
            <a:schemeClr val="accent4"/>
          </a:effectRef>
          <a:fontRef idx="minor">
            <a:schemeClr val="tx1"/>
          </a:fontRef>
        </p:style>
      </p:cxnSp>
      <p:cxnSp>
        <p:nvCxnSpPr>
          <p:cNvPr id="34" name="Straight Arrow Connector 33"/>
          <p:cNvCxnSpPr/>
          <p:nvPr/>
        </p:nvCxnSpPr>
        <p:spPr>
          <a:xfrm>
            <a:off x="8093263" y="3471391"/>
            <a:ext cx="0" cy="603221"/>
          </a:xfrm>
          <a:prstGeom prst="straightConnector1">
            <a:avLst/>
          </a:prstGeom>
          <a:ln w="38100" cap="flat" cmpd="sng" algn="ctr">
            <a:solidFill>
              <a:schemeClr val="accent1"/>
            </a:solidFill>
            <a:prstDash val="solid"/>
            <a:round/>
            <a:headEnd type="none" w="med" len="med"/>
            <a:tailEnd type="triangle" w="med" len="med"/>
          </a:ln>
          <a:effectLst/>
        </p:spPr>
        <p:style>
          <a:lnRef idx="2">
            <a:schemeClr val="accent4"/>
          </a:lnRef>
          <a:fillRef idx="0">
            <a:schemeClr val="accent4"/>
          </a:fillRef>
          <a:effectRef idx="1">
            <a:schemeClr val="accent4"/>
          </a:effectRef>
          <a:fontRef idx="minor">
            <a:schemeClr val="tx1"/>
          </a:fontRef>
        </p:style>
      </p:cxnSp>
      <p:sp>
        <p:nvSpPr>
          <p:cNvPr id="63" name="Rounded Rectangle 62"/>
          <p:cNvSpPr/>
          <p:nvPr/>
        </p:nvSpPr>
        <p:spPr bwMode="auto">
          <a:xfrm>
            <a:off x="3741784" y="1527887"/>
            <a:ext cx="4953420" cy="465439"/>
          </a:xfrm>
          <a:prstGeom prst="roundRect">
            <a:avLst>
              <a:gd name="adj" fmla="val 0"/>
            </a:avLst>
          </a:prstGeom>
          <a:solidFill>
            <a:schemeClr val="tx1"/>
          </a:solidFill>
          <a:ln w="28575"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63500" prstMaterial="matte">
            <a:bevelT w="63500" h="63500" prst="artDeco"/>
            <a:contourClr>
              <a:srgbClr val="FFFFFF"/>
            </a:contourClr>
          </a:sp3d>
        </p:spPr>
        <p:txBody>
          <a:bodyPr tIns="57150" bIns="57150" anchor="ctr"/>
          <a:lstStyle/>
          <a:p>
            <a:pPr algn="ctr">
              <a:defRPr/>
            </a:pPr>
            <a:r>
              <a:rPr lang="en-US" sz="1500" b="1" dirty="0">
                <a:solidFill>
                  <a:schemeClr val="bg1"/>
                </a:solidFill>
                <a:latin typeface="Antenna Medium" panose="02000603000000020004" pitchFamily="50" charset="0"/>
              </a:rPr>
              <a:t>EX | QFX</a:t>
            </a:r>
          </a:p>
        </p:txBody>
      </p:sp>
    </p:spTree>
    <p:extLst>
      <p:ext uri="{BB962C8B-B14F-4D97-AF65-F5344CB8AC3E}">
        <p14:creationId xmlns:p14="http://schemas.microsoft.com/office/powerpoint/2010/main" val="503874710"/>
      </p:ext>
    </p:extLst>
  </p:cSld>
  <p:clrMapOvr>
    <a:masterClrMapping/>
  </p:clrMapOvr>
  <p:transition xmlns:p14="http://schemas.microsoft.com/office/powerpoint/2010/main" advClick="0">
    <p:wipe dir="r"/>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029200" y="1295400"/>
            <a:ext cx="3733800" cy="1449204"/>
          </a:xfrm>
          <a:prstGeom prst="rect">
            <a:avLst/>
          </a:prstGeom>
          <a:solidFill>
            <a:schemeClr val="accent1">
              <a:alpha val="25000"/>
            </a:schemeClr>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b="1" dirty="0" smtClean="0"/>
              <a:t>Ansible</a:t>
            </a:r>
            <a:endParaRPr lang="en-US" b="1" dirty="0"/>
          </a:p>
        </p:txBody>
      </p:sp>
      <p:sp>
        <p:nvSpPr>
          <p:cNvPr id="7" name="Rounded Rectangle 6"/>
          <p:cNvSpPr/>
          <p:nvPr/>
        </p:nvSpPr>
        <p:spPr>
          <a:xfrm>
            <a:off x="626006" y="1437787"/>
            <a:ext cx="3592667" cy="2307991"/>
          </a:xfrm>
          <a:prstGeom prst="roundRect">
            <a:avLst/>
          </a:prstGeom>
          <a:solidFill>
            <a:srgbClr val="A6A6A6"/>
          </a:solidFill>
          <a:ln>
            <a:solidFill>
              <a:schemeClr val="accent4">
                <a:lumMod val="75000"/>
              </a:schemeClr>
            </a:solidFill>
            <a:headEnd/>
            <a:tailEnd/>
          </a:ln>
        </p:spPr>
        <p:style>
          <a:lnRef idx="2">
            <a:schemeClr val="accent5"/>
          </a:lnRef>
          <a:fillRef idx="1">
            <a:schemeClr val="lt1"/>
          </a:fillRef>
          <a:effectRef idx="0">
            <a:schemeClr val="accent5"/>
          </a:effectRef>
          <a:fontRef idx="minor">
            <a:schemeClr val="dk1"/>
          </a:fontRef>
        </p:style>
        <p:txBody>
          <a:bodyPr lIns="76198" tIns="38099" rIns="76198" bIns="38099"/>
          <a:lstStyle/>
          <a:p>
            <a:endParaRPr lang="en-US" dirty="0" smtClean="0">
              <a:solidFill>
                <a:srgbClr val="FFFFFF"/>
              </a:solidFill>
            </a:endParaRPr>
          </a:p>
        </p:txBody>
      </p:sp>
      <p:sp>
        <p:nvSpPr>
          <p:cNvPr id="10" name="Rectangle 9"/>
          <p:cNvSpPr/>
          <p:nvPr/>
        </p:nvSpPr>
        <p:spPr>
          <a:xfrm>
            <a:off x="841284" y="2324452"/>
            <a:ext cx="1721301" cy="400050"/>
          </a:xfrm>
          <a:prstGeom prst="rect">
            <a:avLst/>
          </a:prstGeom>
          <a:solidFill>
            <a:srgbClr val="A6A6A6"/>
          </a:solidFill>
          <a:ln>
            <a:solidFill>
              <a:schemeClr val="tx1">
                <a:lumMod val="75000"/>
              </a:schemeClr>
            </a:solidFill>
          </a:ln>
        </p:spPr>
        <p:style>
          <a:lnRef idx="2">
            <a:schemeClr val="accent5"/>
          </a:lnRef>
          <a:fillRef idx="1">
            <a:schemeClr val="lt1"/>
          </a:fillRef>
          <a:effectRef idx="0">
            <a:schemeClr val="accent5"/>
          </a:effectRef>
          <a:fontRef idx="minor">
            <a:schemeClr val="dk1"/>
          </a:fontRef>
        </p:style>
        <p:txBody>
          <a:bodyPr lIns="76198" tIns="38099" rIns="76198" bIns="38099" rtlCol="0" anchor="ctr"/>
          <a:lstStyle/>
          <a:p>
            <a:pPr algn="ctr"/>
            <a:r>
              <a:rPr lang="en-US" sz="1188" dirty="0">
                <a:solidFill>
                  <a:srgbClr val="FFFFFF"/>
                </a:solidFill>
              </a:rPr>
              <a:t>Python API</a:t>
            </a:r>
          </a:p>
        </p:txBody>
      </p:sp>
      <p:sp>
        <p:nvSpPr>
          <p:cNvPr id="13" name="Rectangle 12"/>
          <p:cNvSpPr/>
          <p:nvPr/>
        </p:nvSpPr>
        <p:spPr>
          <a:xfrm>
            <a:off x="835556" y="1806652"/>
            <a:ext cx="1721301" cy="400050"/>
          </a:xfrm>
          <a:prstGeom prst="rect">
            <a:avLst/>
          </a:prstGeom>
          <a:solidFill>
            <a:srgbClr val="A6A6A6"/>
          </a:solidFill>
          <a:ln>
            <a:solidFill>
              <a:schemeClr val="tx1">
                <a:lumMod val="75000"/>
              </a:schemeClr>
            </a:solidFill>
          </a:ln>
        </p:spPr>
        <p:style>
          <a:lnRef idx="2">
            <a:schemeClr val="accent5"/>
          </a:lnRef>
          <a:fillRef idx="1">
            <a:schemeClr val="lt1"/>
          </a:fillRef>
          <a:effectRef idx="0">
            <a:schemeClr val="accent5"/>
          </a:effectRef>
          <a:fontRef idx="minor">
            <a:schemeClr val="dk1"/>
          </a:fontRef>
        </p:style>
        <p:txBody>
          <a:bodyPr lIns="76198" tIns="38099" rIns="76198" bIns="38099" rtlCol="0" anchor="ctr"/>
          <a:lstStyle/>
          <a:p>
            <a:pPr algn="ctr"/>
            <a:r>
              <a:rPr lang="en-US" sz="1188" dirty="0">
                <a:solidFill>
                  <a:srgbClr val="FFFFFF"/>
                </a:solidFill>
              </a:rPr>
              <a:t>Ansible</a:t>
            </a:r>
          </a:p>
        </p:txBody>
      </p:sp>
      <p:grpSp>
        <p:nvGrpSpPr>
          <p:cNvPr id="19" name="Group 18"/>
          <p:cNvGrpSpPr/>
          <p:nvPr/>
        </p:nvGrpSpPr>
        <p:grpSpPr>
          <a:xfrm>
            <a:off x="943346" y="2924178"/>
            <a:ext cx="431170" cy="372380"/>
            <a:chOff x="914400" y="4023547"/>
            <a:chExt cx="517404" cy="446856"/>
          </a:xfrm>
        </p:grpSpPr>
        <p:sp>
          <p:nvSpPr>
            <p:cNvPr id="15" name="Rectangle 14"/>
            <p:cNvSpPr/>
            <p:nvPr/>
          </p:nvSpPr>
          <p:spPr>
            <a:xfrm>
              <a:off x="914400" y="4152900"/>
              <a:ext cx="388053" cy="317503"/>
            </a:xfrm>
            <a:prstGeom prst="rect">
              <a:avLst/>
            </a:prstGeom>
            <a:solidFill>
              <a:srgbClr val="FF66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500"/>
                </a:spcAft>
              </a:pPr>
              <a:endParaRPr lang="en-US"/>
            </a:p>
          </p:txBody>
        </p:sp>
        <p:sp>
          <p:nvSpPr>
            <p:cNvPr id="16" name="Rectangle 15"/>
            <p:cNvSpPr/>
            <p:nvPr/>
          </p:nvSpPr>
          <p:spPr>
            <a:xfrm>
              <a:off x="973196" y="4094103"/>
              <a:ext cx="388053" cy="317503"/>
            </a:xfrm>
            <a:prstGeom prst="rect">
              <a:avLst/>
            </a:prstGeom>
            <a:solidFill>
              <a:srgbClr val="FF66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500"/>
                </a:spcAft>
              </a:pPr>
              <a:endParaRPr lang="en-US"/>
            </a:p>
          </p:txBody>
        </p:sp>
        <p:sp>
          <p:nvSpPr>
            <p:cNvPr id="17" name="Rectangle 16"/>
            <p:cNvSpPr/>
            <p:nvPr/>
          </p:nvSpPr>
          <p:spPr>
            <a:xfrm>
              <a:off x="1043751" y="4023547"/>
              <a:ext cx="388053" cy="317503"/>
            </a:xfrm>
            <a:prstGeom prst="rect">
              <a:avLst/>
            </a:prstGeom>
            <a:solidFill>
              <a:srgbClr val="FF66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500"/>
                </a:spcAft>
              </a:pPr>
              <a:endParaRPr lang="en-US"/>
            </a:p>
          </p:txBody>
        </p:sp>
      </p:grpSp>
      <p:sp>
        <p:nvSpPr>
          <p:cNvPr id="20" name="Rectangle 19"/>
          <p:cNvSpPr/>
          <p:nvPr/>
        </p:nvSpPr>
        <p:spPr>
          <a:xfrm>
            <a:off x="2844419" y="1806653"/>
            <a:ext cx="1090073" cy="635809"/>
          </a:xfrm>
          <a:prstGeom prst="rect">
            <a:avLst/>
          </a:prstGeom>
          <a:solidFill>
            <a:srgbClr val="A6A6A6"/>
          </a:solidFill>
          <a:ln>
            <a:solidFill>
              <a:schemeClr val="tx1">
                <a:lumMod val="75000"/>
              </a:schemeClr>
            </a:solidFill>
          </a:ln>
        </p:spPr>
        <p:style>
          <a:lnRef idx="2">
            <a:schemeClr val="accent5"/>
          </a:lnRef>
          <a:fillRef idx="1">
            <a:schemeClr val="lt1"/>
          </a:fillRef>
          <a:effectRef idx="0">
            <a:schemeClr val="accent5"/>
          </a:effectRef>
          <a:fontRef idx="minor">
            <a:schemeClr val="dk1"/>
          </a:fontRef>
        </p:style>
        <p:txBody>
          <a:bodyPr lIns="76198" tIns="38099" rIns="76198" bIns="38099" rtlCol="0" anchor="ctr"/>
          <a:lstStyle/>
          <a:p>
            <a:pPr algn="ctr"/>
            <a:r>
              <a:rPr lang="en-US" sz="1188" dirty="0">
                <a:solidFill>
                  <a:srgbClr val="FFFFFF"/>
                </a:solidFill>
              </a:rPr>
              <a:t>Transports</a:t>
            </a:r>
          </a:p>
        </p:txBody>
      </p:sp>
      <p:sp>
        <p:nvSpPr>
          <p:cNvPr id="21" name="Rectangle 20"/>
          <p:cNvSpPr/>
          <p:nvPr/>
        </p:nvSpPr>
        <p:spPr>
          <a:xfrm>
            <a:off x="2844419" y="2629808"/>
            <a:ext cx="1090073" cy="635809"/>
          </a:xfrm>
          <a:prstGeom prst="rect">
            <a:avLst/>
          </a:prstGeom>
          <a:solidFill>
            <a:srgbClr val="A6A6A6"/>
          </a:solidFill>
          <a:ln>
            <a:solidFill>
              <a:schemeClr val="tx1">
                <a:lumMod val="75000"/>
              </a:schemeClr>
            </a:solidFill>
          </a:ln>
        </p:spPr>
        <p:style>
          <a:lnRef idx="2">
            <a:schemeClr val="accent5"/>
          </a:lnRef>
          <a:fillRef idx="1">
            <a:schemeClr val="lt1"/>
          </a:fillRef>
          <a:effectRef idx="0">
            <a:schemeClr val="accent5"/>
          </a:effectRef>
          <a:fontRef idx="minor">
            <a:schemeClr val="dk1"/>
          </a:fontRef>
        </p:style>
        <p:txBody>
          <a:bodyPr lIns="76198" tIns="38099" rIns="76198" bIns="38099" rtlCol="0" anchor="ctr"/>
          <a:lstStyle/>
          <a:p>
            <a:pPr algn="ctr"/>
            <a:r>
              <a:rPr lang="en-US" sz="1188" dirty="0">
                <a:solidFill>
                  <a:srgbClr val="FFFFFF"/>
                </a:solidFill>
              </a:rPr>
              <a:t>Plugins</a:t>
            </a:r>
          </a:p>
        </p:txBody>
      </p:sp>
      <p:sp>
        <p:nvSpPr>
          <p:cNvPr id="23" name="TextBox 22"/>
          <p:cNvSpPr txBox="1"/>
          <p:nvPr/>
        </p:nvSpPr>
        <p:spPr>
          <a:xfrm>
            <a:off x="806428" y="3265617"/>
            <a:ext cx="678067" cy="384719"/>
          </a:xfrm>
          <a:prstGeom prst="rect">
            <a:avLst/>
          </a:prstGeom>
          <a:noFill/>
        </p:spPr>
        <p:txBody>
          <a:bodyPr wrap="none" lIns="76198" tIns="38099" rIns="76198" bIns="38099" rtlCol="0">
            <a:spAutoFit/>
          </a:bodyPr>
          <a:lstStyle/>
          <a:p>
            <a:pPr algn="ctr"/>
            <a:r>
              <a:rPr lang="en-US" sz="1000" dirty="0"/>
              <a:t>Playbook</a:t>
            </a:r>
          </a:p>
          <a:p>
            <a:pPr algn="ctr"/>
            <a:r>
              <a:rPr lang="en-US" sz="1000" dirty="0"/>
              <a:t>Files</a:t>
            </a:r>
          </a:p>
        </p:txBody>
      </p:sp>
      <p:grpSp>
        <p:nvGrpSpPr>
          <p:cNvPr id="67" name="Group 66"/>
          <p:cNvGrpSpPr/>
          <p:nvPr/>
        </p:nvGrpSpPr>
        <p:grpSpPr>
          <a:xfrm>
            <a:off x="626006" y="3865878"/>
            <a:ext cx="3592667" cy="1426038"/>
            <a:chOff x="662940" y="4295179"/>
            <a:chExt cx="4311200" cy="1711246"/>
          </a:xfrm>
          <a:solidFill>
            <a:srgbClr val="A6A6A6"/>
          </a:solidFill>
        </p:grpSpPr>
        <p:sp>
          <p:nvSpPr>
            <p:cNvPr id="41" name="Rounded Rectangle 40"/>
            <p:cNvSpPr/>
            <p:nvPr/>
          </p:nvSpPr>
          <p:spPr>
            <a:xfrm>
              <a:off x="662940" y="4295179"/>
              <a:ext cx="4311200" cy="1711246"/>
            </a:xfrm>
            <a:prstGeom prst="roundRect">
              <a:avLst/>
            </a:prstGeom>
            <a:grpFill/>
            <a:ln>
              <a:solidFill>
                <a:srgbClr val="4A8747"/>
              </a:solidFill>
              <a:headEnd/>
              <a:tailEnd/>
            </a:ln>
          </p:spPr>
          <p:style>
            <a:lnRef idx="2">
              <a:schemeClr val="accent5"/>
            </a:lnRef>
            <a:fillRef idx="1">
              <a:schemeClr val="lt1"/>
            </a:fillRef>
            <a:effectRef idx="0">
              <a:schemeClr val="accent5"/>
            </a:effectRef>
            <a:fontRef idx="minor">
              <a:schemeClr val="dk1"/>
            </a:fontRef>
          </p:style>
          <p:txBody>
            <a:bodyPr/>
            <a:lstStyle/>
            <a:p>
              <a:endParaRPr lang="en-US" dirty="0" smtClean="0">
                <a:solidFill>
                  <a:srgbClr val="FFFFFF"/>
                </a:solidFill>
              </a:endParaRPr>
            </a:p>
          </p:txBody>
        </p:sp>
        <p:sp>
          <p:nvSpPr>
            <p:cNvPr id="42" name="Rectangle 41"/>
            <p:cNvSpPr/>
            <p:nvPr/>
          </p:nvSpPr>
          <p:spPr>
            <a:xfrm>
              <a:off x="903611" y="5484756"/>
              <a:ext cx="1539678" cy="31658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88" dirty="0" err="1">
                  <a:solidFill>
                    <a:srgbClr val="3C3C3C"/>
                  </a:solidFill>
                </a:rPr>
                <a:t>junos_get_facts</a:t>
              </a:r>
              <a:endParaRPr lang="en-US" sz="1188" dirty="0">
                <a:solidFill>
                  <a:srgbClr val="3C3C3C"/>
                </a:solidFill>
              </a:endParaRPr>
            </a:p>
          </p:txBody>
        </p:sp>
        <p:sp>
          <p:nvSpPr>
            <p:cNvPr id="43" name="Rectangle 42"/>
            <p:cNvSpPr/>
            <p:nvPr/>
          </p:nvSpPr>
          <p:spPr>
            <a:xfrm>
              <a:off x="900704" y="4567525"/>
              <a:ext cx="1542585" cy="31658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88" dirty="0" err="1">
                  <a:solidFill>
                    <a:srgbClr val="3C3C3C"/>
                  </a:solidFill>
                </a:rPr>
                <a:t>junos_install_os</a:t>
              </a:r>
              <a:endParaRPr lang="en-US" sz="1188" dirty="0">
                <a:solidFill>
                  <a:srgbClr val="3C3C3C"/>
                </a:solidFill>
              </a:endParaRPr>
            </a:p>
          </p:txBody>
        </p:sp>
        <p:sp>
          <p:nvSpPr>
            <p:cNvPr id="44" name="Rectangle 43"/>
            <p:cNvSpPr/>
            <p:nvPr/>
          </p:nvSpPr>
          <p:spPr>
            <a:xfrm>
              <a:off x="2832118" y="4570851"/>
              <a:ext cx="1536813" cy="31658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88" dirty="0" err="1">
                  <a:solidFill>
                    <a:srgbClr val="3C3C3C"/>
                  </a:solidFill>
                </a:rPr>
                <a:t>junos_reboot</a:t>
              </a:r>
              <a:endParaRPr lang="en-US" sz="1188" dirty="0">
                <a:solidFill>
                  <a:srgbClr val="3C3C3C"/>
                </a:solidFill>
              </a:endParaRPr>
            </a:p>
          </p:txBody>
        </p:sp>
        <p:sp>
          <p:nvSpPr>
            <p:cNvPr id="45" name="Rectangle 44"/>
            <p:cNvSpPr/>
            <p:nvPr/>
          </p:nvSpPr>
          <p:spPr>
            <a:xfrm>
              <a:off x="1679717" y="5032278"/>
              <a:ext cx="1824523" cy="31658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88" dirty="0" err="1">
                  <a:solidFill>
                    <a:srgbClr val="3C3C3C"/>
                  </a:solidFill>
                </a:rPr>
                <a:t>junos_install_config</a:t>
              </a:r>
              <a:endParaRPr lang="en-US" sz="1188" dirty="0">
                <a:solidFill>
                  <a:srgbClr val="3C3C3C"/>
                </a:solidFill>
              </a:endParaRPr>
            </a:p>
          </p:txBody>
        </p:sp>
        <p:sp>
          <p:nvSpPr>
            <p:cNvPr id="46" name="Rectangle 45"/>
            <p:cNvSpPr/>
            <p:nvPr/>
          </p:nvSpPr>
          <p:spPr>
            <a:xfrm>
              <a:off x="2811533" y="5485272"/>
              <a:ext cx="1536692" cy="31658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88" dirty="0" err="1">
                  <a:solidFill>
                    <a:srgbClr val="3C3C3C"/>
                  </a:solidFill>
                </a:rPr>
                <a:t>junos_shutdown</a:t>
              </a:r>
              <a:endParaRPr lang="en-US" sz="1188" dirty="0">
                <a:solidFill>
                  <a:srgbClr val="3C3C3C"/>
                </a:solidFill>
              </a:endParaRPr>
            </a:p>
          </p:txBody>
        </p:sp>
      </p:grpSp>
      <p:sp>
        <p:nvSpPr>
          <p:cNvPr id="53" name="Down Arrow 52"/>
          <p:cNvSpPr/>
          <p:nvPr/>
        </p:nvSpPr>
        <p:spPr>
          <a:xfrm>
            <a:off x="1974626" y="3353798"/>
            <a:ext cx="293980" cy="578169"/>
          </a:xfrm>
          <a:prstGeom prst="downArrow">
            <a:avLst/>
          </a:prstGeom>
          <a:solidFill>
            <a:srgbClr val="7DB4C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500"/>
              </a:spcAft>
            </a:pPr>
            <a:endParaRPr lang="en-US"/>
          </a:p>
        </p:txBody>
      </p:sp>
      <p:sp>
        <p:nvSpPr>
          <p:cNvPr id="18" name="Can 17"/>
          <p:cNvSpPr/>
          <p:nvPr/>
        </p:nvSpPr>
        <p:spPr>
          <a:xfrm>
            <a:off x="1759041" y="2863847"/>
            <a:ext cx="715351" cy="538971"/>
          </a:xfrm>
          <a:prstGeom prst="can">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spcAft>
                <a:spcPts val="500"/>
              </a:spcAft>
            </a:pPr>
            <a:endParaRPr lang="en-US"/>
          </a:p>
        </p:txBody>
      </p:sp>
      <p:sp>
        <p:nvSpPr>
          <p:cNvPr id="24" name="TextBox 23"/>
          <p:cNvSpPr txBox="1"/>
          <p:nvPr/>
        </p:nvSpPr>
        <p:spPr>
          <a:xfrm>
            <a:off x="1819661" y="2961833"/>
            <a:ext cx="572269" cy="384719"/>
          </a:xfrm>
          <a:prstGeom prst="rect">
            <a:avLst/>
          </a:prstGeom>
          <a:noFill/>
        </p:spPr>
        <p:txBody>
          <a:bodyPr wrap="none" lIns="76198" tIns="38099" rIns="76198" bIns="38099" rtlCol="0">
            <a:spAutoFit/>
          </a:bodyPr>
          <a:lstStyle/>
          <a:p>
            <a:pPr algn="ctr"/>
            <a:r>
              <a:rPr lang="en-US" sz="1000" dirty="0">
                <a:solidFill>
                  <a:schemeClr val="bg1"/>
                </a:solidFill>
              </a:rPr>
              <a:t>Module</a:t>
            </a:r>
          </a:p>
          <a:p>
            <a:pPr algn="ctr"/>
            <a:r>
              <a:rPr lang="en-US" sz="1000" dirty="0">
                <a:solidFill>
                  <a:schemeClr val="bg1"/>
                </a:solidFill>
              </a:rPr>
              <a:t>Library</a:t>
            </a:r>
          </a:p>
        </p:txBody>
      </p:sp>
      <p:pic>
        <p:nvPicPr>
          <p:cNvPr id="54" name="Picture 2"/>
          <p:cNvPicPr>
            <a:picLocks noChangeAspect="1" noChangeArrowheads="1"/>
          </p:cNvPicPr>
          <p:nvPr/>
        </p:nvPicPr>
        <p:blipFill>
          <a:blip r:embed="rId3" cstate="print"/>
          <a:srcRect/>
          <a:stretch>
            <a:fillRect/>
          </a:stretch>
        </p:blipFill>
        <p:spPr bwMode="auto">
          <a:xfrm>
            <a:off x="5288059" y="3352125"/>
            <a:ext cx="3283744" cy="1914525"/>
          </a:xfrm>
          <a:prstGeom prst="rect">
            <a:avLst/>
          </a:prstGeom>
          <a:noFill/>
          <a:ln w="9525">
            <a:noFill/>
            <a:miter lim="800000"/>
            <a:headEnd/>
            <a:tailEnd/>
          </a:ln>
          <a:effectLst/>
        </p:spPr>
      </p:pic>
      <p:sp>
        <p:nvSpPr>
          <p:cNvPr id="55" name="Rectangle 9"/>
          <p:cNvSpPr>
            <a:spLocks noChangeArrowheads="1"/>
          </p:cNvSpPr>
          <p:nvPr/>
        </p:nvSpPr>
        <p:spPr bwMode="auto">
          <a:xfrm>
            <a:off x="5203921" y="2856826"/>
            <a:ext cx="3461543" cy="2500614"/>
          </a:xfrm>
          <a:prstGeom prst="rect">
            <a:avLst/>
          </a:prstGeom>
          <a:noFill/>
          <a:ln w="38100">
            <a:solidFill>
              <a:srgbClr val="445E88"/>
            </a:solidFill>
            <a:miter lim="800000"/>
            <a:headEnd/>
            <a:tailEnd/>
          </a:ln>
          <a:effectLst/>
        </p:spPr>
        <p:txBody>
          <a:bodyPr wrap="none" lIns="57149" tIns="28574" rIns="57149" bIns="28574" anchor="ctr"/>
          <a:lstStyle/>
          <a:p>
            <a:endParaRPr lang="en-US" sz="1750">
              <a:solidFill>
                <a:srgbClr val="FFFFFF"/>
              </a:solidFill>
            </a:endParaRPr>
          </a:p>
        </p:txBody>
      </p:sp>
      <p:pic>
        <p:nvPicPr>
          <p:cNvPr id="56" name="Picture 11"/>
          <p:cNvPicPr>
            <a:picLocks noChangeAspect="1" noChangeArrowheads="1"/>
          </p:cNvPicPr>
          <p:nvPr/>
        </p:nvPicPr>
        <p:blipFill>
          <a:blip r:embed="rId4" cstate="print"/>
          <a:srcRect/>
          <a:stretch>
            <a:fillRect/>
          </a:stretch>
        </p:blipFill>
        <p:spPr bwMode="auto">
          <a:xfrm>
            <a:off x="5259880" y="2835394"/>
            <a:ext cx="897732" cy="597694"/>
          </a:xfrm>
          <a:prstGeom prst="rect">
            <a:avLst/>
          </a:prstGeom>
          <a:noFill/>
          <a:ln w="9525">
            <a:noFill/>
            <a:miter lim="800000"/>
            <a:headEnd/>
            <a:tailEnd/>
          </a:ln>
          <a:effectLst/>
        </p:spPr>
      </p:pic>
      <p:sp>
        <p:nvSpPr>
          <p:cNvPr id="57" name="Rounded Rectangle 56"/>
          <p:cNvSpPr/>
          <p:nvPr/>
        </p:nvSpPr>
        <p:spPr bwMode="auto">
          <a:xfrm>
            <a:off x="6175369" y="2984127"/>
            <a:ext cx="720033" cy="254005"/>
          </a:xfrm>
          <a:prstGeom prst="roundRect">
            <a:avLst>
              <a:gd name="adj" fmla="val 0"/>
            </a:avLst>
          </a:prstGeom>
          <a:solidFill>
            <a:srgbClr val="A6A6A6"/>
          </a:solidFill>
          <a:ln>
            <a:solidFill>
              <a:schemeClr val="tx1"/>
            </a:solidFill>
            <a:headEnd/>
            <a:tailEnd/>
          </a:ln>
        </p:spPr>
        <p:style>
          <a:lnRef idx="2">
            <a:schemeClr val="accent3"/>
          </a:lnRef>
          <a:fillRef idx="1">
            <a:schemeClr val="lt1"/>
          </a:fillRef>
          <a:effectRef idx="0">
            <a:schemeClr val="accent3"/>
          </a:effectRef>
          <a:fontRef idx="minor">
            <a:schemeClr val="dk1"/>
          </a:fontRef>
        </p:style>
        <p:txBody>
          <a:bodyPr lIns="57149" tIns="57149" rIns="57149" bIns="57149" anchor="ctr"/>
          <a:lstStyle/>
          <a:p>
            <a:pPr algn="ctr">
              <a:defRPr/>
            </a:pPr>
            <a:r>
              <a:rPr lang="en-US" sz="1000" b="1" dirty="0">
                <a:solidFill>
                  <a:srgbClr val="FFFFFF"/>
                </a:solidFill>
              </a:rPr>
              <a:t>Security</a:t>
            </a:r>
          </a:p>
        </p:txBody>
      </p:sp>
      <p:sp>
        <p:nvSpPr>
          <p:cNvPr id="58" name="Rounded Rectangle 57"/>
          <p:cNvSpPr/>
          <p:nvPr/>
        </p:nvSpPr>
        <p:spPr bwMode="auto">
          <a:xfrm>
            <a:off x="7008807" y="2984127"/>
            <a:ext cx="720033" cy="254005"/>
          </a:xfrm>
          <a:prstGeom prst="roundRect">
            <a:avLst>
              <a:gd name="adj" fmla="val 0"/>
            </a:avLst>
          </a:prstGeom>
          <a:solidFill>
            <a:srgbClr val="A6A6A6"/>
          </a:solidFill>
          <a:ln>
            <a:solidFill>
              <a:schemeClr val="tx1"/>
            </a:solidFill>
            <a:headEnd/>
            <a:tailEnd/>
          </a:ln>
        </p:spPr>
        <p:style>
          <a:lnRef idx="2">
            <a:schemeClr val="accent3"/>
          </a:lnRef>
          <a:fillRef idx="1">
            <a:schemeClr val="lt1"/>
          </a:fillRef>
          <a:effectRef idx="0">
            <a:schemeClr val="accent3"/>
          </a:effectRef>
          <a:fontRef idx="minor">
            <a:schemeClr val="dk1"/>
          </a:fontRef>
        </p:style>
        <p:txBody>
          <a:bodyPr lIns="57149" tIns="57149" rIns="57149" bIns="57149" anchor="ctr"/>
          <a:lstStyle/>
          <a:p>
            <a:pPr algn="ctr">
              <a:defRPr/>
            </a:pPr>
            <a:r>
              <a:rPr lang="en-US" sz="1000" b="1" dirty="0">
                <a:solidFill>
                  <a:srgbClr val="FFFFFF"/>
                </a:solidFill>
              </a:rPr>
              <a:t>Routing</a:t>
            </a:r>
          </a:p>
        </p:txBody>
      </p:sp>
      <p:sp>
        <p:nvSpPr>
          <p:cNvPr id="59" name="Rounded Rectangle 58"/>
          <p:cNvSpPr/>
          <p:nvPr/>
        </p:nvSpPr>
        <p:spPr bwMode="auto">
          <a:xfrm>
            <a:off x="7842244" y="2984127"/>
            <a:ext cx="720033" cy="254005"/>
          </a:xfrm>
          <a:prstGeom prst="roundRect">
            <a:avLst>
              <a:gd name="adj" fmla="val 0"/>
            </a:avLst>
          </a:prstGeom>
          <a:solidFill>
            <a:srgbClr val="A6A6A6"/>
          </a:solidFill>
          <a:ln>
            <a:solidFill>
              <a:schemeClr val="tx1"/>
            </a:solidFill>
            <a:headEnd/>
            <a:tailEnd/>
          </a:ln>
        </p:spPr>
        <p:style>
          <a:lnRef idx="2">
            <a:schemeClr val="accent3"/>
          </a:lnRef>
          <a:fillRef idx="1">
            <a:schemeClr val="lt1"/>
          </a:fillRef>
          <a:effectRef idx="0">
            <a:schemeClr val="accent3"/>
          </a:effectRef>
          <a:fontRef idx="minor">
            <a:schemeClr val="dk1"/>
          </a:fontRef>
        </p:style>
        <p:txBody>
          <a:bodyPr lIns="57149" tIns="57149" rIns="57149" bIns="57149" anchor="ctr"/>
          <a:lstStyle/>
          <a:p>
            <a:pPr algn="ctr">
              <a:defRPr/>
            </a:pPr>
            <a:r>
              <a:rPr lang="en-US" sz="1000" b="1" dirty="0">
                <a:solidFill>
                  <a:srgbClr val="FFFFFF"/>
                </a:solidFill>
              </a:rPr>
              <a:t>Switching</a:t>
            </a:r>
          </a:p>
        </p:txBody>
      </p:sp>
      <p:pic>
        <p:nvPicPr>
          <p:cNvPr id="11" name="Picture 2" descr="ansible_badge.png"/>
          <p:cNvPicPr>
            <a:picLocks noChangeAspect="1" noChangeArrowheads="1"/>
          </p:cNvPicPr>
          <p:nvPr/>
        </p:nvPicPr>
        <p:blipFill>
          <a:blip r:embed="rId5" cstate="print"/>
          <a:srcRect/>
          <a:stretch>
            <a:fillRect/>
          </a:stretch>
        </p:blipFill>
        <p:spPr bwMode="auto">
          <a:xfrm>
            <a:off x="724854" y="1558374"/>
            <a:ext cx="627063" cy="627063"/>
          </a:xfrm>
          <a:prstGeom prst="rect">
            <a:avLst/>
          </a:prstGeom>
          <a:noFill/>
        </p:spPr>
      </p:pic>
      <p:grpSp>
        <p:nvGrpSpPr>
          <p:cNvPr id="3" name="Group 2"/>
          <p:cNvGrpSpPr/>
          <p:nvPr/>
        </p:nvGrpSpPr>
        <p:grpSpPr>
          <a:xfrm>
            <a:off x="3833033" y="4000567"/>
            <a:ext cx="1587491" cy="312690"/>
            <a:chOff x="4592003" y="4727259"/>
            <a:chExt cx="1720215" cy="268396"/>
          </a:xfrm>
          <a:solidFill>
            <a:schemeClr val="bg1"/>
          </a:solidFill>
        </p:grpSpPr>
        <p:sp>
          <p:nvSpPr>
            <p:cNvPr id="38" name="AutoShape 3"/>
            <p:cNvSpPr>
              <a:spLocks noChangeArrowheads="1"/>
            </p:cNvSpPr>
            <p:nvPr/>
          </p:nvSpPr>
          <p:spPr bwMode="auto">
            <a:xfrm>
              <a:off x="4592003" y="4727259"/>
              <a:ext cx="1720215" cy="253975"/>
            </a:xfrm>
            <a:prstGeom prst="hexagon">
              <a:avLst>
                <a:gd name="adj" fmla="val 80267"/>
                <a:gd name="vf" fmla="val 115470"/>
              </a:avLst>
            </a:prstGeom>
            <a:grpFill/>
            <a:ln w="19050" cap="flat" cmpd="sng" algn="ctr">
              <a:solidFill>
                <a:srgbClr val="334666"/>
              </a:solidFill>
              <a:prstDash val="solid"/>
              <a:miter lim="800000"/>
              <a:headEnd type="none" w="med" len="med"/>
              <a:tailEnd type="none" w="med" len="med"/>
            </a:ln>
            <a:effectLst/>
          </p:spPr>
          <p:txBody>
            <a:bodyPr wrap="none" lIns="42863" tIns="21431" rIns="42863" bIns="21431" anchor="ctr"/>
            <a:lstStyle/>
            <a:p>
              <a:endParaRPr lang="en-US" sz="1750" dirty="0">
                <a:solidFill>
                  <a:srgbClr val="FFFFFF"/>
                </a:solidFill>
              </a:endParaRPr>
            </a:p>
          </p:txBody>
        </p:sp>
        <p:sp>
          <p:nvSpPr>
            <p:cNvPr id="39" name="TextBox 38"/>
            <p:cNvSpPr txBox="1"/>
            <p:nvPr/>
          </p:nvSpPr>
          <p:spPr>
            <a:xfrm>
              <a:off x="4790510" y="4731476"/>
              <a:ext cx="1262389" cy="264179"/>
            </a:xfrm>
            <a:prstGeom prst="rect">
              <a:avLst/>
            </a:prstGeom>
            <a:noFill/>
            <a:ln>
              <a:noFill/>
            </a:ln>
          </p:spPr>
          <p:txBody>
            <a:bodyPr wrap="none" rtlCol="0">
              <a:spAutoFit/>
            </a:bodyPr>
            <a:lstStyle/>
            <a:p>
              <a:r>
                <a:rPr lang="en-US" sz="1400" dirty="0" smtClean="0"/>
                <a:t>Telnet/Console</a:t>
              </a:r>
              <a:endParaRPr lang="en-US" sz="1400" dirty="0"/>
            </a:p>
          </p:txBody>
        </p:sp>
      </p:grpSp>
      <p:sp>
        <p:nvSpPr>
          <p:cNvPr id="6" name="Rectangle 5"/>
          <p:cNvSpPr/>
          <p:nvPr/>
        </p:nvSpPr>
        <p:spPr>
          <a:xfrm>
            <a:off x="5187860" y="1493575"/>
            <a:ext cx="4572000" cy="1054135"/>
          </a:xfrm>
          <a:prstGeom prst="rect">
            <a:avLst/>
          </a:prstGeom>
        </p:spPr>
        <p:txBody>
          <a:bodyPr>
            <a:spAutoFit/>
          </a:bodyPr>
          <a:lstStyle/>
          <a:p>
            <a:pPr marL="214313" indent="-214313">
              <a:buClr>
                <a:schemeClr val="tx1"/>
              </a:buClr>
              <a:buFont typeface="Wingdings" panose="05000000000000000000" pitchFamily="2" charset="2"/>
              <a:buChar char="§"/>
            </a:pPr>
            <a:r>
              <a:rPr lang="en-US" sz="1250" dirty="0"/>
              <a:t>Agentless and simple approach</a:t>
            </a:r>
          </a:p>
          <a:p>
            <a:pPr marL="214313" indent="-214313">
              <a:buClr>
                <a:schemeClr val="tx1"/>
              </a:buClr>
              <a:buFont typeface="Wingdings" panose="05000000000000000000" pitchFamily="2" charset="2"/>
              <a:buChar char="§"/>
            </a:pPr>
            <a:endParaRPr lang="en-US" sz="1250" dirty="0"/>
          </a:p>
          <a:p>
            <a:pPr marL="214313" indent="-214313">
              <a:buClr>
                <a:schemeClr val="tx1"/>
              </a:buClr>
              <a:buFont typeface="Wingdings" panose="05000000000000000000" pitchFamily="2" charset="2"/>
              <a:buChar char="§"/>
            </a:pPr>
            <a:r>
              <a:rPr lang="en-US" sz="1250" dirty="0"/>
              <a:t>Does not require coding skills (YAML)</a:t>
            </a:r>
          </a:p>
          <a:p>
            <a:pPr marL="214313" indent="-214313">
              <a:buClr>
                <a:schemeClr val="tx1"/>
              </a:buClr>
              <a:buFont typeface="Wingdings" panose="05000000000000000000" pitchFamily="2" charset="2"/>
              <a:buChar char="§"/>
            </a:pPr>
            <a:endParaRPr lang="en-US" sz="1250" dirty="0"/>
          </a:p>
          <a:p>
            <a:pPr marL="214313" indent="-214313">
              <a:buClr>
                <a:schemeClr val="tx1"/>
              </a:buClr>
              <a:buFont typeface="Wingdings" panose="05000000000000000000" pitchFamily="2" charset="2"/>
              <a:buChar char="§"/>
            </a:pPr>
            <a:r>
              <a:rPr lang="en-US" sz="1250" dirty="0"/>
              <a:t>Work flow Engine</a:t>
            </a:r>
          </a:p>
        </p:txBody>
      </p:sp>
      <p:grpSp>
        <p:nvGrpSpPr>
          <p:cNvPr id="52" name="Group 51"/>
          <p:cNvGrpSpPr/>
          <p:nvPr/>
        </p:nvGrpSpPr>
        <p:grpSpPr>
          <a:xfrm>
            <a:off x="3819511" y="4394897"/>
            <a:ext cx="1587491" cy="312691"/>
            <a:chOff x="4592003" y="4727259"/>
            <a:chExt cx="1720215" cy="268397"/>
          </a:xfrm>
          <a:solidFill>
            <a:schemeClr val="bg1"/>
          </a:solidFill>
        </p:grpSpPr>
        <p:sp>
          <p:nvSpPr>
            <p:cNvPr id="62" name="AutoShape 3"/>
            <p:cNvSpPr>
              <a:spLocks noChangeArrowheads="1"/>
            </p:cNvSpPr>
            <p:nvPr/>
          </p:nvSpPr>
          <p:spPr bwMode="auto">
            <a:xfrm>
              <a:off x="4592003" y="4727259"/>
              <a:ext cx="1720215" cy="253975"/>
            </a:xfrm>
            <a:prstGeom prst="hexagon">
              <a:avLst>
                <a:gd name="adj" fmla="val 80267"/>
                <a:gd name="vf" fmla="val 115470"/>
              </a:avLst>
            </a:prstGeom>
            <a:grpFill/>
            <a:ln w="19050" cap="flat" cmpd="sng" algn="ctr">
              <a:solidFill>
                <a:srgbClr val="334666"/>
              </a:solidFill>
              <a:prstDash val="solid"/>
              <a:miter lim="800000"/>
              <a:headEnd type="none" w="med" len="med"/>
              <a:tailEnd type="none" w="med" len="med"/>
            </a:ln>
            <a:effectLst/>
          </p:spPr>
          <p:txBody>
            <a:bodyPr wrap="none" lIns="42863" tIns="21431" rIns="42863" bIns="21431" anchor="ctr"/>
            <a:lstStyle/>
            <a:p>
              <a:endParaRPr lang="en-US" sz="1750" dirty="0">
                <a:solidFill>
                  <a:srgbClr val="FFFFFF"/>
                </a:solidFill>
              </a:endParaRPr>
            </a:p>
          </p:txBody>
        </p:sp>
        <p:sp>
          <p:nvSpPr>
            <p:cNvPr id="63" name="TextBox 62"/>
            <p:cNvSpPr txBox="1"/>
            <p:nvPr/>
          </p:nvSpPr>
          <p:spPr>
            <a:xfrm>
              <a:off x="4790509" y="4731477"/>
              <a:ext cx="1227679" cy="264179"/>
            </a:xfrm>
            <a:prstGeom prst="rect">
              <a:avLst/>
            </a:prstGeom>
            <a:noFill/>
            <a:ln>
              <a:noFill/>
            </a:ln>
          </p:spPr>
          <p:txBody>
            <a:bodyPr wrap="square" rtlCol="0">
              <a:spAutoFit/>
            </a:bodyPr>
            <a:lstStyle/>
            <a:p>
              <a:pPr algn="ctr"/>
              <a:r>
                <a:rPr lang="en-US" sz="1400" dirty="0" smtClean="0"/>
                <a:t>SSH</a:t>
              </a:r>
              <a:endParaRPr lang="en-US" sz="1400" dirty="0"/>
            </a:p>
          </p:txBody>
        </p:sp>
      </p:grpSp>
      <p:grpSp>
        <p:nvGrpSpPr>
          <p:cNvPr id="64" name="Group 63"/>
          <p:cNvGrpSpPr/>
          <p:nvPr/>
        </p:nvGrpSpPr>
        <p:grpSpPr>
          <a:xfrm>
            <a:off x="3879345" y="4822563"/>
            <a:ext cx="1587491" cy="349151"/>
            <a:chOff x="4592003" y="4727259"/>
            <a:chExt cx="1720215" cy="299692"/>
          </a:xfrm>
          <a:solidFill>
            <a:schemeClr val="bg1"/>
          </a:solidFill>
        </p:grpSpPr>
        <p:sp>
          <p:nvSpPr>
            <p:cNvPr id="65" name="AutoShape 3"/>
            <p:cNvSpPr>
              <a:spLocks noChangeArrowheads="1"/>
            </p:cNvSpPr>
            <p:nvPr/>
          </p:nvSpPr>
          <p:spPr bwMode="auto">
            <a:xfrm>
              <a:off x="4592003" y="4727259"/>
              <a:ext cx="1720215" cy="253975"/>
            </a:xfrm>
            <a:prstGeom prst="hexagon">
              <a:avLst>
                <a:gd name="adj" fmla="val 80267"/>
                <a:gd name="vf" fmla="val 115470"/>
              </a:avLst>
            </a:prstGeom>
            <a:grpFill/>
            <a:ln w="19050" cap="flat" cmpd="sng" algn="ctr">
              <a:solidFill>
                <a:srgbClr val="334666"/>
              </a:solidFill>
              <a:prstDash val="solid"/>
              <a:miter lim="800000"/>
              <a:headEnd type="none" w="med" len="med"/>
              <a:tailEnd type="none" w="med" len="med"/>
            </a:ln>
            <a:effectLst/>
          </p:spPr>
          <p:txBody>
            <a:bodyPr wrap="none" lIns="42863" tIns="21431" rIns="42863" bIns="21431" anchor="ctr"/>
            <a:lstStyle/>
            <a:p>
              <a:endParaRPr lang="en-US" sz="1750" dirty="0">
                <a:solidFill>
                  <a:srgbClr val="FFFFFF"/>
                </a:solidFill>
              </a:endParaRPr>
            </a:p>
          </p:txBody>
        </p:sp>
        <p:sp>
          <p:nvSpPr>
            <p:cNvPr id="66" name="TextBox 65"/>
            <p:cNvSpPr txBox="1"/>
            <p:nvPr/>
          </p:nvSpPr>
          <p:spPr>
            <a:xfrm>
              <a:off x="4847143" y="4762772"/>
              <a:ext cx="1155572" cy="264179"/>
            </a:xfrm>
            <a:prstGeom prst="rect">
              <a:avLst/>
            </a:prstGeom>
            <a:noFill/>
            <a:ln>
              <a:noFill/>
            </a:ln>
          </p:spPr>
          <p:txBody>
            <a:bodyPr wrap="square" rtlCol="0">
              <a:spAutoFit/>
            </a:bodyPr>
            <a:lstStyle/>
            <a:p>
              <a:r>
                <a:rPr lang="en-US" sz="1400" dirty="0" smtClean="0"/>
                <a:t>NETCONF</a:t>
              </a:r>
              <a:endParaRPr lang="en-US" sz="1400" dirty="0"/>
            </a:p>
          </p:txBody>
        </p:sp>
      </p:grpSp>
    </p:spTree>
    <p:extLst>
      <p:ext uri="{BB962C8B-B14F-4D97-AF65-F5344CB8AC3E}">
        <p14:creationId xmlns:p14="http://schemas.microsoft.com/office/powerpoint/2010/main" val="929685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p:cNvCxnSpPr/>
          <p:nvPr/>
        </p:nvCxnSpPr>
        <p:spPr>
          <a:xfrm>
            <a:off x="1406916" y="3716509"/>
            <a:ext cx="587828" cy="75627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pic>
        <p:nvPicPr>
          <p:cNvPr id="35" name="Picture 34" descr="MX Series_960.png"/>
          <p:cNvPicPr>
            <a:picLocks noChangeAspect="1"/>
          </p:cNvPicPr>
          <p:nvPr/>
        </p:nvPicPr>
        <p:blipFill>
          <a:blip r:embed="rId3" cstate="print"/>
          <a:stretch>
            <a:fillRect/>
          </a:stretch>
        </p:blipFill>
        <p:spPr>
          <a:xfrm>
            <a:off x="1752600" y="1600200"/>
            <a:ext cx="616559" cy="679796"/>
          </a:xfrm>
          <a:prstGeom prst="rect">
            <a:avLst/>
          </a:prstGeom>
        </p:spPr>
      </p:pic>
      <p:grpSp>
        <p:nvGrpSpPr>
          <p:cNvPr id="9" name="Group 8"/>
          <p:cNvGrpSpPr/>
          <p:nvPr/>
        </p:nvGrpSpPr>
        <p:grpSpPr>
          <a:xfrm>
            <a:off x="777101" y="2830459"/>
            <a:ext cx="1175657" cy="927446"/>
            <a:chOff x="493905" y="3234189"/>
            <a:chExt cx="1881051" cy="1483914"/>
          </a:xfrm>
        </p:grpSpPr>
        <p:pic>
          <p:nvPicPr>
            <p:cNvPr id="42" name="Picture 41" descr="Multiple Documents.png"/>
            <p:cNvPicPr>
              <a:picLocks noChangeAspect="1"/>
            </p:cNvPicPr>
            <p:nvPr/>
          </p:nvPicPr>
          <p:blipFill>
            <a:blip r:embed="rId4" cstate="print"/>
            <a:stretch>
              <a:fillRect/>
            </a:stretch>
          </p:blipFill>
          <p:spPr>
            <a:xfrm>
              <a:off x="999214" y="3909109"/>
              <a:ext cx="870437" cy="808994"/>
            </a:xfrm>
            <a:prstGeom prst="rect">
              <a:avLst/>
            </a:prstGeom>
          </p:spPr>
        </p:pic>
        <p:sp>
          <p:nvSpPr>
            <p:cNvPr id="44" name="Rectangle 43"/>
            <p:cNvSpPr/>
            <p:nvPr/>
          </p:nvSpPr>
          <p:spPr>
            <a:xfrm>
              <a:off x="493905" y="3234189"/>
              <a:ext cx="1881051" cy="747450"/>
            </a:xfrm>
            <a:prstGeom prst="rect">
              <a:avLst/>
            </a:prstGeom>
          </p:spPr>
          <p:txBody>
            <a:bodyPr wrap="square" lIns="81639" tIns="40819" rIns="81639" bIns="40819">
              <a:spAutoFit/>
            </a:bodyPr>
            <a:lstStyle/>
            <a:p>
              <a:pPr algn="ctr"/>
              <a:r>
                <a:rPr lang="en-US" sz="1250" dirty="0"/>
                <a:t>"</a:t>
              </a:r>
              <a:r>
                <a:rPr lang="en-US" sz="1250" b="1" dirty="0">
                  <a:cs typeface="Arial" panose="020B0604020202020204" pitchFamily="34" charset="0"/>
                </a:rPr>
                <a:t>BEFORE</a:t>
              </a:r>
              <a:r>
                <a:rPr lang="en-US" sz="1250" dirty="0">
                  <a:cs typeface="Arial" panose="020B0604020202020204" pitchFamily="34" charset="0"/>
                </a:rPr>
                <a:t>"</a:t>
              </a:r>
            </a:p>
            <a:p>
              <a:pPr algn="ctr"/>
              <a:r>
                <a:rPr lang="en-US" sz="1250" dirty="0">
                  <a:cs typeface="Arial" panose="020B0604020202020204" pitchFamily="34" charset="0"/>
                </a:rPr>
                <a:t>SNAPSHOT</a:t>
              </a:r>
            </a:p>
          </p:txBody>
        </p:sp>
      </p:grpSp>
      <p:grpSp>
        <p:nvGrpSpPr>
          <p:cNvPr id="2" name="Group 45"/>
          <p:cNvGrpSpPr/>
          <p:nvPr/>
        </p:nvGrpSpPr>
        <p:grpSpPr>
          <a:xfrm>
            <a:off x="1994744" y="2846582"/>
            <a:ext cx="1175657" cy="910480"/>
            <a:chOff x="5971605" y="4560780"/>
            <a:chExt cx="1175657" cy="1213973"/>
          </a:xfrm>
        </p:grpSpPr>
        <p:pic>
          <p:nvPicPr>
            <p:cNvPr id="43" name="Picture 42" descr="Multiple Documents.png"/>
            <p:cNvPicPr>
              <a:picLocks noChangeAspect="1"/>
            </p:cNvPicPr>
            <p:nvPr/>
          </p:nvPicPr>
          <p:blipFill>
            <a:blip r:embed="rId4" cstate="print"/>
            <a:stretch>
              <a:fillRect/>
            </a:stretch>
          </p:blipFill>
          <p:spPr>
            <a:xfrm>
              <a:off x="6281188" y="5100591"/>
              <a:ext cx="544023" cy="674162"/>
            </a:xfrm>
            <a:prstGeom prst="rect">
              <a:avLst/>
            </a:prstGeom>
          </p:spPr>
        </p:pic>
        <p:sp>
          <p:nvSpPr>
            <p:cNvPr id="45" name="Rectangle 44"/>
            <p:cNvSpPr/>
            <p:nvPr/>
          </p:nvSpPr>
          <p:spPr>
            <a:xfrm>
              <a:off x="5971605" y="4560780"/>
              <a:ext cx="1175657" cy="636072"/>
            </a:xfrm>
            <a:prstGeom prst="rect">
              <a:avLst/>
            </a:prstGeom>
          </p:spPr>
          <p:txBody>
            <a:bodyPr wrap="square">
              <a:spAutoFit/>
            </a:bodyPr>
            <a:lstStyle/>
            <a:p>
              <a:pPr algn="ctr"/>
              <a:r>
                <a:rPr lang="en-US" sz="1250" dirty="0">
                  <a:cs typeface="Arial" panose="020B0604020202020204" pitchFamily="34" charset="0"/>
                </a:rPr>
                <a:t>"</a:t>
              </a:r>
              <a:r>
                <a:rPr lang="en-US" sz="1250" b="1" dirty="0">
                  <a:cs typeface="Arial" panose="020B0604020202020204" pitchFamily="34" charset="0"/>
                </a:rPr>
                <a:t>AFTER</a:t>
              </a:r>
              <a:r>
                <a:rPr lang="en-US" sz="1250" dirty="0">
                  <a:cs typeface="Arial" panose="020B0604020202020204" pitchFamily="34" charset="0"/>
                </a:rPr>
                <a:t>"</a:t>
              </a:r>
            </a:p>
            <a:p>
              <a:pPr algn="ctr"/>
              <a:r>
                <a:rPr lang="en-US" sz="1250" dirty="0">
                  <a:cs typeface="Arial" panose="020B0604020202020204" pitchFamily="34" charset="0"/>
                </a:rPr>
                <a:t>SNAPSHOT</a:t>
              </a:r>
            </a:p>
          </p:txBody>
        </p:sp>
      </p:grpSp>
      <p:cxnSp>
        <p:nvCxnSpPr>
          <p:cNvPr id="50" name="Straight Arrow Connector 49"/>
          <p:cNvCxnSpPr>
            <a:stCxn id="35" idx="2"/>
          </p:cNvCxnSpPr>
          <p:nvPr/>
        </p:nvCxnSpPr>
        <p:spPr>
          <a:xfrm flipH="1">
            <a:off x="1406916" y="2279996"/>
            <a:ext cx="653964" cy="52902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2"/>
            <a:endCxn id="45" idx="0"/>
          </p:cNvCxnSpPr>
          <p:nvPr/>
        </p:nvCxnSpPr>
        <p:spPr>
          <a:xfrm>
            <a:off x="2060880" y="2279996"/>
            <a:ext cx="521693" cy="56658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grpSp>
        <p:nvGrpSpPr>
          <p:cNvPr id="4" name="Group 61"/>
          <p:cNvGrpSpPr/>
          <p:nvPr/>
        </p:nvGrpSpPr>
        <p:grpSpPr>
          <a:xfrm>
            <a:off x="1686462" y="4835430"/>
            <a:ext cx="700309" cy="454483"/>
            <a:chOff x="2244436" y="4664408"/>
            <a:chExt cx="823961" cy="651394"/>
          </a:xfrm>
        </p:grpSpPr>
        <p:pic>
          <p:nvPicPr>
            <p:cNvPr id="63" name="Picture 62" descr="junos_space_burst.png"/>
            <p:cNvPicPr>
              <a:picLocks noChangeAspect="1"/>
            </p:cNvPicPr>
            <p:nvPr/>
          </p:nvPicPr>
          <p:blipFill>
            <a:blip r:embed="rId5" cstate="print"/>
            <a:stretch>
              <a:fillRect/>
            </a:stretch>
          </p:blipFill>
          <p:spPr>
            <a:xfrm>
              <a:off x="2244436" y="4664408"/>
              <a:ext cx="481660" cy="527100"/>
            </a:xfrm>
            <a:prstGeom prst="rect">
              <a:avLst/>
            </a:prstGeom>
          </p:spPr>
        </p:pic>
        <p:pic>
          <p:nvPicPr>
            <p:cNvPr id="64" name="Picture 63" descr="NFP Web Services.png"/>
            <p:cNvPicPr>
              <a:picLocks noChangeAspect="1"/>
            </p:cNvPicPr>
            <p:nvPr/>
          </p:nvPicPr>
          <p:blipFill>
            <a:blip r:embed="rId6" cstate="print"/>
            <a:stretch>
              <a:fillRect/>
            </a:stretch>
          </p:blipFill>
          <p:spPr>
            <a:xfrm>
              <a:off x="2451838" y="4842182"/>
              <a:ext cx="616559" cy="473620"/>
            </a:xfrm>
            <a:prstGeom prst="rect">
              <a:avLst/>
            </a:prstGeom>
          </p:spPr>
        </p:pic>
      </p:grpSp>
      <p:cxnSp>
        <p:nvCxnSpPr>
          <p:cNvPr id="68" name="Straight Arrow Connector 67"/>
          <p:cNvCxnSpPr>
            <a:stCxn id="43" idx="2"/>
          </p:cNvCxnSpPr>
          <p:nvPr/>
        </p:nvCxnSpPr>
        <p:spPr>
          <a:xfrm flipH="1">
            <a:off x="2161445" y="3757062"/>
            <a:ext cx="414894" cy="71572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469171" y="4445632"/>
            <a:ext cx="1175657" cy="467156"/>
          </a:xfrm>
          <a:prstGeom prst="rect">
            <a:avLst/>
          </a:prstGeom>
        </p:spPr>
        <p:txBody>
          <a:bodyPr wrap="square" lIns="81639" tIns="40819" rIns="81639" bIns="40819">
            <a:spAutoFit/>
          </a:bodyPr>
          <a:lstStyle/>
          <a:p>
            <a:pPr algn="ctr"/>
            <a:r>
              <a:rPr lang="en-US" sz="1250" dirty="0">
                <a:cs typeface="Arial" panose="020B0604020202020204" pitchFamily="34" charset="0"/>
              </a:rPr>
              <a:t>"</a:t>
            </a:r>
            <a:r>
              <a:rPr lang="en-US" sz="1250" b="1" dirty="0">
                <a:cs typeface="Arial" panose="020B0604020202020204" pitchFamily="34" charset="0"/>
              </a:rPr>
              <a:t>COMPARE</a:t>
            </a:r>
            <a:r>
              <a:rPr lang="en-US" sz="1250" dirty="0">
                <a:cs typeface="Arial" panose="020B0604020202020204" pitchFamily="34" charset="0"/>
              </a:rPr>
              <a:t>"</a:t>
            </a:r>
          </a:p>
          <a:p>
            <a:pPr algn="ctr"/>
            <a:r>
              <a:rPr lang="en-US" sz="1250" dirty="0">
                <a:cs typeface="Arial" panose="020B0604020202020204" pitchFamily="34" charset="0"/>
              </a:rPr>
              <a:t>SNAPSHOTS</a:t>
            </a:r>
          </a:p>
        </p:txBody>
      </p:sp>
      <p:sp>
        <p:nvSpPr>
          <p:cNvPr id="7" name="TextBox 6"/>
          <p:cNvSpPr txBox="1"/>
          <p:nvPr/>
        </p:nvSpPr>
        <p:spPr>
          <a:xfrm>
            <a:off x="4343400" y="1219200"/>
            <a:ext cx="4580619" cy="1631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dirty="0" err="1">
                <a:latin typeface="Consolas"/>
                <a:cs typeface="Consolas"/>
              </a:rPr>
              <a:t>ospf</a:t>
            </a:r>
            <a:r>
              <a:rPr lang="en-US" sz="1000" dirty="0">
                <a:latin typeface="Consolas"/>
                <a:cs typeface="Consolas"/>
              </a:rPr>
              <a:t>-</a:t>
            </a:r>
            <a:r>
              <a:rPr lang="en-US" sz="1000" dirty="0" err="1">
                <a:latin typeface="Consolas"/>
                <a:cs typeface="Consolas"/>
              </a:rPr>
              <a:t>int</a:t>
            </a:r>
            <a:r>
              <a:rPr lang="en-US" sz="1000" dirty="0">
                <a:latin typeface="Consolas"/>
                <a:cs typeface="Consolas"/>
              </a:rPr>
              <a:t>-checks {</a:t>
            </a:r>
          </a:p>
          <a:p>
            <a:r>
              <a:rPr lang="en-US" sz="1000" dirty="0">
                <a:latin typeface="Consolas"/>
                <a:cs typeface="Consolas"/>
              </a:rPr>
              <a:t>   command show </a:t>
            </a:r>
            <a:r>
              <a:rPr lang="en-US" sz="1000" dirty="0" err="1">
                <a:latin typeface="Consolas"/>
                <a:cs typeface="Consolas"/>
              </a:rPr>
              <a:t>ospf</a:t>
            </a:r>
            <a:r>
              <a:rPr lang="en-US" sz="1000" dirty="0">
                <a:latin typeface="Consolas"/>
                <a:cs typeface="Consolas"/>
              </a:rPr>
              <a:t> interface;</a:t>
            </a:r>
          </a:p>
          <a:p>
            <a:r>
              <a:rPr lang="en-US" sz="1000" dirty="0">
                <a:latin typeface="Consolas"/>
                <a:cs typeface="Consolas"/>
              </a:rPr>
              <a:t>   iterate </a:t>
            </a:r>
            <a:r>
              <a:rPr lang="en-US" sz="1000" dirty="0" err="1">
                <a:latin typeface="Consolas"/>
                <a:cs typeface="Consolas"/>
              </a:rPr>
              <a:t>ospf</a:t>
            </a:r>
            <a:r>
              <a:rPr lang="en-US" sz="1000" dirty="0">
                <a:latin typeface="Consolas"/>
                <a:cs typeface="Consolas"/>
              </a:rPr>
              <a:t>-interface {</a:t>
            </a:r>
          </a:p>
          <a:p>
            <a:r>
              <a:rPr lang="en-US" sz="1000" dirty="0">
                <a:latin typeface="Consolas"/>
                <a:cs typeface="Consolas"/>
              </a:rPr>
              <a:t>      is-</a:t>
            </a:r>
            <a:r>
              <a:rPr lang="en-US" sz="1000" dirty="0" err="1">
                <a:latin typeface="Consolas"/>
                <a:cs typeface="Consolas"/>
              </a:rPr>
              <a:t>gt</a:t>
            </a:r>
            <a:r>
              <a:rPr lang="en-US" sz="1000" dirty="0">
                <a:latin typeface="Consolas"/>
                <a:cs typeface="Consolas"/>
              </a:rPr>
              <a:t> neighbor-count, 0 {</a:t>
            </a:r>
          </a:p>
          <a:p>
            <a:r>
              <a:rPr lang="en-US" sz="1000" dirty="0">
                <a:latin typeface="Consolas"/>
                <a:cs typeface="Consolas"/>
              </a:rPr>
              <a:t>         info OSPF interfaces must have at least 1 neighbor;</a:t>
            </a:r>
          </a:p>
          <a:p>
            <a:r>
              <a:rPr lang="en-US" sz="1000" dirty="0">
                <a:latin typeface="Consolas"/>
                <a:cs typeface="Consolas"/>
              </a:rPr>
              <a:t>         err "OSPF interface %s does not have any neighbors", interface-name;</a:t>
            </a:r>
          </a:p>
          <a:p>
            <a:r>
              <a:rPr lang="en-US" sz="1000" dirty="0">
                <a:latin typeface="Consolas"/>
                <a:cs typeface="Consolas"/>
              </a:rPr>
              <a:t>      }</a:t>
            </a:r>
          </a:p>
          <a:p>
            <a:r>
              <a:rPr lang="en-US" sz="1000" dirty="0">
                <a:latin typeface="Consolas"/>
                <a:cs typeface="Consolas"/>
              </a:rPr>
              <a:t>   }</a:t>
            </a:r>
          </a:p>
          <a:p>
            <a:r>
              <a:rPr lang="en-US" sz="1000" dirty="0">
                <a:latin typeface="Consolas"/>
                <a:cs typeface="Consolas"/>
              </a:rPr>
              <a:t>}</a:t>
            </a:r>
          </a:p>
        </p:txBody>
      </p:sp>
      <p:sp>
        <p:nvSpPr>
          <p:cNvPr id="8" name="TextBox 7"/>
          <p:cNvSpPr txBox="1"/>
          <p:nvPr/>
        </p:nvSpPr>
        <p:spPr>
          <a:xfrm>
            <a:off x="4343400" y="2904203"/>
            <a:ext cx="4580619" cy="1169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dirty="0" err="1">
                <a:latin typeface="Consolas"/>
                <a:cs typeface="Consolas"/>
              </a:rPr>
              <a:t>bsmith@server</a:t>
            </a:r>
            <a:r>
              <a:rPr lang="en-US" sz="1000" dirty="0">
                <a:latin typeface="Consolas"/>
                <a:cs typeface="Consolas"/>
              </a:rPr>
              <a:t>$ </a:t>
            </a:r>
            <a:r>
              <a:rPr lang="en-US" sz="1000" dirty="0" err="1">
                <a:latin typeface="Consolas"/>
                <a:cs typeface="Consolas"/>
              </a:rPr>
              <a:t>jsnap</a:t>
            </a:r>
            <a:r>
              <a:rPr lang="en-US" sz="1000" dirty="0">
                <a:latin typeface="Consolas"/>
                <a:cs typeface="Consolas"/>
              </a:rPr>
              <a:t> --snap </a:t>
            </a:r>
            <a:r>
              <a:rPr lang="en-US" sz="1000" dirty="0" err="1">
                <a:latin typeface="Consolas"/>
                <a:cs typeface="Consolas"/>
              </a:rPr>
              <a:t>preupgrade</a:t>
            </a:r>
            <a:r>
              <a:rPr lang="en-US" sz="1000" dirty="0">
                <a:latin typeface="Consolas"/>
                <a:cs typeface="Consolas"/>
              </a:rPr>
              <a:t> -l </a:t>
            </a:r>
            <a:r>
              <a:rPr lang="en-US" sz="1000" dirty="0" err="1">
                <a:latin typeface="Consolas"/>
                <a:cs typeface="Consolas"/>
              </a:rPr>
              <a:t>bsmith</a:t>
            </a:r>
            <a:r>
              <a:rPr lang="en-US" sz="1000" dirty="0">
                <a:latin typeface="Consolas"/>
                <a:cs typeface="Consolas"/>
              </a:rPr>
              <a:t> -t ABC </a:t>
            </a:r>
            <a:r>
              <a:rPr lang="en-US" sz="1000" dirty="0" err="1">
                <a:latin typeface="Consolas"/>
                <a:cs typeface="Consolas"/>
              </a:rPr>
              <a:t>ABCsnapshot.conf</a:t>
            </a:r>
            <a:endParaRPr lang="en-US" sz="1000" dirty="0">
              <a:latin typeface="Consolas"/>
              <a:cs typeface="Consolas"/>
            </a:endParaRPr>
          </a:p>
          <a:p>
            <a:r>
              <a:rPr lang="en-US" sz="1000" dirty="0">
                <a:latin typeface="Consolas"/>
                <a:cs typeface="Consolas"/>
              </a:rPr>
              <a:t>  </a:t>
            </a:r>
            <a:r>
              <a:rPr lang="en-US" sz="1000" dirty="0" err="1">
                <a:latin typeface="Consolas"/>
                <a:cs typeface="Consolas"/>
              </a:rPr>
              <a:t>bsmith</a:t>
            </a:r>
            <a:r>
              <a:rPr lang="en-US" sz="1000" dirty="0">
                <a:latin typeface="Consolas"/>
                <a:cs typeface="Consolas"/>
              </a:rPr>
              <a:t> password:</a:t>
            </a:r>
          </a:p>
          <a:p>
            <a:r>
              <a:rPr lang="en-US" sz="1000" dirty="0">
                <a:latin typeface="Consolas"/>
                <a:cs typeface="Consolas"/>
              </a:rPr>
              <a:t>  Connecting to </a:t>
            </a:r>
            <a:r>
              <a:rPr lang="en-US" sz="1000" dirty="0" err="1">
                <a:latin typeface="Consolas"/>
                <a:cs typeface="Consolas"/>
              </a:rPr>
              <a:t>bsmith@ABC</a:t>
            </a:r>
            <a:r>
              <a:rPr lang="en-US" sz="1000" dirty="0">
                <a:latin typeface="Consolas"/>
                <a:cs typeface="Consolas"/>
              </a:rPr>
              <a:t> ...</a:t>
            </a:r>
          </a:p>
          <a:p>
            <a:r>
              <a:rPr lang="en-US" sz="1000" dirty="0">
                <a:latin typeface="Consolas"/>
                <a:cs typeface="Consolas"/>
              </a:rPr>
              <a:t>  CONNECTED.</a:t>
            </a:r>
          </a:p>
          <a:p>
            <a:r>
              <a:rPr lang="en-US" sz="1000" dirty="0">
                <a:latin typeface="Consolas"/>
                <a:cs typeface="Consolas"/>
              </a:rPr>
              <a:t>EXEC: 'show </a:t>
            </a:r>
            <a:r>
              <a:rPr lang="en-US" sz="1000" dirty="0" err="1">
                <a:latin typeface="Consolas"/>
                <a:cs typeface="Consolas"/>
              </a:rPr>
              <a:t>ospf</a:t>
            </a:r>
            <a:r>
              <a:rPr lang="en-US" sz="1000" dirty="0">
                <a:latin typeface="Consolas"/>
                <a:cs typeface="Consolas"/>
              </a:rPr>
              <a:t> interface' ...</a:t>
            </a:r>
          </a:p>
          <a:p>
            <a:r>
              <a:rPr lang="en-US" sz="1000" dirty="0">
                <a:latin typeface="Consolas"/>
                <a:cs typeface="Consolas"/>
              </a:rPr>
              <a:t>  SAVE: 'ABC__ospf-int-checks__preupgrade.xml' ...</a:t>
            </a:r>
          </a:p>
        </p:txBody>
      </p:sp>
      <p:sp>
        <p:nvSpPr>
          <p:cNvPr id="24" name="TextBox 23"/>
          <p:cNvSpPr txBox="1"/>
          <p:nvPr/>
        </p:nvSpPr>
        <p:spPr>
          <a:xfrm>
            <a:off x="4343401" y="4111552"/>
            <a:ext cx="4551947" cy="1631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000" dirty="0" err="1">
                <a:latin typeface="Consolas"/>
                <a:cs typeface="Consolas"/>
              </a:rPr>
              <a:t>bsmith@server</a:t>
            </a:r>
            <a:r>
              <a:rPr lang="en-US" sz="1000" dirty="0">
                <a:latin typeface="Consolas"/>
                <a:cs typeface="Consolas"/>
              </a:rPr>
              <a:t>$ </a:t>
            </a:r>
            <a:r>
              <a:rPr lang="en-US" sz="1000" dirty="0" err="1">
                <a:latin typeface="Consolas"/>
                <a:cs typeface="Consolas"/>
              </a:rPr>
              <a:t>jsnap</a:t>
            </a:r>
            <a:r>
              <a:rPr lang="en-US" sz="1000" dirty="0">
                <a:latin typeface="Consolas"/>
                <a:cs typeface="Consolas"/>
              </a:rPr>
              <a:t> --check </a:t>
            </a:r>
            <a:r>
              <a:rPr lang="en-US" sz="1000" dirty="0" err="1">
                <a:latin typeface="Consolas"/>
                <a:cs typeface="Consolas"/>
              </a:rPr>
              <a:t>preupgrade</a:t>
            </a:r>
            <a:r>
              <a:rPr lang="en-US" sz="1000" dirty="0">
                <a:latin typeface="Consolas"/>
                <a:cs typeface="Consolas"/>
              </a:rPr>
              <a:t>, </a:t>
            </a:r>
            <a:r>
              <a:rPr lang="en-US" sz="1000" dirty="0" err="1">
                <a:latin typeface="Consolas"/>
                <a:cs typeface="Consolas"/>
              </a:rPr>
              <a:t>postupgrade</a:t>
            </a:r>
            <a:r>
              <a:rPr lang="en-US" sz="1000" dirty="0">
                <a:latin typeface="Consolas"/>
                <a:cs typeface="Consolas"/>
              </a:rPr>
              <a:t> -t ABC </a:t>
            </a:r>
            <a:r>
              <a:rPr lang="en-US" sz="1000" dirty="0" err="1">
                <a:latin typeface="Consolas"/>
                <a:cs typeface="Consolas"/>
              </a:rPr>
              <a:t>ABCsnapshot.conf</a:t>
            </a:r>
            <a:endParaRPr lang="en-US" sz="1000" dirty="0">
              <a:latin typeface="Consolas"/>
              <a:cs typeface="Consolas"/>
            </a:endParaRPr>
          </a:p>
          <a:p>
            <a:endParaRPr lang="en-US" sz="1000" dirty="0">
              <a:latin typeface="Consolas"/>
              <a:cs typeface="Consolas"/>
            </a:endParaRPr>
          </a:p>
          <a:p>
            <a:r>
              <a:rPr lang="en-US" sz="1000" dirty="0">
                <a:latin typeface="Consolas"/>
                <a:cs typeface="Consolas"/>
              </a:rPr>
              <a:t>---------------------------------------------------------------</a:t>
            </a:r>
          </a:p>
          <a:p>
            <a:r>
              <a:rPr lang="en-US" sz="1000" dirty="0">
                <a:latin typeface="Consolas"/>
                <a:cs typeface="Consolas"/>
              </a:rPr>
              <a:t>CHECKING SECTION: </a:t>
            </a:r>
            <a:r>
              <a:rPr lang="en-US" sz="1000" dirty="0" err="1">
                <a:latin typeface="Consolas"/>
                <a:cs typeface="Consolas"/>
              </a:rPr>
              <a:t>ospf</a:t>
            </a:r>
            <a:r>
              <a:rPr lang="en-US" sz="1000" dirty="0">
                <a:latin typeface="Consolas"/>
                <a:cs typeface="Consolas"/>
              </a:rPr>
              <a:t>-</a:t>
            </a:r>
            <a:r>
              <a:rPr lang="en-US" sz="1000" dirty="0" err="1">
                <a:latin typeface="Consolas"/>
                <a:cs typeface="Consolas"/>
              </a:rPr>
              <a:t>int</a:t>
            </a:r>
            <a:r>
              <a:rPr lang="en-US" sz="1000" dirty="0">
                <a:latin typeface="Consolas"/>
                <a:cs typeface="Consolas"/>
              </a:rPr>
              <a:t>-checks</a:t>
            </a:r>
          </a:p>
          <a:p>
            <a:r>
              <a:rPr lang="en-US" sz="1000" dirty="0">
                <a:latin typeface="Consolas"/>
                <a:cs typeface="Consolas"/>
              </a:rPr>
              <a:t>---------------------------------------------------------------</a:t>
            </a:r>
          </a:p>
          <a:p>
            <a:r>
              <a:rPr lang="en-US" sz="1000" dirty="0">
                <a:latin typeface="Consolas"/>
                <a:cs typeface="Consolas"/>
              </a:rPr>
              <a:t>+ TEST PASSED: OSPF interfaces must have at least 1 neighbor</a:t>
            </a:r>
          </a:p>
          <a:p>
            <a:endParaRPr lang="en-US" sz="1000" dirty="0">
              <a:latin typeface="Consolas"/>
              <a:cs typeface="Consolas"/>
            </a:endParaRPr>
          </a:p>
        </p:txBody>
      </p:sp>
      <p:sp>
        <p:nvSpPr>
          <p:cNvPr id="5" name="Title 4"/>
          <p:cNvSpPr>
            <a:spLocks noGrp="1"/>
          </p:cNvSpPr>
          <p:nvPr>
            <p:ph type="title"/>
          </p:nvPr>
        </p:nvSpPr>
        <p:spPr/>
        <p:txBody>
          <a:bodyPr/>
          <a:lstStyle/>
          <a:p>
            <a:r>
              <a:rPr lang="en-US" b="1" dirty="0" smtClean="0"/>
              <a:t>JSNAP</a:t>
            </a:r>
            <a:endParaRPr lang="en-US" b="1" dirty="0"/>
          </a:p>
        </p:txBody>
      </p:sp>
    </p:spTree>
    <p:extLst>
      <p:ext uri="{BB962C8B-B14F-4D97-AF65-F5344CB8AC3E}">
        <p14:creationId xmlns:p14="http://schemas.microsoft.com/office/powerpoint/2010/main" val="36189381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1000" y="283464"/>
            <a:ext cx="8386498" cy="598580"/>
          </a:xfrm>
        </p:spPr>
        <p:txBody>
          <a:bodyPr/>
          <a:lstStyle/>
          <a:p>
            <a:r>
              <a:rPr lang="en-US" sz="3600" cap="none" dirty="0" smtClean="0">
                <a:solidFill>
                  <a:schemeClr val="accent5">
                    <a:lumMod val="50000"/>
                  </a:schemeClr>
                </a:solidFill>
                <a:latin typeface="Arial" panose="020B0604020202020204" pitchFamily="34" charset="0"/>
                <a:cs typeface="Arial" panose="020B0604020202020204" pitchFamily="34" charset="0"/>
              </a:rPr>
              <a:t>How Do I Sell Automation?</a:t>
            </a:r>
            <a:endParaRPr lang="en-US" sz="3600" cap="none" dirty="0">
              <a:solidFill>
                <a:schemeClr val="accent5">
                  <a:lumMod val="50000"/>
                </a:schemeClr>
              </a:solidFill>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5"/>
          </p:nvPr>
        </p:nvSpPr>
        <p:spPr/>
        <p:txBody>
          <a:bodyPr/>
          <a:lstStyle/>
          <a:p>
            <a:r>
              <a:rPr lang="en-US" dirty="0" smtClean="0">
                <a:solidFill>
                  <a:srgbClr val="292929"/>
                </a:solidFill>
              </a:rPr>
              <a:t>Bridging the value gap with Automation</a:t>
            </a:r>
            <a:endParaRPr lang="en-US" dirty="0">
              <a:solidFill>
                <a:srgbClr val="292929"/>
              </a:solidFill>
            </a:endParaRPr>
          </a:p>
        </p:txBody>
      </p:sp>
      <p:sp>
        <p:nvSpPr>
          <p:cNvPr id="4" name="Text Placeholder 3"/>
          <p:cNvSpPr>
            <a:spLocks noGrp="1"/>
          </p:cNvSpPr>
          <p:nvPr>
            <p:ph type="body" sz="quarter" idx="14"/>
          </p:nvPr>
        </p:nvSpPr>
        <p:spPr>
          <a:xfrm>
            <a:off x="688541" y="2605903"/>
            <a:ext cx="8242213" cy="3394847"/>
          </a:xfrm>
        </p:spPr>
        <p:txBody>
          <a:bodyPr/>
          <a:lstStyle/>
          <a:p>
            <a:pPr>
              <a:buClr>
                <a:srgbClr val="292929"/>
              </a:buClr>
              <a:buSzPct val="100000"/>
            </a:pPr>
            <a:r>
              <a:rPr lang="en-US" sz="2250" dirty="0"/>
              <a:t>Automation is </a:t>
            </a:r>
            <a:r>
              <a:rPr lang="en-US" sz="2250" b="1" i="1" dirty="0"/>
              <a:t>not</a:t>
            </a:r>
            <a:r>
              <a:rPr lang="en-US" sz="2250" dirty="0"/>
              <a:t> the product</a:t>
            </a:r>
          </a:p>
          <a:p>
            <a:pPr>
              <a:buClr>
                <a:srgbClr val="292929"/>
              </a:buClr>
              <a:buSzPct val="100000"/>
            </a:pPr>
            <a:endParaRPr lang="en-US" sz="2250" dirty="0"/>
          </a:p>
          <a:p>
            <a:pPr>
              <a:buClr>
                <a:srgbClr val="292929"/>
              </a:buClr>
              <a:buSzPct val="100000"/>
            </a:pPr>
            <a:r>
              <a:rPr lang="en-US" sz="2250" dirty="0"/>
              <a:t>Automation is the differentiator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568" y="2018065"/>
            <a:ext cx="2916270" cy="3391011"/>
          </a:xfrm>
          <a:prstGeom prst="rect">
            <a:avLst/>
          </a:prstGeom>
        </p:spPr>
      </p:pic>
      <p:sp>
        <p:nvSpPr>
          <p:cNvPr id="6" name="Text Placeholder 2"/>
          <p:cNvSpPr txBox="1">
            <a:spLocks/>
          </p:cNvSpPr>
          <p:nvPr/>
        </p:nvSpPr>
        <p:spPr>
          <a:xfrm>
            <a:off x="5562600" y="5109231"/>
            <a:ext cx="2893932" cy="374941"/>
          </a:xfrm>
          <a:prstGeom prst="rect">
            <a:avLst/>
          </a:prstGeom>
        </p:spPr>
        <p:txBody>
          <a:bodyPr lIns="0" tIns="118864" rIns="91434" bIns="45718" anchor="t" anchorCtr="0"/>
          <a:lstStyle>
            <a:lvl1pPr marL="0" indent="0" algn="l" defTabSz="685697" rtl="0" eaLnBrk="1" fontAlgn="base" latinLnBrk="0" hangingPunct="1">
              <a:spcBef>
                <a:spcPct val="20000"/>
              </a:spcBef>
              <a:spcAft>
                <a:spcPts val="400"/>
              </a:spcAft>
              <a:buClr>
                <a:schemeClr val="tx1"/>
              </a:buClr>
              <a:buSzPct val="25000"/>
              <a:buFont typeface="Arial" pitchFamily="34" charset="0"/>
              <a:buNone/>
              <a:defRPr lang="en-US" sz="2000" kern="1200" smtClean="0">
                <a:solidFill>
                  <a:schemeClr val="accent3"/>
                </a:solidFill>
                <a:latin typeface="+mn-lt"/>
                <a:ea typeface="+mn-ea"/>
                <a:cs typeface="+mn-cs"/>
              </a:defRPr>
            </a:lvl1pPr>
            <a:lvl2pPr marL="0" indent="0" algn="l" defTabSz="685697" rtl="0" eaLnBrk="1" fontAlgn="base" latinLnBrk="0" hangingPunct="1">
              <a:spcBef>
                <a:spcPct val="20000"/>
              </a:spcBef>
              <a:spcAft>
                <a:spcPts val="500"/>
              </a:spcAft>
              <a:buClr>
                <a:schemeClr val="tx1"/>
              </a:buClr>
              <a:buSzPct val="90000"/>
              <a:buFont typeface="Arial" pitchFamily="34" charset="0"/>
              <a:buNone/>
              <a:defRPr lang="en-US" sz="1500" kern="1200" smtClean="0">
                <a:solidFill>
                  <a:schemeClr val="accent3"/>
                </a:solidFill>
                <a:latin typeface="+mn-lt"/>
                <a:ea typeface="+mn-ea"/>
                <a:cs typeface="+mn-cs"/>
              </a:defRPr>
            </a:lvl2pPr>
            <a:lvl3pPr marL="0" indent="0" algn="l" defTabSz="685697" rtl="0" eaLnBrk="1" fontAlgn="base" latinLnBrk="0" hangingPunct="1">
              <a:spcBef>
                <a:spcPct val="20000"/>
              </a:spcBef>
              <a:spcAft>
                <a:spcPts val="500"/>
              </a:spcAft>
              <a:buClr>
                <a:schemeClr val="tx1"/>
              </a:buClr>
              <a:buSzPct val="96000"/>
              <a:buFont typeface="Arial" pitchFamily="34" charset="0"/>
              <a:buNone/>
              <a:defRPr lang="en-US" sz="1500" kern="1200" smtClean="0">
                <a:solidFill>
                  <a:schemeClr val="accent3"/>
                </a:solidFill>
                <a:latin typeface="+mn-lt"/>
                <a:ea typeface="+mn-ea"/>
                <a:cs typeface="+mn-cs"/>
              </a:defRPr>
            </a:lvl3pPr>
            <a:lvl4pPr marL="0" indent="0" algn="l" defTabSz="685697" rtl="0" eaLnBrk="1" fontAlgn="base" latinLnBrk="0" hangingPunct="1">
              <a:spcBef>
                <a:spcPct val="20000"/>
              </a:spcBef>
              <a:spcAft>
                <a:spcPts val="500"/>
              </a:spcAft>
              <a:buClr>
                <a:schemeClr val="tx1"/>
              </a:buClr>
              <a:buFont typeface="Arial" pitchFamily="34" charset="0"/>
              <a:buNone/>
              <a:defRPr lang="en-US" sz="1500" kern="1200" smtClean="0">
                <a:solidFill>
                  <a:schemeClr val="accent3"/>
                </a:solidFill>
                <a:latin typeface="+mn-lt"/>
                <a:ea typeface="+mn-ea"/>
                <a:cs typeface="+mn-cs"/>
              </a:defRPr>
            </a:lvl4pPr>
            <a:lvl5pPr marL="0" indent="0" algn="l" defTabSz="685697" rtl="0" eaLnBrk="1" fontAlgn="base" latinLnBrk="0" hangingPunct="1">
              <a:spcBef>
                <a:spcPct val="20000"/>
              </a:spcBef>
              <a:spcAft>
                <a:spcPts val="500"/>
              </a:spcAft>
              <a:buClr>
                <a:schemeClr val="tx1"/>
              </a:buClr>
              <a:buFont typeface="Arial" pitchFamily="34" charset="0"/>
              <a:buNone/>
              <a:defRPr lang="en-US" sz="1500" kern="1200" smtClean="0">
                <a:solidFill>
                  <a:schemeClr val="accent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rgbClr val="292929"/>
                </a:solidFill>
              </a:rPr>
              <a:t>If only it were that easy</a:t>
            </a:r>
            <a:endParaRPr lang="en-US" dirty="0">
              <a:solidFill>
                <a:srgbClr val="292929"/>
              </a:solidFill>
            </a:endParaRPr>
          </a:p>
        </p:txBody>
      </p:sp>
    </p:spTree>
    <p:extLst>
      <p:ext uri="{BB962C8B-B14F-4D97-AF65-F5344CB8AC3E}">
        <p14:creationId xmlns:p14="http://schemas.microsoft.com/office/powerpoint/2010/main" val="142493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a:xfrm>
            <a:off x="410635" y="2514600"/>
            <a:ext cx="8733365" cy="717869"/>
          </a:xfrm>
          <a:prstGeom prst="rect">
            <a:avLst/>
          </a:prstGeom>
        </p:spPr>
        <p:txBody>
          <a:bodyPr lIns="0" tIns="45718" rIns="0" bIns="45718" anchor="b"/>
          <a:lstStyle>
            <a:lvl1pPr marL="0" indent="0" algn="l" defTabSz="1097083" rtl="0" eaLnBrk="1" latinLnBrk="0" hangingPunct="1">
              <a:spcBef>
                <a:spcPct val="20000"/>
              </a:spcBef>
              <a:buFont typeface="Arial"/>
              <a:buNone/>
              <a:defRPr lang="en-US" sz="3700" b="0" kern="1200" cap="all" baseline="0" smtClean="0">
                <a:solidFill>
                  <a:schemeClr val="tx1"/>
                </a:solidFill>
                <a:latin typeface="+mn-lt"/>
                <a:ea typeface="+mn-ea"/>
                <a:cs typeface="+mn-cs"/>
              </a:defRPr>
            </a:lvl1pPr>
            <a:lvl2pPr marL="0" indent="-342878" algn="l" defTabSz="1097083" rtl="0" eaLnBrk="1" latinLnBrk="0" hangingPunct="1">
              <a:spcBef>
                <a:spcPct val="20000"/>
              </a:spcBef>
              <a:buFont typeface="Arial"/>
              <a:buChar char="–"/>
              <a:defRPr lang="en-US" sz="3700" kern="1200" smtClean="0">
                <a:solidFill>
                  <a:schemeClr val="accent4"/>
                </a:solidFill>
                <a:latin typeface="+mn-lt"/>
                <a:ea typeface="+mn-ea"/>
                <a:cs typeface="+mn-cs"/>
              </a:defRPr>
            </a:lvl2pPr>
            <a:lvl3pPr marL="0" indent="-274304" algn="l" defTabSz="1097083" rtl="0" eaLnBrk="1" latinLnBrk="0" hangingPunct="1">
              <a:spcBef>
                <a:spcPct val="20000"/>
              </a:spcBef>
              <a:buFont typeface="Arial"/>
              <a:buChar char="•"/>
              <a:defRPr lang="en-US" sz="3700" kern="1200" smtClean="0">
                <a:solidFill>
                  <a:schemeClr val="accent4"/>
                </a:solidFill>
                <a:latin typeface="+mn-lt"/>
                <a:ea typeface="+mn-ea"/>
                <a:cs typeface="+mn-cs"/>
              </a:defRPr>
            </a:lvl3pPr>
            <a:lvl4pPr marL="0" indent="-274304" algn="l" defTabSz="1097083" rtl="0" eaLnBrk="1" latinLnBrk="0" hangingPunct="1">
              <a:spcBef>
                <a:spcPct val="20000"/>
              </a:spcBef>
              <a:buFont typeface="Arial"/>
              <a:buChar char="–"/>
              <a:defRPr lang="en-US" sz="3700" kern="1200" smtClean="0">
                <a:solidFill>
                  <a:schemeClr val="accent4"/>
                </a:solidFill>
                <a:latin typeface="+mn-lt"/>
                <a:ea typeface="+mn-ea"/>
                <a:cs typeface="+mn-cs"/>
              </a:defRPr>
            </a:lvl4pPr>
            <a:lvl5pPr marL="0" indent="-274304" algn="l" defTabSz="1097083" rtl="0" eaLnBrk="1" latinLnBrk="0" hangingPunct="1">
              <a:spcBef>
                <a:spcPct val="20000"/>
              </a:spcBef>
              <a:buFont typeface="Arial"/>
              <a:buChar char="»"/>
              <a:defRPr lang="en-US" sz="3700" kern="1200">
                <a:solidFill>
                  <a:schemeClr val="accent4"/>
                </a:solidFill>
                <a:latin typeface="+mn-lt"/>
                <a:ea typeface="+mn-ea"/>
                <a:cs typeface="+mn-cs"/>
              </a:defRPr>
            </a:lvl5pPr>
            <a:lvl6pPr marL="3017328" indent="-274304" algn="l" defTabSz="548606" rtl="0" eaLnBrk="1" latinLnBrk="0" hangingPunct="1">
              <a:spcBef>
                <a:spcPct val="20000"/>
              </a:spcBef>
              <a:buFont typeface="Arial"/>
              <a:buChar char="•"/>
              <a:defRPr sz="2400" kern="1200">
                <a:solidFill>
                  <a:schemeClr val="tx1"/>
                </a:solidFill>
                <a:latin typeface="+mn-lt"/>
                <a:ea typeface="+mn-ea"/>
                <a:cs typeface="+mn-cs"/>
              </a:defRPr>
            </a:lvl6pPr>
            <a:lvl7pPr marL="3565935" indent="-274304" algn="l" defTabSz="548606" rtl="0" eaLnBrk="1" latinLnBrk="0" hangingPunct="1">
              <a:spcBef>
                <a:spcPct val="20000"/>
              </a:spcBef>
              <a:buFont typeface="Arial"/>
              <a:buChar char="•"/>
              <a:defRPr sz="2400" kern="1200">
                <a:solidFill>
                  <a:schemeClr val="tx1"/>
                </a:solidFill>
                <a:latin typeface="+mn-lt"/>
                <a:ea typeface="+mn-ea"/>
                <a:cs typeface="+mn-cs"/>
              </a:defRPr>
            </a:lvl7pPr>
            <a:lvl8pPr marL="4114542" indent="-274304" algn="l" defTabSz="548606" rtl="0" eaLnBrk="1" latinLnBrk="0" hangingPunct="1">
              <a:spcBef>
                <a:spcPct val="20000"/>
              </a:spcBef>
              <a:buFont typeface="Arial"/>
              <a:buChar char="•"/>
              <a:defRPr sz="2400" kern="1200">
                <a:solidFill>
                  <a:schemeClr val="tx1"/>
                </a:solidFill>
                <a:latin typeface="+mn-lt"/>
                <a:ea typeface="+mn-ea"/>
                <a:cs typeface="+mn-cs"/>
              </a:defRPr>
            </a:lvl8pPr>
            <a:lvl9pPr marL="4663146" indent="-274304" algn="l" defTabSz="548606" rtl="0" eaLnBrk="1" latinLnBrk="0" hangingPunct="1">
              <a:spcBef>
                <a:spcPct val="20000"/>
              </a:spcBef>
              <a:buFont typeface="Arial"/>
              <a:buChar char="•"/>
              <a:defRPr sz="2400" kern="1200">
                <a:solidFill>
                  <a:schemeClr val="tx1"/>
                </a:solidFill>
                <a:latin typeface="+mn-lt"/>
                <a:ea typeface="+mn-ea"/>
                <a:cs typeface="+mn-cs"/>
              </a:defRPr>
            </a:lvl9pPr>
          </a:lstStyle>
          <a:p>
            <a:pPr lvl="0" fontAlgn="auto">
              <a:spcAft>
                <a:spcPts val="0"/>
              </a:spcAft>
            </a:pPr>
            <a:r>
              <a:rPr lang="en-US" b="1" dirty="0">
                <a:solidFill>
                  <a:srgbClr val="445E88"/>
                </a:solidFill>
                <a:latin typeface="Calibri"/>
              </a:rPr>
              <a:t>JUNOS </a:t>
            </a:r>
            <a:r>
              <a:rPr lang="en-US" b="1" dirty="0" smtClean="0">
                <a:solidFill>
                  <a:srgbClr val="445E88"/>
                </a:solidFill>
                <a:latin typeface="Calibri"/>
              </a:rPr>
              <a:t>AUTOMATION</a:t>
            </a:r>
            <a:endParaRPr lang="en-US" b="1" dirty="0">
              <a:solidFill>
                <a:srgbClr val="445E88"/>
              </a:solidFill>
              <a:latin typeface="Calibri"/>
            </a:endParaRPr>
          </a:p>
        </p:txBody>
      </p:sp>
      <p:sp>
        <p:nvSpPr>
          <p:cNvPr id="9" name="Text Placeholder 3"/>
          <p:cNvSpPr txBox="1">
            <a:spLocks/>
          </p:cNvSpPr>
          <p:nvPr/>
        </p:nvSpPr>
        <p:spPr>
          <a:xfrm>
            <a:off x="304800" y="3217241"/>
            <a:ext cx="9144000" cy="1331001"/>
          </a:xfrm>
          <a:prstGeom prst="rect">
            <a:avLst/>
          </a:prstGeom>
        </p:spPr>
        <p:txBody>
          <a:bodyPr lIns="0" tIns="45718" rIns="457167" bIns="45718" anchor="b"/>
          <a:lstStyle>
            <a:lvl1pPr marL="0" indent="0" algn="l" defTabSz="548606" rtl="0" eaLnBrk="1" latinLnBrk="0" hangingPunct="1">
              <a:spcBef>
                <a:spcPct val="20000"/>
              </a:spcBef>
              <a:buFont typeface="Arial"/>
              <a:buNone/>
              <a:defRPr sz="9600" b="1" kern="1200" cap="all" baseline="0">
                <a:solidFill>
                  <a:schemeClr val="tx1">
                    <a:lumMod val="50000"/>
                  </a:schemeClr>
                </a:solidFill>
                <a:latin typeface="Arial"/>
                <a:ea typeface="+mn-ea"/>
                <a:cs typeface="Arial"/>
              </a:defRPr>
            </a:lvl1pPr>
            <a:lvl2pPr marL="891485" indent="-342878" algn="l" defTabSz="548606" rtl="0" eaLnBrk="1" latinLnBrk="0" hangingPunct="1">
              <a:spcBef>
                <a:spcPct val="20000"/>
              </a:spcBef>
              <a:buFont typeface="Arial"/>
              <a:buChar char="–"/>
              <a:defRPr sz="3700" kern="1200">
                <a:solidFill>
                  <a:schemeClr val="tx1">
                    <a:lumMod val="50000"/>
                  </a:schemeClr>
                </a:solidFill>
                <a:latin typeface="Arial"/>
                <a:ea typeface="+mn-ea"/>
                <a:cs typeface="Arial"/>
              </a:defRPr>
            </a:lvl2pPr>
            <a:lvl3pPr marL="1371515" indent="-274304" algn="l" defTabSz="548606" rtl="0" eaLnBrk="1" latinLnBrk="0" hangingPunct="1">
              <a:spcBef>
                <a:spcPct val="20000"/>
              </a:spcBef>
              <a:buFont typeface="Arial"/>
              <a:buChar char="•"/>
              <a:defRPr sz="2900" kern="1200">
                <a:solidFill>
                  <a:schemeClr val="tx1">
                    <a:lumMod val="50000"/>
                  </a:schemeClr>
                </a:solidFill>
                <a:latin typeface="Arial"/>
                <a:ea typeface="+mn-ea"/>
                <a:cs typeface="Arial"/>
              </a:defRPr>
            </a:lvl3pPr>
            <a:lvl4pPr marL="1920117" indent="-274304" algn="l" defTabSz="548606" rtl="0" eaLnBrk="1" latinLnBrk="0" hangingPunct="1">
              <a:spcBef>
                <a:spcPct val="20000"/>
              </a:spcBef>
              <a:buFont typeface="Arial"/>
              <a:buChar char="–"/>
              <a:defRPr sz="2400" kern="1200">
                <a:solidFill>
                  <a:schemeClr val="tx1">
                    <a:lumMod val="50000"/>
                  </a:schemeClr>
                </a:solidFill>
                <a:latin typeface="Arial"/>
                <a:ea typeface="+mn-ea"/>
                <a:cs typeface="Arial"/>
              </a:defRPr>
            </a:lvl4pPr>
            <a:lvl5pPr marL="2468722" indent="-274304" algn="l" defTabSz="548606" rtl="0" eaLnBrk="1" latinLnBrk="0" hangingPunct="1">
              <a:spcBef>
                <a:spcPct val="20000"/>
              </a:spcBef>
              <a:buFont typeface="Arial"/>
              <a:buChar char="»"/>
              <a:defRPr sz="2400" kern="1200">
                <a:solidFill>
                  <a:schemeClr val="tx1">
                    <a:lumMod val="50000"/>
                  </a:schemeClr>
                </a:solidFill>
                <a:latin typeface="Arial"/>
                <a:ea typeface="+mn-ea"/>
                <a:cs typeface="Arial"/>
              </a:defRPr>
            </a:lvl5pPr>
            <a:lvl6pPr marL="3017328" indent="-274304" algn="l" defTabSz="548606" rtl="0" eaLnBrk="1" latinLnBrk="0" hangingPunct="1">
              <a:spcBef>
                <a:spcPct val="20000"/>
              </a:spcBef>
              <a:buFont typeface="Arial"/>
              <a:buChar char="•"/>
              <a:defRPr sz="2400" kern="1200">
                <a:solidFill>
                  <a:schemeClr val="tx1"/>
                </a:solidFill>
                <a:latin typeface="+mn-lt"/>
                <a:ea typeface="+mn-ea"/>
                <a:cs typeface="+mn-cs"/>
              </a:defRPr>
            </a:lvl6pPr>
            <a:lvl7pPr marL="3565935" indent="-274304" algn="l" defTabSz="548606" rtl="0" eaLnBrk="1" latinLnBrk="0" hangingPunct="1">
              <a:spcBef>
                <a:spcPct val="20000"/>
              </a:spcBef>
              <a:buFont typeface="Arial"/>
              <a:buChar char="•"/>
              <a:defRPr sz="2400" kern="1200">
                <a:solidFill>
                  <a:schemeClr val="tx1"/>
                </a:solidFill>
                <a:latin typeface="+mn-lt"/>
                <a:ea typeface="+mn-ea"/>
                <a:cs typeface="+mn-cs"/>
              </a:defRPr>
            </a:lvl7pPr>
            <a:lvl8pPr marL="4114542" indent="-274304" algn="l" defTabSz="548606" rtl="0" eaLnBrk="1" latinLnBrk="0" hangingPunct="1">
              <a:spcBef>
                <a:spcPct val="20000"/>
              </a:spcBef>
              <a:buFont typeface="Arial"/>
              <a:buChar char="•"/>
              <a:defRPr sz="2400" kern="1200">
                <a:solidFill>
                  <a:schemeClr val="tx1"/>
                </a:solidFill>
                <a:latin typeface="+mn-lt"/>
                <a:ea typeface="+mn-ea"/>
                <a:cs typeface="+mn-cs"/>
              </a:defRPr>
            </a:lvl8pPr>
            <a:lvl9pPr marL="4663146" indent="-274304" algn="l" defTabSz="548606" rtl="0" eaLnBrk="1" latinLnBrk="0" hangingPunct="1">
              <a:spcBef>
                <a:spcPct val="20000"/>
              </a:spcBef>
              <a:buFont typeface="Arial"/>
              <a:buChar char="•"/>
              <a:defRPr sz="2400" kern="1200">
                <a:solidFill>
                  <a:schemeClr val="tx1"/>
                </a:solidFill>
                <a:latin typeface="+mn-lt"/>
                <a:ea typeface="+mn-ea"/>
                <a:cs typeface="+mn-cs"/>
              </a:defRPr>
            </a:lvl9pPr>
          </a:lstStyle>
          <a:p>
            <a:pPr marL="0" marR="0" lvl="0" indent="0" algn="ctr" defTabSz="548606" rtl="0" eaLnBrk="1" fontAlgn="auto" latinLnBrk="0" hangingPunct="1">
              <a:lnSpc>
                <a:spcPct val="100000"/>
              </a:lnSpc>
              <a:spcBef>
                <a:spcPct val="20000"/>
              </a:spcBef>
              <a:spcAft>
                <a:spcPts val="0"/>
              </a:spcAft>
              <a:buClrTx/>
              <a:buSzTx/>
              <a:buFont typeface="Arial"/>
              <a:buNone/>
              <a:tabLst/>
              <a:defRPr/>
            </a:pPr>
            <a:r>
              <a:rPr kumimoji="0" lang="en-US" sz="7200" b="1" i="0" u="none" strike="noStrike" kern="1200" cap="all" spc="0" normalizeH="0" baseline="0" noProof="0" dirty="0" smtClean="0">
                <a:ln>
                  <a:noFill/>
                </a:ln>
                <a:solidFill>
                  <a:srgbClr val="445E88">
                    <a:lumMod val="50000"/>
                  </a:srgbClr>
                </a:solidFill>
                <a:effectLst/>
                <a:uLnTx/>
                <a:uFillTx/>
                <a:latin typeface="Arial"/>
                <a:ea typeface="+mn-ea"/>
                <a:cs typeface="Arial"/>
              </a:rPr>
              <a:t>Building</a:t>
            </a:r>
            <a:r>
              <a:rPr kumimoji="0" lang="en-US" sz="7200" b="1" i="0" u="none" strike="noStrike" kern="1200" cap="all" spc="0" normalizeH="0" noProof="0" dirty="0" smtClean="0">
                <a:ln>
                  <a:noFill/>
                </a:ln>
                <a:solidFill>
                  <a:srgbClr val="445E88">
                    <a:lumMod val="50000"/>
                  </a:srgbClr>
                </a:solidFill>
                <a:effectLst/>
                <a:uLnTx/>
                <a:uFillTx/>
                <a:latin typeface="Arial"/>
                <a:ea typeface="+mn-ea"/>
                <a:cs typeface="Arial"/>
              </a:rPr>
              <a:t> Blocks</a:t>
            </a:r>
            <a:endParaRPr kumimoji="0" lang="en-US" sz="7200" b="1" i="0" u="none" strike="noStrike" kern="1200" cap="all" spc="0" normalizeH="0" baseline="0" noProof="0" dirty="0">
              <a:ln>
                <a:noFill/>
              </a:ln>
              <a:solidFill>
                <a:srgbClr val="445E88">
                  <a:lumMod val="50000"/>
                </a:srgbClr>
              </a:solidFill>
              <a:effectLst/>
              <a:uLnTx/>
              <a:uFillTx/>
              <a:latin typeface="Arial"/>
              <a:ea typeface="+mn-ea"/>
              <a:cs typeface="Arial"/>
            </a:endParaRPr>
          </a:p>
        </p:txBody>
      </p:sp>
    </p:spTree>
    <p:extLst>
      <p:ext uri="{BB962C8B-B14F-4D97-AF65-F5344CB8AC3E}">
        <p14:creationId xmlns:p14="http://schemas.microsoft.com/office/powerpoint/2010/main" val="2489733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b="1" dirty="0" smtClean="0"/>
              <a:t>On Box Automation</a:t>
            </a:r>
            <a:endParaRPr lang="en-US" b="1" dirty="0"/>
          </a:p>
        </p:txBody>
      </p:sp>
      <p:sp>
        <p:nvSpPr>
          <p:cNvPr id="4" name="Cube 3"/>
          <p:cNvSpPr/>
          <p:nvPr/>
        </p:nvSpPr>
        <p:spPr>
          <a:xfrm>
            <a:off x="457200" y="2910836"/>
            <a:ext cx="3692645" cy="679331"/>
          </a:xfrm>
          <a:prstGeom prst="cube">
            <a:avLst>
              <a:gd name="adj" fmla="val 64286"/>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de-DE" sz="1125" dirty="0"/>
              <a:t>Junos Script API</a:t>
            </a:r>
            <a:endParaRPr lang="en-US" sz="1125" dirty="0"/>
          </a:p>
        </p:txBody>
      </p:sp>
      <p:sp>
        <p:nvSpPr>
          <p:cNvPr id="5" name="Cube 4"/>
          <p:cNvSpPr/>
          <p:nvPr/>
        </p:nvSpPr>
        <p:spPr>
          <a:xfrm>
            <a:off x="955372" y="2707036"/>
            <a:ext cx="855633" cy="507882"/>
          </a:xfrm>
          <a:prstGeom prst="cube">
            <a:avLst>
              <a:gd name="adj" fmla="val 2280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sz="1000" dirty="0"/>
              <a:t>Commit</a:t>
            </a:r>
          </a:p>
          <a:p>
            <a:pPr algn="ctr"/>
            <a:r>
              <a:rPr lang="de-DE" sz="1000" dirty="0"/>
              <a:t>Scripts</a:t>
            </a:r>
            <a:endParaRPr lang="en-US" sz="1000" dirty="0"/>
          </a:p>
        </p:txBody>
      </p:sp>
      <p:sp>
        <p:nvSpPr>
          <p:cNvPr id="6" name="Cube 5"/>
          <p:cNvSpPr/>
          <p:nvPr/>
        </p:nvSpPr>
        <p:spPr>
          <a:xfrm>
            <a:off x="1841734" y="2710271"/>
            <a:ext cx="855633" cy="507882"/>
          </a:xfrm>
          <a:prstGeom prst="cube">
            <a:avLst>
              <a:gd name="adj" fmla="val 2280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sz="1000" dirty="0"/>
              <a:t>Op</a:t>
            </a:r>
          </a:p>
          <a:p>
            <a:pPr algn="ctr"/>
            <a:r>
              <a:rPr lang="de-DE" sz="1000" dirty="0"/>
              <a:t>Scripts</a:t>
            </a:r>
            <a:endParaRPr lang="en-US" sz="1000" dirty="0"/>
          </a:p>
        </p:txBody>
      </p:sp>
      <p:sp>
        <p:nvSpPr>
          <p:cNvPr id="7" name="Cube 6"/>
          <p:cNvSpPr/>
          <p:nvPr/>
        </p:nvSpPr>
        <p:spPr>
          <a:xfrm>
            <a:off x="2747509" y="2703802"/>
            <a:ext cx="855633" cy="507882"/>
          </a:xfrm>
          <a:prstGeom prst="cube">
            <a:avLst>
              <a:gd name="adj" fmla="val 2280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sz="1000" dirty="0"/>
              <a:t>Event</a:t>
            </a:r>
          </a:p>
          <a:p>
            <a:pPr algn="ctr"/>
            <a:r>
              <a:rPr lang="de-DE" sz="1000" dirty="0"/>
              <a:t>Scripts</a:t>
            </a:r>
            <a:endParaRPr lang="en-US" sz="1000" dirty="0"/>
          </a:p>
        </p:txBody>
      </p:sp>
      <p:pic>
        <p:nvPicPr>
          <p:cNvPr id="8" name="Picture 7" descr="junos_os.png"/>
          <p:cNvPicPr>
            <a:picLocks noChangeAspect="1"/>
          </p:cNvPicPr>
          <p:nvPr/>
        </p:nvPicPr>
        <p:blipFill>
          <a:blip r:embed="rId3" cstate="print"/>
          <a:stretch>
            <a:fillRect/>
          </a:stretch>
        </p:blipFill>
        <p:spPr>
          <a:xfrm>
            <a:off x="1448619" y="4491368"/>
            <a:ext cx="1248748" cy="787428"/>
          </a:xfrm>
          <a:prstGeom prst="rect">
            <a:avLst/>
          </a:prstGeom>
        </p:spPr>
      </p:pic>
      <p:sp>
        <p:nvSpPr>
          <p:cNvPr id="11" name="Up-Down Arrow 10"/>
          <p:cNvSpPr/>
          <p:nvPr/>
        </p:nvSpPr>
        <p:spPr>
          <a:xfrm>
            <a:off x="2034215" y="3667803"/>
            <a:ext cx="237766" cy="721189"/>
          </a:xfrm>
          <a:prstGeom prst="up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900"/>
          </a:p>
        </p:txBody>
      </p:sp>
      <p:pic>
        <p:nvPicPr>
          <p:cNvPr id="12" name="Picture 11" descr="Male User 1.png"/>
          <p:cNvPicPr>
            <a:picLocks noChangeAspect="1"/>
          </p:cNvPicPr>
          <p:nvPr/>
        </p:nvPicPr>
        <p:blipFill>
          <a:blip r:embed="rId4" cstate="print"/>
          <a:stretch>
            <a:fillRect/>
          </a:stretch>
        </p:blipFill>
        <p:spPr>
          <a:xfrm>
            <a:off x="1137227" y="2074150"/>
            <a:ext cx="229210" cy="328814"/>
          </a:xfrm>
          <a:prstGeom prst="rect">
            <a:avLst/>
          </a:prstGeom>
        </p:spPr>
      </p:pic>
      <p:pic>
        <p:nvPicPr>
          <p:cNvPr id="13" name="Picture 12" descr="Female User 1.png"/>
          <p:cNvPicPr>
            <a:picLocks noChangeAspect="1"/>
          </p:cNvPicPr>
          <p:nvPr/>
        </p:nvPicPr>
        <p:blipFill>
          <a:blip r:embed="rId5" cstate="print"/>
          <a:stretch>
            <a:fillRect/>
          </a:stretch>
        </p:blipFill>
        <p:spPr>
          <a:xfrm>
            <a:off x="1307061" y="2228293"/>
            <a:ext cx="230409" cy="330014"/>
          </a:xfrm>
          <a:prstGeom prst="rect">
            <a:avLst/>
          </a:prstGeom>
        </p:spPr>
      </p:pic>
      <p:sp>
        <p:nvSpPr>
          <p:cNvPr id="14" name="TextBox 13"/>
          <p:cNvSpPr txBox="1"/>
          <p:nvPr/>
        </p:nvSpPr>
        <p:spPr>
          <a:xfrm>
            <a:off x="1743075" y="2141316"/>
            <a:ext cx="1843774" cy="400110"/>
          </a:xfrm>
          <a:prstGeom prst="rect">
            <a:avLst/>
          </a:prstGeom>
          <a:noFill/>
        </p:spPr>
        <p:txBody>
          <a:bodyPr wrap="none" rtlCol="0">
            <a:spAutoFit/>
          </a:bodyPr>
          <a:lstStyle/>
          <a:p>
            <a:r>
              <a:rPr lang="de-DE" sz="1000" dirty="0"/>
              <a:t>Users can write their own </a:t>
            </a:r>
          </a:p>
          <a:p>
            <a:r>
              <a:rPr lang="de-DE" sz="1000" dirty="0"/>
              <a:t>commit, op and event scripts.</a:t>
            </a:r>
            <a:endParaRPr lang="en-US" sz="1000" dirty="0"/>
          </a:p>
        </p:txBody>
      </p:sp>
      <p:sp>
        <p:nvSpPr>
          <p:cNvPr id="15" name="TextBox 14"/>
          <p:cNvSpPr txBox="1"/>
          <p:nvPr/>
        </p:nvSpPr>
        <p:spPr>
          <a:xfrm>
            <a:off x="2357706" y="3719562"/>
            <a:ext cx="1843774" cy="553998"/>
          </a:xfrm>
          <a:prstGeom prst="rect">
            <a:avLst/>
          </a:prstGeom>
          <a:noFill/>
        </p:spPr>
        <p:txBody>
          <a:bodyPr wrap="none" rtlCol="0">
            <a:spAutoFit/>
          </a:bodyPr>
          <a:lstStyle/>
          <a:p>
            <a:r>
              <a:rPr lang="de-DE" sz="1000" dirty="0"/>
              <a:t>The Junos Script API allows</a:t>
            </a:r>
          </a:p>
          <a:p>
            <a:r>
              <a:rPr lang="de-DE" sz="1000" dirty="0"/>
              <a:t>Access to Junos commands, </a:t>
            </a:r>
          </a:p>
          <a:p>
            <a:r>
              <a:rPr lang="de-DE" sz="1000" dirty="0"/>
              <a:t>configuration, and state data.</a:t>
            </a:r>
            <a:endParaRPr lang="en-US" sz="1000" dirty="0"/>
          </a:p>
        </p:txBody>
      </p:sp>
      <p:sp>
        <p:nvSpPr>
          <p:cNvPr id="16" name="Rounded Rectangle 15"/>
          <p:cNvSpPr/>
          <p:nvPr/>
        </p:nvSpPr>
        <p:spPr>
          <a:xfrm>
            <a:off x="4568142" y="2118778"/>
            <a:ext cx="4131271" cy="884208"/>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de-DE" sz="1200" b="1" dirty="0"/>
              <a:t>Commit Script</a:t>
            </a:r>
          </a:p>
          <a:p>
            <a:r>
              <a:rPr lang="de-DE" sz="1400" dirty="0" smtClean="0"/>
              <a:t>Run every time a user commits the configuration, can help with automation and consistency</a:t>
            </a:r>
            <a:endParaRPr lang="en-US" sz="1400" dirty="0"/>
          </a:p>
        </p:txBody>
      </p:sp>
      <p:sp>
        <p:nvSpPr>
          <p:cNvPr id="17" name="Rounded Rectangle 16"/>
          <p:cNvSpPr/>
          <p:nvPr/>
        </p:nvSpPr>
        <p:spPr>
          <a:xfrm>
            <a:off x="4566335" y="3112564"/>
            <a:ext cx="4116422" cy="884208"/>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de-DE" sz="1200" b="1" dirty="0"/>
              <a:t>Op Script</a:t>
            </a:r>
          </a:p>
          <a:p>
            <a:r>
              <a:rPr lang="de-DE" sz="1400" dirty="0" smtClean="0"/>
              <a:t>Initiated by an operator, help in troubleshooting, configuration, monitoring</a:t>
            </a:r>
            <a:endParaRPr lang="en-US" sz="1400" dirty="0"/>
          </a:p>
        </p:txBody>
      </p:sp>
      <p:sp>
        <p:nvSpPr>
          <p:cNvPr id="18" name="Rounded Rectangle 17"/>
          <p:cNvSpPr/>
          <p:nvPr/>
        </p:nvSpPr>
        <p:spPr>
          <a:xfrm>
            <a:off x="4569941" y="4113866"/>
            <a:ext cx="4112816" cy="884208"/>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r>
              <a:rPr lang="de-DE" sz="1200" b="1" dirty="0"/>
              <a:t>Event Script </a:t>
            </a:r>
          </a:p>
          <a:p>
            <a:r>
              <a:rPr lang="de-DE" sz="1400" dirty="0" smtClean="0"/>
              <a:t>Initiated by an event policy and allow automation and troubleshooting </a:t>
            </a:r>
            <a:endParaRPr lang="en-US" sz="1400" dirty="0"/>
          </a:p>
        </p:txBody>
      </p:sp>
      <p:sp>
        <p:nvSpPr>
          <p:cNvPr id="2" name="TextBox 1"/>
          <p:cNvSpPr txBox="1"/>
          <p:nvPr/>
        </p:nvSpPr>
        <p:spPr>
          <a:xfrm>
            <a:off x="468873" y="859430"/>
            <a:ext cx="4456988" cy="646331"/>
          </a:xfrm>
          <a:prstGeom prst="rect">
            <a:avLst/>
          </a:prstGeom>
          <a:noFill/>
        </p:spPr>
        <p:txBody>
          <a:bodyPr wrap="square" rtlCol="0">
            <a:spAutoFit/>
          </a:bodyPr>
          <a:lstStyle/>
          <a:p>
            <a:r>
              <a:rPr lang="en-US" dirty="0"/>
              <a:t>Think globally, automate locally</a:t>
            </a:r>
          </a:p>
          <a:p>
            <a:endParaRPr lang="en-US" dirty="0"/>
          </a:p>
        </p:txBody>
      </p:sp>
    </p:spTree>
    <p:extLst>
      <p:ext uri="{BB962C8B-B14F-4D97-AF65-F5344CB8AC3E}">
        <p14:creationId xmlns:p14="http://schemas.microsoft.com/office/powerpoint/2010/main" val="805671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612" y="914400"/>
            <a:ext cx="8915399" cy="4914107"/>
          </a:xfrm>
          <a:prstGeom prst="rect">
            <a:avLst/>
          </a:prstGeom>
          <a:solidFill>
            <a:schemeClr val="accent1">
              <a:alpha val="2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title"/>
          </p:nvPr>
        </p:nvSpPr>
        <p:spPr/>
        <p:txBody>
          <a:bodyPr/>
          <a:lstStyle/>
          <a:p>
            <a:r>
              <a:rPr lang="en-US" sz="3600" b="1" dirty="0">
                <a:solidFill>
                  <a:schemeClr val="accent1">
                    <a:lumMod val="75000"/>
                  </a:schemeClr>
                </a:solidFill>
              </a:rPr>
              <a:t>SLAX</a:t>
            </a:r>
            <a:endParaRPr lang="en-US" sz="3313" b="1" dirty="0">
              <a:solidFill>
                <a:schemeClr val="accent1">
                  <a:lumMod val="75000"/>
                </a:schemeClr>
              </a:solidFill>
            </a:endParaRPr>
          </a:p>
        </p:txBody>
      </p:sp>
      <p:sp>
        <p:nvSpPr>
          <p:cNvPr id="10" name="Text Placeholder 9"/>
          <p:cNvSpPr>
            <a:spLocks noGrp="1"/>
          </p:cNvSpPr>
          <p:nvPr>
            <p:ph type="body" sz="quarter" idx="10"/>
          </p:nvPr>
        </p:nvSpPr>
        <p:spPr>
          <a:prstGeom prst="rect">
            <a:avLst/>
          </a:prstGeom>
        </p:spPr>
        <p:txBody>
          <a:bodyPr/>
          <a:lstStyle/>
          <a:p>
            <a:pPr>
              <a:spcBef>
                <a:spcPts val="750"/>
              </a:spcBef>
            </a:pPr>
            <a:endParaRPr lang="nl-BE" sz="1500" b="1" dirty="0" smtClean="0"/>
          </a:p>
          <a:p>
            <a:pPr>
              <a:spcBef>
                <a:spcPts val="750"/>
              </a:spcBef>
            </a:pPr>
            <a:r>
              <a:rPr lang="nl-BE" sz="1500" b="1" dirty="0" smtClean="0"/>
              <a:t>Supports </a:t>
            </a:r>
            <a:r>
              <a:rPr lang="nl-BE" sz="1500" b="1" dirty="0"/>
              <a:t>both On and Off-box automation</a:t>
            </a:r>
          </a:p>
          <a:p>
            <a:pPr>
              <a:spcBef>
                <a:spcPts val="750"/>
              </a:spcBef>
            </a:pPr>
            <a:endParaRPr lang="nl-BE" sz="1500" b="1" dirty="0"/>
          </a:p>
          <a:p>
            <a:pPr>
              <a:spcBef>
                <a:spcPts val="750"/>
              </a:spcBef>
            </a:pPr>
            <a:r>
              <a:rPr lang="nl-BE" sz="1500" b="1" dirty="0"/>
              <a:t>Syntax overlay for XSLT programming language</a:t>
            </a:r>
          </a:p>
          <a:p>
            <a:pPr>
              <a:spcBef>
                <a:spcPts val="750"/>
              </a:spcBef>
            </a:pPr>
            <a:endParaRPr lang="nl-BE" sz="1500" b="1" dirty="0" smtClean="0"/>
          </a:p>
          <a:p>
            <a:pPr>
              <a:spcBef>
                <a:spcPts val="750"/>
              </a:spcBef>
            </a:pPr>
            <a:r>
              <a:rPr lang="nl-BE" sz="1500" b="1" dirty="0" smtClean="0"/>
              <a:t>On-box </a:t>
            </a:r>
            <a:r>
              <a:rPr lang="nl-BE" sz="1500" b="1" dirty="0"/>
              <a:t>scripting for op, event and commit</a:t>
            </a:r>
          </a:p>
          <a:p>
            <a:pPr>
              <a:spcBef>
                <a:spcPts val="750"/>
              </a:spcBef>
            </a:pPr>
            <a:endParaRPr lang="nl-BE" sz="1500" b="1" dirty="0"/>
          </a:p>
          <a:p>
            <a:pPr>
              <a:spcBef>
                <a:spcPts val="750"/>
              </a:spcBef>
            </a:pPr>
            <a:r>
              <a:rPr lang="nl-BE" sz="1500" b="1" dirty="0"/>
              <a:t>Off-box scripting for op and pre-emptive commit</a:t>
            </a:r>
            <a:endParaRPr lang="en-US" sz="1500" b="1" dirty="0"/>
          </a:p>
          <a:p>
            <a:pPr marL="0" indent="0">
              <a:buNone/>
            </a:pPr>
            <a:endParaRPr lang="en-US" sz="15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3251"/>
          <a:stretch/>
        </p:blipFill>
        <p:spPr>
          <a:xfrm>
            <a:off x="4532312" y="3948838"/>
            <a:ext cx="4057833" cy="1520606"/>
          </a:xfrm>
          <a:prstGeom prst="rect">
            <a:avLst/>
          </a:prstGeom>
        </p:spPr>
      </p:pic>
    </p:spTree>
    <p:extLst>
      <p:ext uri="{BB962C8B-B14F-4D97-AF65-F5344CB8AC3E}">
        <p14:creationId xmlns:p14="http://schemas.microsoft.com/office/powerpoint/2010/main" val="1204250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Python On-Box</a:t>
            </a:r>
            <a:endParaRPr lang="en-US" b="1" dirty="0"/>
          </a:p>
        </p:txBody>
      </p:sp>
      <p:sp>
        <p:nvSpPr>
          <p:cNvPr id="4" name="Text Placeholder 3"/>
          <p:cNvSpPr>
            <a:spLocks noGrp="1"/>
          </p:cNvSpPr>
          <p:nvPr>
            <p:ph type="body" sz="quarter" idx="4294967295"/>
          </p:nvPr>
        </p:nvSpPr>
        <p:spPr>
          <a:xfrm>
            <a:off x="486976" y="1267052"/>
            <a:ext cx="8242300" cy="4527550"/>
          </a:xfrm>
          <a:prstGeom prst="rect">
            <a:avLst/>
          </a:prstGeom>
        </p:spPr>
        <p:txBody>
          <a:bodyPr/>
          <a:lstStyle/>
          <a:p>
            <a:pPr>
              <a:lnSpc>
                <a:spcPct val="150000"/>
              </a:lnSpc>
              <a:spcAft>
                <a:spcPts val="563"/>
              </a:spcAft>
              <a:buSzPct val="100000"/>
            </a:pPr>
            <a:r>
              <a:rPr lang="nl-BE" sz="2000" dirty="0"/>
              <a:t>Enabling </a:t>
            </a:r>
            <a:r>
              <a:rPr lang="nl-BE" sz="2000" dirty="0" smtClean="0"/>
              <a:t>Python 2.7 </a:t>
            </a:r>
            <a:r>
              <a:rPr lang="nl-BE" sz="2000" dirty="0"/>
              <a:t>on the box</a:t>
            </a:r>
          </a:p>
          <a:p>
            <a:pPr>
              <a:lnSpc>
                <a:spcPct val="150000"/>
              </a:lnSpc>
              <a:spcAft>
                <a:spcPts val="563"/>
              </a:spcAft>
              <a:buSzPct val="100000"/>
            </a:pPr>
            <a:r>
              <a:rPr lang="nl-BE" sz="2000" dirty="0"/>
              <a:t>“Everything” that is possible with SLAX can be done with Python</a:t>
            </a:r>
          </a:p>
          <a:p>
            <a:pPr>
              <a:lnSpc>
                <a:spcPct val="150000"/>
              </a:lnSpc>
              <a:spcAft>
                <a:spcPts val="563"/>
              </a:spcAft>
              <a:buSzPct val="100000"/>
            </a:pPr>
            <a:r>
              <a:rPr lang="nl-BE" sz="2000" dirty="0"/>
              <a:t>API is Python/PyEZ</a:t>
            </a:r>
          </a:p>
          <a:p>
            <a:pPr>
              <a:lnSpc>
                <a:spcPct val="150000"/>
              </a:lnSpc>
              <a:spcAft>
                <a:spcPts val="563"/>
              </a:spcAft>
              <a:buSzPct val="100000"/>
            </a:pPr>
            <a:r>
              <a:rPr lang="nl-BE" sz="2000" dirty="0"/>
              <a:t>Part of core Junos image</a:t>
            </a:r>
          </a:p>
          <a:p>
            <a:pPr>
              <a:lnSpc>
                <a:spcPct val="150000"/>
              </a:lnSpc>
              <a:spcAft>
                <a:spcPts val="563"/>
              </a:spcAft>
              <a:buSzPct val="100000"/>
            </a:pPr>
            <a:r>
              <a:rPr lang="nl-BE" sz="2000" dirty="0"/>
              <a:t>Will be supported on all* platforms supporting Junos release 15.2 or later</a:t>
            </a:r>
            <a:endParaRPr lang="en-US" sz="2000" dirty="0"/>
          </a:p>
          <a:p>
            <a:pPr marL="0" indent="0">
              <a:lnSpc>
                <a:spcPct val="150000"/>
              </a:lnSpc>
              <a:buNone/>
            </a:pPr>
            <a:endParaRPr lang="en-US" sz="2000" dirty="0"/>
          </a:p>
        </p:txBody>
      </p:sp>
      <p:sp>
        <p:nvSpPr>
          <p:cNvPr id="10" name="Rectangle 9"/>
          <p:cNvSpPr/>
          <p:nvPr/>
        </p:nvSpPr>
        <p:spPr>
          <a:xfrm>
            <a:off x="7315200" y="5524134"/>
            <a:ext cx="1606554" cy="284693"/>
          </a:xfrm>
          <a:prstGeom prst="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wrap="square">
            <a:spAutoFit/>
          </a:bodyPr>
          <a:lstStyle/>
          <a:p>
            <a:r>
              <a:rPr lang="en-US" sz="1250" b="1" dirty="0">
                <a:solidFill>
                  <a:srgbClr val="FF0000"/>
                </a:solidFill>
                <a:latin typeface="Consolas" panose="020B0609020204030204" pitchFamily="49" charset="0"/>
                <a:cs typeface="Consolas" panose="020B0609020204030204" pitchFamily="49" charset="0"/>
              </a:rPr>
              <a:t>ROADMAP*</a:t>
            </a:r>
            <a:endParaRPr lang="en-US" sz="1250" dirty="0">
              <a:solidFill>
                <a:srgbClr val="FF0000"/>
              </a:solidFill>
            </a:endParaRPr>
          </a:p>
        </p:txBody>
      </p:sp>
      <p:pic>
        <p:nvPicPr>
          <p:cNvPr id="12" name="Picture 6"/>
          <p:cNvPicPr>
            <a:picLocks noChangeAspect="1" noChangeArrowheads="1"/>
          </p:cNvPicPr>
          <p:nvPr/>
        </p:nvPicPr>
        <p:blipFill>
          <a:blip r:embed="rId3"/>
          <a:srcRect/>
          <a:stretch>
            <a:fillRect/>
          </a:stretch>
        </p:blipFill>
        <p:spPr bwMode="auto">
          <a:xfrm>
            <a:off x="1981200" y="4397136"/>
            <a:ext cx="2039959" cy="1358169"/>
          </a:xfrm>
          <a:prstGeom prst="rect">
            <a:avLst/>
          </a:prstGeom>
          <a:noFill/>
          <a:ln w="9525">
            <a:noFill/>
            <a:miter lim="800000"/>
            <a:headEnd/>
            <a:tailEnd/>
          </a:ln>
        </p:spPr>
      </p:pic>
      <p:grpSp>
        <p:nvGrpSpPr>
          <p:cNvPr id="3" name="Group 2"/>
          <p:cNvGrpSpPr/>
          <p:nvPr/>
        </p:nvGrpSpPr>
        <p:grpSpPr>
          <a:xfrm>
            <a:off x="4656168" y="4397136"/>
            <a:ext cx="2024022" cy="1580029"/>
            <a:chOff x="7552267" y="5746796"/>
            <a:chExt cx="2438400" cy="1864014"/>
          </a:xfrm>
        </p:grpSpPr>
        <p:pic>
          <p:nvPicPr>
            <p:cNvPr id="1028" name="Picture 4" descr="693947_python-logo_png26f0333ad80ad765dabb1115dde4896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3410"/>
            <a:stretch/>
          </p:blipFill>
          <p:spPr bwMode="auto">
            <a:xfrm>
              <a:off x="8010606" y="5746796"/>
              <a:ext cx="1011322" cy="9306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693947_python-logo_png26f0333ad80ad765dabb1115dde48966"/>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401"/>
            <a:stretch/>
          </p:blipFill>
          <p:spPr bwMode="auto">
            <a:xfrm>
              <a:off x="7552267" y="6339847"/>
              <a:ext cx="2438400" cy="12709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51088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78751" y="418333"/>
            <a:ext cx="8386498" cy="598580"/>
          </a:xfrm>
        </p:spPr>
        <p:txBody>
          <a:bodyPr/>
          <a:lstStyle/>
          <a:p>
            <a:r>
              <a:rPr lang="en-US" sz="3600" dirty="0" err="1">
                <a:solidFill>
                  <a:schemeClr val="accent1">
                    <a:lumMod val="75000"/>
                  </a:schemeClr>
                </a:solidFill>
                <a:latin typeface="Arial" panose="020B0604020202020204" pitchFamily="34" charset="0"/>
                <a:cs typeface="Arial" panose="020B0604020202020204" pitchFamily="34" charset="0"/>
              </a:rPr>
              <a:t>P</a:t>
            </a:r>
            <a:r>
              <a:rPr lang="en-US" sz="3600" cap="none" dirty="0" err="1">
                <a:solidFill>
                  <a:schemeClr val="accent1">
                    <a:lumMod val="75000"/>
                  </a:schemeClr>
                </a:solidFill>
                <a:latin typeface="Arial" panose="020B0604020202020204" pitchFamily="34" charset="0"/>
                <a:cs typeface="Arial" panose="020B0604020202020204" pitchFamily="34" charset="0"/>
              </a:rPr>
              <a:t>y</a:t>
            </a:r>
            <a:r>
              <a:rPr lang="en-US" sz="3600" dirty="0" err="1">
                <a:solidFill>
                  <a:schemeClr val="accent1">
                    <a:lumMod val="75000"/>
                  </a:schemeClr>
                </a:solidFill>
                <a:latin typeface="Arial" panose="020B0604020202020204" pitchFamily="34" charset="0"/>
                <a:cs typeface="Arial" panose="020B0604020202020204" pitchFamily="34" charset="0"/>
              </a:rPr>
              <a:t>EZ</a:t>
            </a:r>
            <a:endParaRPr lang="en-US" sz="3000" dirty="0">
              <a:solidFill>
                <a:schemeClr val="accent1">
                  <a:lumMod val="75000"/>
                </a:schemeClr>
              </a:solidFill>
              <a:latin typeface="Arial" panose="020B0604020202020204" pitchFamily="34" charset="0"/>
              <a:cs typeface="Arial" panose="020B0604020202020204" pitchFamily="34" charset="0"/>
            </a:endParaRPr>
          </a:p>
        </p:txBody>
      </p:sp>
      <p:sp>
        <p:nvSpPr>
          <p:cNvPr id="10" name="Text Placeholder 9"/>
          <p:cNvSpPr>
            <a:spLocks noGrp="1"/>
          </p:cNvSpPr>
          <p:nvPr>
            <p:ph type="body" sz="quarter" idx="15"/>
          </p:nvPr>
        </p:nvSpPr>
        <p:spPr/>
        <p:txBody>
          <a:bodyPr/>
          <a:lstStyle/>
          <a:p>
            <a:r>
              <a:rPr lang="en-US" dirty="0" smtClean="0"/>
              <a:t>Micro-framework</a:t>
            </a:r>
            <a:endParaRPr lang="en-US" dirty="0"/>
          </a:p>
        </p:txBody>
      </p:sp>
      <p:sp>
        <p:nvSpPr>
          <p:cNvPr id="7" name="Text Placeholder 6"/>
          <p:cNvSpPr>
            <a:spLocks noGrp="1"/>
          </p:cNvSpPr>
          <p:nvPr>
            <p:ph type="body" sz="quarter" idx="14"/>
          </p:nvPr>
        </p:nvSpPr>
        <p:spPr>
          <a:xfrm>
            <a:off x="303743" y="1564230"/>
            <a:ext cx="8242213" cy="3185583"/>
          </a:xfrm>
        </p:spPr>
        <p:txBody>
          <a:bodyPr/>
          <a:lstStyle/>
          <a:p>
            <a:pPr marL="214313" indent="-214313">
              <a:lnSpc>
                <a:spcPct val="200000"/>
              </a:lnSpc>
              <a:spcAft>
                <a:spcPts val="750"/>
              </a:spcAft>
              <a:buSzPct val="100000"/>
            </a:pPr>
            <a:r>
              <a:rPr lang="nl-BE" sz="2000" dirty="0"/>
              <a:t>Python framework with easy learning curve</a:t>
            </a:r>
          </a:p>
          <a:p>
            <a:pPr marL="214313" indent="-214313">
              <a:lnSpc>
                <a:spcPct val="200000"/>
              </a:lnSpc>
              <a:spcBef>
                <a:spcPts val="375"/>
              </a:spcBef>
              <a:spcAft>
                <a:spcPts val="750"/>
              </a:spcAft>
              <a:buSzPct val="100000"/>
            </a:pPr>
            <a:r>
              <a:rPr lang="nl-BE" sz="2000" dirty="0"/>
              <a:t>Works with any Junos device running 11.4 or later</a:t>
            </a:r>
          </a:p>
          <a:p>
            <a:pPr marL="214313" indent="-214313">
              <a:lnSpc>
                <a:spcPct val="200000"/>
              </a:lnSpc>
              <a:spcAft>
                <a:spcPts val="750"/>
              </a:spcAft>
              <a:buSzPct val="100000"/>
            </a:pPr>
            <a:r>
              <a:rPr lang="nl-BE" sz="2000" dirty="0"/>
              <a:t>Operational and Configuration Data/Management</a:t>
            </a:r>
          </a:p>
          <a:p>
            <a:pPr marL="214313" indent="-214313">
              <a:lnSpc>
                <a:spcPct val="200000"/>
              </a:lnSpc>
              <a:spcAft>
                <a:spcPts val="750"/>
              </a:spcAft>
              <a:buSzPct val="100000"/>
            </a:pPr>
            <a:r>
              <a:rPr lang="nl-BE" sz="2000" dirty="0"/>
              <a:t>Generalized utilities for file-system, software-upgrade, scp</a:t>
            </a:r>
          </a:p>
          <a:p>
            <a:pPr marL="214313" indent="-214313">
              <a:lnSpc>
                <a:spcPct val="200000"/>
              </a:lnSpc>
              <a:spcAft>
                <a:spcPts val="750"/>
              </a:spcAft>
              <a:buSzPct val="100000"/>
            </a:pPr>
            <a:r>
              <a:rPr lang="nl-BE" sz="2000" dirty="0"/>
              <a:t>Community supported</a:t>
            </a:r>
            <a:endParaRPr lang="en-US" sz="2000" dirty="0"/>
          </a:p>
          <a:p>
            <a:pPr>
              <a:lnSpc>
                <a:spcPct val="200000"/>
              </a:lnSpc>
            </a:pPr>
            <a:endParaRPr lang="en-US" sz="2000" dirty="0"/>
          </a:p>
        </p:txBody>
      </p:sp>
      <p:sp>
        <p:nvSpPr>
          <p:cNvPr id="9" name="Content Placeholder 2"/>
          <p:cNvSpPr txBox="1">
            <a:spLocks/>
          </p:cNvSpPr>
          <p:nvPr/>
        </p:nvSpPr>
        <p:spPr>
          <a:xfrm>
            <a:off x="457200" y="2023284"/>
            <a:ext cx="8229601" cy="3394473"/>
          </a:xfrm>
          <a:prstGeom prst="rect">
            <a:avLst/>
          </a:prstGeom>
        </p:spPr>
        <p:txBody>
          <a:bodyPr lIns="57141" tIns="28571" rIns="57141" bIns="28571"/>
          <a:lstStyle>
            <a:lvl1pPr marL="411455" indent="-411455" algn="l" defTabSz="548606" rtl="0" eaLnBrk="1" latinLnBrk="0" hangingPunct="1">
              <a:lnSpc>
                <a:spcPct val="95000"/>
              </a:lnSpc>
              <a:spcBef>
                <a:spcPts val="900"/>
              </a:spcBef>
              <a:buClr>
                <a:schemeClr val="tx1"/>
              </a:buClr>
              <a:buFont typeface="Arial"/>
              <a:buChar char="•"/>
              <a:defRPr sz="3200" kern="1200">
                <a:solidFill>
                  <a:schemeClr val="accent2"/>
                </a:solidFill>
                <a:latin typeface="Arial"/>
                <a:ea typeface="+mn-ea"/>
                <a:cs typeface="Arial"/>
              </a:defRPr>
            </a:lvl1pPr>
            <a:lvl2pPr marL="891485" indent="-342878" algn="l" defTabSz="548606" rtl="0" eaLnBrk="1" latinLnBrk="0" hangingPunct="1">
              <a:lnSpc>
                <a:spcPct val="95000"/>
              </a:lnSpc>
              <a:spcBef>
                <a:spcPts val="400"/>
              </a:spcBef>
              <a:buClr>
                <a:schemeClr val="tx1"/>
              </a:buClr>
              <a:buFont typeface="Arial" panose="020B0604020202020204" pitchFamily="34" charset="0"/>
              <a:buChar char="•"/>
              <a:defRPr sz="2800" kern="1200">
                <a:solidFill>
                  <a:schemeClr val="accent2"/>
                </a:solidFill>
                <a:latin typeface="Arial"/>
                <a:ea typeface="+mn-ea"/>
                <a:cs typeface="Arial"/>
              </a:defRPr>
            </a:lvl2pPr>
            <a:lvl3pPr marL="1371515" indent="-274304" algn="l" defTabSz="548606" rtl="0" eaLnBrk="1" latinLnBrk="0" hangingPunct="1">
              <a:lnSpc>
                <a:spcPct val="95000"/>
              </a:lnSpc>
              <a:spcBef>
                <a:spcPts val="400"/>
              </a:spcBef>
              <a:buClr>
                <a:schemeClr val="tx1"/>
              </a:buClr>
              <a:buFont typeface="Arial"/>
              <a:buChar char="•"/>
              <a:defRPr sz="2400" kern="1200">
                <a:solidFill>
                  <a:schemeClr val="accent2"/>
                </a:solidFill>
                <a:latin typeface="Arial"/>
                <a:ea typeface="+mn-ea"/>
                <a:cs typeface="Arial"/>
              </a:defRPr>
            </a:lvl3pPr>
            <a:lvl4pPr marL="1920117" indent="-274304" algn="l" defTabSz="548606" rtl="0" eaLnBrk="1" latinLnBrk="0" hangingPunct="1">
              <a:lnSpc>
                <a:spcPct val="95000"/>
              </a:lnSpc>
              <a:spcBef>
                <a:spcPts val="400"/>
              </a:spcBef>
              <a:buClr>
                <a:schemeClr val="tx1"/>
              </a:buClr>
              <a:buFont typeface="Arial" panose="020B0604020202020204" pitchFamily="34" charset="0"/>
              <a:buChar char="•"/>
              <a:defRPr sz="2000" kern="1200">
                <a:solidFill>
                  <a:schemeClr val="accent2"/>
                </a:solidFill>
                <a:latin typeface="Arial"/>
                <a:ea typeface="+mn-ea"/>
                <a:cs typeface="Arial"/>
              </a:defRPr>
            </a:lvl4pPr>
            <a:lvl5pPr marL="2468722" indent="-274304" algn="l" defTabSz="548606" rtl="0" eaLnBrk="1" latinLnBrk="0" hangingPunct="1">
              <a:spcBef>
                <a:spcPct val="20000"/>
              </a:spcBef>
              <a:buFont typeface="Arial"/>
              <a:buChar char="»"/>
              <a:defRPr sz="2400" kern="1200">
                <a:solidFill>
                  <a:srgbClr val="292929"/>
                </a:solidFill>
                <a:latin typeface="Arial"/>
                <a:ea typeface="+mn-ea"/>
                <a:cs typeface="Arial"/>
              </a:defRPr>
            </a:lvl5pPr>
            <a:lvl6pPr marL="3017328" indent="-274304" algn="l" defTabSz="548606" rtl="0" eaLnBrk="1" latinLnBrk="0" hangingPunct="1">
              <a:spcBef>
                <a:spcPct val="20000"/>
              </a:spcBef>
              <a:buFont typeface="Arial"/>
              <a:buChar char="•"/>
              <a:defRPr sz="2400" kern="1200">
                <a:solidFill>
                  <a:schemeClr val="tx1"/>
                </a:solidFill>
                <a:latin typeface="+mn-lt"/>
                <a:ea typeface="+mn-ea"/>
                <a:cs typeface="+mn-cs"/>
              </a:defRPr>
            </a:lvl6pPr>
            <a:lvl7pPr marL="3565935" indent="-274304" algn="l" defTabSz="548606" rtl="0" eaLnBrk="1" latinLnBrk="0" hangingPunct="1">
              <a:spcBef>
                <a:spcPct val="20000"/>
              </a:spcBef>
              <a:buFont typeface="Arial"/>
              <a:buChar char="•"/>
              <a:defRPr sz="2400" kern="1200">
                <a:solidFill>
                  <a:schemeClr val="tx1"/>
                </a:solidFill>
                <a:latin typeface="+mn-lt"/>
                <a:ea typeface="+mn-ea"/>
                <a:cs typeface="+mn-cs"/>
              </a:defRPr>
            </a:lvl7pPr>
            <a:lvl8pPr marL="4114542" indent="-274304" algn="l" defTabSz="548606" rtl="0" eaLnBrk="1" latinLnBrk="0" hangingPunct="1">
              <a:spcBef>
                <a:spcPct val="20000"/>
              </a:spcBef>
              <a:buFont typeface="Arial"/>
              <a:buChar char="•"/>
              <a:defRPr sz="2400" kern="1200">
                <a:solidFill>
                  <a:schemeClr val="tx1"/>
                </a:solidFill>
                <a:latin typeface="+mn-lt"/>
                <a:ea typeface="+mn-ea"/>
                <a:cs typeface="+mn-cs"/>
              </a:defRPr>
            </a:lvl8pPr>
            <a:lvl9pPr marL="4663146" indent="-274304" algn="l" defTabSz="548606" rtl="0" eaLnBrk="1" latinLnBrk="0" hangingPunct="1">
              <a:spcBef>
                <a:spcPct val="20000"/>
              </a:spcBef>
              <a:buFont typeface="Arial"/>
              <a:buChar char="•"/>
              <a:defRPr sz="2400" kern="1200">
                <a:solidFill>
                  <a:schemeClr val="tx1"/>
                </a:solidFill>
                <a:latin typeface="+mn-lt"/>
                <a:ea typeface="+mn-ea"/>
                <a:cs typeface="+mn-cs"/>
              </a:defRPr>
            </a:lvl9pPr>
          </a:lstStyle>
          <a:p>
            <a:pPr>
              <a:spcAft>
                <a:spcPts val="375"/>
              </a:spcAft>
            </a:pPr>
            <a:endParaRPr lang="en-US" sz="1500" dirty="0">
              <a:solidFill>
                <a:srgbClr val="3C3C3C"/>
              </a:solidFill>
            </a:endParaRPr>
          </a:p>
        </p:txBody>
      </p:sp>
      <p:pic>
        <p:nvPicPr>
          <p:cNvPr id="8" name="Picture 4" descr="693947_python-logo_png26f0333ad80ad765dabb1115dde48966"/>
          <p:cNvPicPr>
            <a:picLocks noChangeAspect="1" noChangeArrowheads="1"/>
          </p:cNvPicPr>
          <p:nvPr/>
        </p:nvPicPr>
        <p:blipFill rotWithShape="1">
          <a:blip r:embed="rId3">
            <a:extLst>
              <a:ext uri="{28A0092B-C50C-407E-A947-70E740481C1C}">
                <a14:useLocalDpi xmlns:a14="http://schemas.microsoft.com/office/drawing/2010/main" val="0"/>
              </a:ext>
            </a:extLst>
          </a:blip>
          <a:srcRect r="63410"/>
          <a:stretch/>
        </p:blipFill>
        <p:spPr bwMode="auto">
          <a:xfrm>
            <a:off x="5943600" y="788919"/>
            <a:ext cx="2201427" cy="2025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5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p:nvPr/>
        </p:nvPicPr>
        <p:blipFill>
          <a:blip r:embed="rId3"/>
          <a:srcRect l="7681" t="3882" r="62583" b="21072"/>
          <a:stretch>
            <a:fillRect/>
          </a:stretch>
        </p:blipFill>
        <p:spPr bwMode="auto">
          <a:xfrm>
            <a:off x="2966086" y="1914525"/>
            <a:ext cx="3212874" cy="3842331"/>
          </a:xfrm>
          <a:prstGeom prst="rect">
            <a:avLst/>
          </a:prstGeom>
          <a:noFill/>
          <a:ln w="9525">
            <a:noFill/>
            <a:miter lim="800000"/>
            <a:headEnd/>
            <a:tailEnd/>
          </a:ln>
        </p:spPr>
      </p:pic>
      <p:sp>
        <p:nvSpPr>
          <p:cNvPr id="6" name="TextBox 5"/>
          <p:cNvSpPr txBox="1">
            <a:spLocks noChangeAspect="1"/>
          </p:cNvSpPr>
          <p:nvPr/>
        </p:nvSpPr>
        <p:spPr>
          <a:xfrm>
            <a:off x="7327287" y="5741018"/>
            <a:ext cx="1732828" cy="163563"/>
          </a:xfrm>
          <a:prstGeom prst="rect">
            <a:avLst/>
          </a:prstGeom>
          <a:noFill/>
        </p:spPr>
        <p:txBody>
          <a:bodyPr wrap="none" lIns="57141" tIns="28571" rIns="57141" bIns="28571" rtlCol="0" anchor="b" anchorCtr="0">
            <a:spAutoFit/>
          </a:bodyPr>
          <a:lstStyle>
            <a:defPPr>
              <a:defRPr lang="en-US"/>
            </a:defPPr>
            <a:lvl1pPr algn="r">
              <a:defRPr sz="1100">
                <a:solidFill>
                  <a:srgbClr val="344A58">
                    <a:alpha val="50000"/>
                  </a:srgbClr>
                </a:solidFill>
                <a:latin typeface="Arial"/>
                <a:cs typeface="Arial"/>
              </a:defRPr>
            </a:lvl1pPr>
          </a:lstStyle>
          <a:p>
            <a:pPr defTabSz="571500"/>
            <a:r>
              <a:rPr lang="en-US" sz="688" kern="0" dirty="0">
                <a:solidFill>
                  <a:srgbClr val="FFFFFF">
                    <a:lumMod val="85000"/>
                  </a:srgbClr>
                </a:solidFill>
              </a:rPr>
              <a:t>Copyright © 2015 Juniper Networks, Inc. </a:t>
            </a:r>
          </a:p>
        </p:txBody>
      </p:sp>
      <p:sp>
        <p:nvSpPr>
          <p:cNvPr id="2" name="Title 1"/>
          <p:cNvSpPr>
            <a:spLocks noGrp="1"/>
          </p:cNvSpPr>
          <p:nvPr>
            <p:ph type="title"/>
          </p:nvPr>
        </p:nvSpPr>
        <p:spPr/>
        <p:txBody>
          <a:bodyPr/>
          <a:lstStyle/>
          <a:p>
            <a:r>
              <a:rPr lang="en-US" dirty="0" smtClean="0"/>
              <a:t>So why is it called “</a:t>
            </a:r>
            <a:r>
              <a:rPr lang="en-US" dirty="0" err="1" smtClean="0"/>
              <a:t>PyEZ</a:t>
            </a:r>
            <a:r>
              <a:rPr lang="en-US" dirty="0" smtClean="0"/>
              <a:t>” anyway?</a:t>
            </a:r>
            <a:endParaRPr lang="en-US" dirty="0"/>
          </a:p>
        </p:txBody>
      </p:sp>
    </p:spTree>
    <p:extLst>
      <p:ext uri="{BB962C8B-B14F-4D97-AF65-F5344CB8AC3E}">
        <p14:creationId xmlns:p14="http://schemas.microsoft.com/office/powerpoint/2010/main" val="3256997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accel="50000" decel="50000" fill="hold" nodeType="afterEffect">
                                  <p:stCondLst>
                                    <p:cond delay="1500"/>
                                  </p:stCondLst>
                                  <p:childTnLst>
                                    <p:animMotion origin="layout" path="M 0 4.93827E-7 L -0.31825 -0.01312 " pathEditMode="relative" rAng="0" ptsTypes="AA">
                                      <p:cBhvr>
                                        <p:cTn id="6" dur="2000" fill="hold"/>
                                        <p:tgtEl>
                                          <p:spTgt spid="15"/>
                                        </p:tgtEl>
                                        <p:attrNameLst>
                                          <p:attrName>ppt_x</p:attrName>
                                          <p:attrName>ppt_y</p:attrName>
                                        </p:attrNameLst>
                                      </p:cBhvr>
                                      <p:rCtr x="-15918" y="-656"/>
                                    </p:animMotion>
                                  </p:childTnLst>
                                </p:cTn>
                              </p:par>
                              <p:par>
                                <p:cTn id="7" presetID="6" presetClass="emph" presetSubtype="0" fill="hold" nodeType="withEffect">
                                  <p:stCondLst>
                                    <p:cond delay="1500"/>
                                  </p:stCondLst>
                                  <p:childTnLst>
                                    <p:animScale>
                                      <p:cBhvr>
                                        <p:cTn id="8" dur="2000" fill="hold"/>
                                        <p:tgtEl>
                                          <p:spTgt spid="15"/>
                                        </p:tgtEl>
                                      </p:cBhvr>
                                      <p:by x="70000" y="7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35390" y="2159819"/>
            <a:ext cx="1974803" cy="236554"/>
          </a:xfrm>
          <a:prstGeom prst="rect">
            <a:avLst/>
          </a:prstGeom>
          <a:ln>
            <a:noFill/>
          </a:ln>
        </p:spPr>
        <p:txBody>
          <a:bodyPr wrap="none" lIns="28527" tIns="14263" rIns="28527" bIns="14263" rtlCol="0">
            <a:spAutoFit/>
          </a:bodyPr>
          <a:lstStyle/>
          <a:p>
            <a:pPr algn="l">
              <a:lnSpc>
                <a:spcPct val="90000"/>
              </a:lnSpc>
            </a:pPr>
            <a:r>
              <a:rPr lang="en-US" sz="1500" dirty="0">
                <a:solidFill>
                  <a:schemeClr val="accent3"/>
                </a:solidFill>
                <a:latin typeface="Arial"/>
                <a:cs typeface="Arial"/>
              </a:rPr>
              <a:t>Raw Python – 48 lines</a:t>
            </a:r>
          </a:p>
        </p:txBody>
      </p:sp>
      <p:pic>
        <p:nvPicPr>
          <p:cNvPr id="12" name="Picture 11" descr="Diagonal Down Right:  Picture 14"/>
          <p:cNvPicPr preferRelativeResize="0">
            <a:picLocks noChangeAspect="1"/>
          </p:cNvPicPr>
          <p:nvPr/>
        </p:nvPicPr>
        <p:blipFill>
          <a:blip r:embed="rId3"/>
          <a:srcRect l="7681" t="3882" r="62583" b="21072"/>
          <a:stretch>
            <a:fillRect/>
          </a:stretch>
        </p:blipFill>
        <p:spPr bwMode="auto">
          <a:xfrm>
            <a:off x="535390" y="2427314"/>
            <a:ext cx="2249012" cy="2689631"/>
          </a:xfrm>
          <a:prstGeom prst="rect">
            <a:avLst/>
          </a:prstGeom>
          <a:noFill/>
          <a:ln w="9525">
            <a:noFill/>
            <a:miter lim="800000"/>
            <a:headEnd/>
            <a:tailEnd/>
          </a:ln>
        </p:spPr>
      </p:pic>
      <p:pic>
        <p:nvPicPr>
          <p:cNvPr id="19" name="Picture 18"/>
          <p:cNvPicPr/>
          <p:nvPr/>
        </p:nvPicPr>
        <p:blipFill rotWithShape="1">
          <a:blip r:embed="rId4"/>
          <a:srcRect l="7997" t="3790" r="62897" b="46118"/>
          <a:stretch/>
        </p:blipFill>
        <p:spPr bwMode="auto">
          <a:xfrm>
            <a:off x="3287938" y="1835027"/>
            <a:ext cx="3473346" cy="3281918"/>
          </a:xfrm>
          <a:prstGeom prst="rect">
            <a:avLst/>
          </a:prstGeom>
          <a:noFill/>
          <a:ln w="9525">
            <a:noFill/>
            <a:miter lim="800000"/>
            <a:headEnd/>
            <a:tailEnd/>
          </a:ln>
        </p:spPr>
      </p:pic>
      <p:sp>
        <p:nvSpPr>
          <p:cNvPr id="8" name="TextBox 7"/>
          <p:cNvSpPr txBox="1">
            <a:spLocks noChangeAspect="1"/>
          </p:cNvSpPr>
          <p:nvPr/>
        </p:nvSpPr>
        <p:spPr>
          <a:xfrm>
            <a:off x="7327287" y="5741018"/>
            <a:ext cx="1732828" cy="163563"/>
          </a:xfrm>
          <a:prstGeom prst="rect">
            <a:avLst/>
          </a:prstGeom>
          <a:noFill/>
        </p:spPr>
        <p:txBody>
          <a:bodyPr wrap="none" lIns="57141" tIns="28571" rIns="57141" bIns="28571" rtlCol="0" anchor="b" anchorCtr="0">
            <a:spAutoFit/>
          </a:bodyPr>
          <a:lstStyle>
            <a:defPPr>
              <a:defRPr lang="en-US"/>
            </a:defPPr>
            <a:lvl1pPr algn="r">
              <a:defRPr sz="1100">
                <a:solidFill>
                  <a:srgbClr val="344A58">
                    <a:alpha val="50000"/>
                  </a:srgbClr>
                </a:solidFill>
                <a:latin typeface="Arial"/>
                <a:cs typeface="Arial"/>
              </a:defRPr>
            </a:lvl1pPr>
          </a:lstStyle>
          <a:p>
            <a:pPr defTabSz="571500"/>
            <a:r>
              <a:rPr lang="en-US" sz="688" kern="0" dirty="0">
                <a:solidFill>
                  <a:srgbClr val="FFFFFF">
                    <a:lumMod val="85000"/>
                  </a:srgbClr>
                </a:solidFill>
              </a:rPr>
              <a:t>Copyright © 2015 Juniper Networks, Inc. </a:t>
            </a:r>
          </a:p>
        </p:txBody>
      </p:sp>
      <p:sp>
        <p:nvSpPr>
          <p:cNvPr id="4" name="Title 3"/>
          <p:cNvSpPr>
            <a:spLocks noGrp="1"/>
          </p:cNvSpPr>
          <p:nvPr>
            <p:ph type="title"/>
          </p:nvPr>
        </p:nvSpPr>
        <p:spPr/>
        <p:txBody>
          <a:bodyPr/>
          <a:lstStyle/>
          <a:p>
            <a:r>
              <a:rPr lang="en-US" dirty="0" smtClean="0"/>
              <a:t>So why is it called “</a:t>
            </a:r>
            <a:r>
              <a:rPr lang="en-US" dirty="0" err="1" smtClean="0"/>
              <a:t>PyEZ</a:t>
            </a:r>
            <a:r>
              <a:rPr lang="en-US" dirty="0" smtClean="0"/>
              <a:t>” anyway?</a:t>
            </a:r>
            <a:endParaRPr lang="en-US" dirty="0"/>
          </a:p>
        </p:txBody>
      </p:sp>
    </p:spTree>
    <p:extLst>
      <p:ext uri="{BB962C8B-B14F-4D97-AF65-F5344CB8AC3E}">
        <p14:creationId xmlns:p14="http://schemas.microsoft.com/office/powerpoint/2010/main" val="2907295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9"/>
                                        </p:tgtEl>
                                      </p:cBhvr>
                                      <p:by x="75000" y="75000"/>
                                    </p:animScale>
                                  </p:childTnLst>
                                </p:cTn>
                              </p:par>
                              <p:par>
                                <p:cTn id="7" presetID="42" presetClass="path" presetSubtype="0" accel="50000" decel="50000" fill="hold" nodeType="withEffect">
                                  <p:stCondLst>
                                    <p:cond delay="0"/>
                                  </p:stCondLst>
                                  <p:childTnLst>
                                    <p:animMotion origin="layout" path="M 8.33333E-7 3.64198E-6 L 0.29188 0.0243 " pathEditMode="relative" rAng="0" ptsTypes="AA">
                                      <p:cBhvr>
                                        <p:cTn id="8" dur="2000" fill="hold"/>
                                        <p:tgtEl>
                                          <p:spTgt spid="19"/>
                                        </p:tgtEl>
                                        <p:attrNameLst>
                                          <p:attrName>ppt_x</p:attrName>
                                          <p:attrName>ppt_y</p:attrName>
                                        </p:attrNameLst>
                                      </p:cBhvr>
                                      <p:rCtr x="14594" y="12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35390" y="2159819"/>
            <a:ext cx="1974803" cy="236554"/>
          </a:xfrm>
          <a:prstGeom prst="rect">
            <a:avLst/>
          </a:prstGeom>
          <a:ln>
            <a:noFill/>
          </a:ln>
        </p:spPr>
        <p:txBody>
          <a:bodyPr wrap="none" lIns="28527" tIns="14263" rIns="28527" bIns="14263" rtlCol="0">
            <a:spAutoFit/>
          </a:bodyPr>
          <a:lstStyle/>
          <a:p>
            <a:pPr algn="l">
              <a:lnSpc>
                <a:spcPct val="90000"/>
              </a:lnSpc>
            </a:pPr>
            <a:r>
              <a:rPr lang="en-US" sz="1500" dirty="0">
                <a:solidFill>
                  <a:schemeClr val="accent3"/>
                </a:solidFill>
                <a:latin typeface="Arial"/>
                <a:cs typeface="Arial"/>
              </a:rPr>
              <a:t>Raw Python – 48 lines</a:t>
            </a:r>
          </a:p>
        </p:txBody>
      </p:sp>
      <p:pic>
        <p:nvPicPr>
          <p:cNvPr id="12" name="Picture 11" descr="Diagonal Down Right:  Picture 14"/>
          <p:cNvPicPr preferRelativeResize="0">
            <a:picLocks noChangeAspect="1"/>
          </p:cNvPicPr>
          <p:nvPr/>
        </p:nvPicPr>
        <p:blipFill>
          <a:blip r:embed="rId3"/>
          <a:srcRect l="7681" t="3882" r="62583" b="21072"/>
          <a:stretch>
            <a:fillRect/>
          </a:stretch>
        </p:blipFill>
        <p:spPr bwMode="auto">
          <a:xfrm>
            <a:off x="535390" y="2427314"/>
            <a:ext cx="2249012" cy="2689631"/>
          </a:xfrm>
          <a:prstGeom prst="rect">
            <a:avLst/>
          </a:prstGeom>
          <a:noFill/>
          <a:ln w="9525">
            <a:noFill/>
            <a:miter lim="800000"/>
            <a:headEnd/>
            <a:tailEnd/>
          </a:ln>
        </p:spPr>
      </p:pic>
      <p:pic>
        <p:nvPicPr>
          <p:cNvPr id="8" name="Picture 7" descr="Down:  Picture 18"/>
          <p:cNvPicPr>
            <a:picLocks noChangeAspect="1"/>
          </p:cNvPicPr>
          <p:nvPr/>
        </p:nvPicPr>
        <p:blipFill rotWithShape="1">
          <a:blip r:embed="rId4"/>
          <a:srcRect l="7997" t="3790" r="62897" b="46118"/>
          <a:stretch/>
        </p:blipFill>
        <p:spPr bwMode="auto">
          <a:xfrm>
            <a:off x="6396510" y="2371538"/>
            <a:ext cx="2598021" cy="2454835"/>
          </a:xfrm>
          <a:prstGeom prst="rect">
            <a:avLst/>
          </a:prstGeom>
          <a:noFill/>
          <a:ln w="9525">
            <a:noFill/>
            <a:miter lim="800000"/>
            <a:headEnd/>
            <a:tailEnd/>
          </a:ln>
        </p:spPr>
      </p:pic>
      <p:sp>
        <p:nvSpPr>
          <p:cNvPr id="10" name="TextBox 9"/>
          <p:cNvSpPr txBox="1"/>
          <p:nvPr/>
        </p:nvSpPr>
        <p:spPr>
          <a:xfrm>
            <a:off x="6370133" y="2159819"/>
            <a:ext cx="1590082" cy="236554"/>
          </a:xfrm>
          <a:prstGeom prst="rect">
            <a:avLst/>
          </a:prstGeom>
          <a:ln>
            <a:noFill/>
          </a:ln>
        </p:spPr>
        <p:txBody>
          <a:bodyPr wrap="none" lIns="28527" tIns="14263" rIns="28527" bIns="14263" rtlCol="0">
            <a:spAutoFit/>
          </a:bodyPr>
          <a:lstStyle/>
          <a:p>
            <a:pPr algn="l">
              <a:lnSpc>
                <a:spcPct val="90000"/>
              </a:lnSpc>
            </a:pPr>
            <a:r>
              <a:rPr lang="en-US" sz="1500" dirty="0" err="1">
                <a:solidFill>
                  <a:schemeClr val="accent3"/>
                </a:solidFill>
                <a:latin typeface="Arial"/>
                <a:cs typeface="Arial"/>
              </a:rPr>
              <a:t>ncclient</a:t>
            </a:r>
            <a:r>
              <a:rPr lang="en-US" sz="1500" dirty="0">
                <a:solidFill>
                  <a:schemeClr val="accent3"/>
                </a:solidFill>
                <a:latin typeface="Arial"/>
                <a:cs typeface="Arial"/>
              </a:rPr>
              <a:t> – 19 lines</a:t>
            </a:r>
          </a:p>
        </p:txBody>
      </p:sp>
      <p:sp>
        <p:nvSpPr>
          <p:cNvPr id="9" name="TextBox 8"/>
          <p:cNvSpPr txBox="1">
            <a:spLocks noChangeAspect="1"/>
          </p:cNvSpPr>
          <p:nvPr/>
        </p:nvSpPr>
        <p:spPr>
          <a:xfrm>
            <a:off x="7327287" y="5741018"/>
            <a:ext cx="1732828" cy="163563"/>
          </a:xfrm>
          <a:prstGeom prst="rect">
            <a:avLst/>
          </a:prstGeom>
          <a:noFill/>
        </p:spPr>
        <p:txBody>
          <a:bodyPr wrap="none" lIns="57141" tIns="28571" rIns="57141" bIns="28571" rtlCol="0" anchor="b" anchorCtr="0">
            <a:spAutoFit/>
          </a:bodyPr>
          <a:lstStyle>
            <a:defPPr>
              <a:defRPr lang="en-US"/>
            </a:defPPr>
            <a:lvl1pPr algn="r">
              <a:defRPr sz="1100">
                <a:solidFill>
                  <a:srgbClr val="344A58">
                    <a:alpha val="50000"/>
                  </a:srgbClr>
                </a:solidFill>
                <a:latin typeface="Arial"/>
                <a:cs typeface="Arial"/>
              </a:defRPr>
            </a:lvl1pPr>
          </a:lstStyle>
          <a:p>
            <a:pPr defTabSz="571500"/>
            <a:r>
              <a:rPr lang="en-US" sz="688" kern="0" dirty="0">
                <a:solidFill>
                  <a:srgbClr val="FFFFFF">
                    <a:lumMod val="85000"/>
                  </a:srgbClr>
                </a:solidFill>
              </a:rPr>
              <a:t>Copyright © 2015 Juniper Networks, Inc. </a:t>
            </a:r>
          </a:p>
        </p:txBody>
      </p:sp>
      <p:sp>
        <p:nvSpPr>
          <p:cNvPr id="2" name="Title 1"/>
          <p:cNvSpPr>
            <a:spLocks noGrp="1"/>
          </p:cNvSpPr>
          <p:nvPr>
            <p:ph type="title"/>
          </p:nvPr>
        </p:nvSpPr>
        <p:spPr/>
        <p:txBody>
          <a:bodyPr/>
          <a:lstStyle/>
          <a:p>
            <a:r>
              <a:rPr lang="en-US" dirty="0" smtClean="0"/>
              <a:t>So why is it called “</a:t>
            </a:r>
            <a:r>
              <a:rPr lang="en-US" dirty="0" err="1" smtClean="0"/>
              <a:t>PyEZ</a:t>
            </a:r>
            <a:r>
              <a:rPr lang="en-US" dirty="0" smtClean="0"/>
              <a:t>” anyway?</a:t>
            </a:r>
            <a:endParaRPr lang="en-US" dirty="0"/>
          </a:p>
        </p:txBody>
      </p:sp>
    </p:spTree>
    <p:extLst>
      <p:ext uri="{BB962C8B-B14F-4D97-AF65-F5344CB8AC3E}">
        <p14:creationId xmlns:p14="http://schemas.microsoft.com/office/powerpoint/2010/main" val="4022535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35390" y="2159819"/>
            <a:ext cx="1974803" cy="236554"/>
          </a:xfrm>
          <a:prstGeom prst="rect">
            <a:avLst/>
          </a:prstGeom>
          <a:ln>
            <a:noFill/>
          </a:ln>
        </p:spPr>
        <p:txBody>
          <a:bodyPr wrap="none" lIns="28527" tIns="14263" rIns="28527" bIns="14263" rtlCol="0">
            <a:spAutoFit/>
          </a:bodyPr>
          <a:lstStyle/>
          <a:p>
            <a:pPr algn="l">
              <a:lnSpc>
                <a:spcPct val="90000"/>
              </a:lnSpc>
            </a:pPr>
            <a:r>
              <a:rPr lang="en-US" sz="1500" dirty="0">
                <a:solidFill>
                  <a:schemeClr val="accent3"/>
                </a:solidFill>
                <a:latin typeface="Arial"/>
                <a:cs typeface="Arial"/>
              </a:rPr>
              <a:t>Raw Python – 48 lines</a:t>
            </a:r>
          </a:p>
        </p:txBody>
      </p:sp>
      <p:sp>
        <p:nvSpPr>
          <p:cNvPr id="9" name="TextBox 8"/>
          <p:cNvSpPr txBox="1"/>
          <p:nvPr/>
        </p:nvSpPr>
        <p:spPr>
          <a:xfrm>
            <a:off x="1659895" y="5577347"/>
            <a:ext cx="6007638" cy="271179"/>
          </a:xfrm>
          <a:prstGeom prst="rect">
            <a:avLst/>
          </a:prstGeom>
          <a:ln>
            <a:noFill/>
          </a:ln>
        </p:spPr>
        <p:txBody>
          <a:bodyPr wrap="none" lIns="28527" tIns="14263" rIns="28527" bIns="14263" rtlCol="0">
            <a:spAutoFit/>
          </a:bodyPr>
          <a:lstStyle/>
          <a:p>
            <a:pPr algn="l">
              <a:lnSpc>
                <a:spcPct val="90000"/>
              </a:lnSpc>
            </a:pPr>
            <a:r>
              <a:rPr lang="en-US" sz="1750" dirty="0">
                <a:solidFill>
                  <a:schemeClr val="accent4"/>
                </a:solidFill>
                <a:latin typeface="Arial"/>
                <a:cs typeface="Arial"/>
              </a:rPr>
              <a:t>All 3 scripts gather ‘show version’ info from the same device</a:t>
            </a:r>
          </a:p>
        </p:txBody>
      </p:sp>
      <p:pic>
        <p:nvPicPr>
          <p:cNvPr id="12" name="Picture 11" descr="Diagonal Down Right:  Picture 14"/>
          <p:cNvPicPr preferRelativeResize="0">
            <a:picLocks noChangeAspect="1"/>
          </p:cNvPicPr>
          <p:nvPr/>
        </p:nvPicPr>
        <p:blipFill>
          <a:blip r:embed="rId3"/>
          <a:srcRect l="7681" t="3882" r="62583" b="21072"/>
          <a:stretch>
            <a:fillRect/>
          </a:stretch>
        </p:blipFill>
        <p:spPr bwMode="auto">
          <a:xfrm>
            <a:off x="535390" y="2427314"/>
            <a:ext cx="2249012" cy="2689631"/>
          </a:xfrm>
          <a:prstGeom prst="rect">
            <a:avLst/>
          </a:prstGeom>
          <a:noFill/>
          <a:ln w="9525">
            <a:noFill/>
            <a:miter lim="800000"/>
            <a:headEnd/>
            <a:tailEnd/>
          </a:ln>
        </p:spPr>
      </p:pic>
      <p:pic>
        <p:nvPicPr>
          <p:cNvPr id="8" name="Picture 7" descr="Down:  Picture 18"/>
          <p:cNvPicPr>
            <a:picLocks noChangeAspect="1"/>
          </p:cNvPicPr>
          <p:nvPr/>
        </p:nvPicPr>
        <p:blipFill rotWithShape="1">
          <a:blip r:embed="rId4"/>
          <a:srcRect l="7997" t="3790" r="62897" b="46118"/>
          <a:stretch/>
        </p:blipFill>
        <p:spPr bwMode="auto">
          <a:xfrm>
            <a:off x="6396510" y="2371538"/>
            <a:ext cx="2598021" cy="2454835"/>
          </a:xfrm>
          <a:prstGeom prst="rect">
            <a:avLst/>
          </a:prstGeom>
          <a:noFill/>
          <a:ln w="9525">
            <a:noFill/>
            <a:miter lim="800000"/>
            <a:headEnd/>
            <a:tailEnd/>
          </a:ln>
        </p:spPr>
      </p:pic>
      <p:sp>
        <p:nvSpPr>
          <p:cNvPr id="10" name="TextBox 9"/>
          <p:cNvSpPr txBox="1"/>
          <p:nvPr/>
        </p:nvSpPr>
        <p:spPr>
          <a:xfrm>
            <a:off x="6370133" y="2159819"/>
            <a:ext cx="1590082" cy="236554"/>
          </a:xfrm>
          <a:prstGeom prst="rect">
            <a:avLst/>
          </a:prstGeom>
          <a:ln>
            <a:noFill/>
          </a:ln>
        </p:spPr>
        <p:txBody>
          <a:bodyPr wrap="none" lIns="28527" tIns="14263" rIns="28527" bIns="14263" rtlCol="0">
            <a:spAutoFit/>
          </a:bodyPr>
          <a:lstStyle/>
          <a:p>
            <a:pPr algn="l">
              <a:lnSpc>
                <a:spcPct val="90000"/>
              </a:lnSpc>
            </a:pPr>
            <a:r>
              <a:rPr lang="en-US" sz="1500" dirty="0" err="1">
                <a:solidFill>
                  <a:schemeClr val="accent3"/>
                </a:solidFill>
                <a:latin typeface="Arial"/>
                <a:cs typeface="Arial"/>
              </a:rPr>
              <a:t>ncclient</a:t>
            </a:r>
            <a:r>
              <a:rPr lang="en-US" sz="1500" dirty="0">
                <a:solidFill>
                  <a:schemeClr val="accent3"/>
                </a:solidFill>
                <a:latin typeface="Arial"/>
                <a:cs typeface="Arial"/>
              </a:rPr>
              <a:t> – 19 lines</a:t>
            </a:r>
          </a:p>
        </p:txBody>
      </p:sp>
      <p:pic>
        <p:nvPicPr>
          <p:cNvPr id="13" name="Picture 12"/>
          <p:cNvPicPr/>
          <p:nvPr/>
        </p:nvPicPr>
        <p:blipFill rotWithShape="1">
          <a:blip r:embed="rId5"/>
          <a:srcRect l="7737" t="4159" r="62588" b="50591"/>
          <a:stretch/>
        </p:blipFill>
        <p:spPr bwMode="auto">
          <a:xfrm>
            <a:off x="2933663" y="2034636"/>
            <a:ext cx="3342720" cy="3511770"/>
          </a:xfrm>
          <a:prstGeom prst="rect">
            <a:avLst/>
          </a:prstGeom>
          <a:noFill/>
          <a:ln w="9525">
            <a:noFill/>
            <a:miter lim="800000"/>
            <a:headEnd/>
            <a:tailEnd/>
          </a:ln>
        </p:spPr>
      </p:pic>
      <p:sp>
        <p:nvSpPr>
          <p:cNvPr id="14" name="TextBox 13"/>
          <p:cNvSpPr txBox="1"/>
          <p:nvPr/>
        </p:nvSpPr>
        <p:spPr>
          <a:xfrm>
            <a:off x="2933663" y="1779071"/>
            <a:ext cx="3265221" cy="219241"/>
          </a:xfrm>
          <a:prstGeom prst="rect">
            <a:avLst/>
          </a:prstGeom>
          <a:ln>
            <a:noFill/>
          </a:ln>
        </p:spPr>
        <p:txBody>
          <a:bodyPr wrap="none" lIns="28527" tIns="14263" rIns="28527" bIns="14263" rtlCol="0">
            <a:spAutoFit/>
          </a:bodyPr>
          <a:lstStyle/>
          <a:p>
            <a:pPr algn="l">
              <a:lnSpc>
                <a:spcPct val="90000"/>
              </a:lnSpc>
            </a:pPr>
            <a:r>
              <a:rPr lang="en-US" sz="1375" b="1" dirty="0" err="1">
                <a:solidFill>
                  <a:schemeClr val="accent3"/>
                </a:solidFill>
                <a:latin typeface="Arial"/>
                <a:cs typeface="Arial"/>
              </a:rPr>
              <a:t>PyEZ</a:t>
            </a:r>
            <a:r>
              <a:rPr lang="en-US" sz="1375" b="1" dirty="0">
                <a:solidFill>
                  <a:schemeClr val="accent3"/>
                </a:solidFill>
                <a:latin typeface="Arial"/>
                <a:cs typeface="Arial"/>
              </a:rPr>
              <a:t> – 7 lines (and gathers more info)</a:t>
            </a:r>
          </a:p>
        </p:txBody>
      </p:sp>
      <p:sp>
        <p:nvSpPr>
          <p:cNvPr id="2" name="Title 1"/>
          <p:cNvSpPr>
            <a:spLocks noGrp="1"/>
          </p:cNvSpPr>
          <p:nvPr>
            <p:ph type="title"/>
          </p:nvPr>
        </p:nvSpPr>
        <p:spPr/>
        <p:txBody>
          <a:bodyPr/>
          <a:lstStyle/>
          <a:p>
            <a:r>
              <a:rPr lang="en-US" dirty="0" smtClean="0"/>
              <a:t>So why is called “</a:t>
            </a:r>
            <a:r>
              <a:rPr lang="en-US" dirty="0" err="1" smtClean="0"/>
              <a:t>PyEZ</a:t>
            </a:r>
            <a:r>
              <a:rPr lang="en-US" dirty="0" smtClean="0"/>
              <a:t>” anyway?</a:t>
            </a:r>
            <a:endParaRPr lang="en-US" dirty="0"/>
          </a:p>
        </p:txBody>
      </p:sp>
    </p:spTree>
    <p:extLst>
      <p:ext uri="{BB962C8B-B14F-4D97-AF65-F5344CB8AC3E}">
        <p14:creationId xmlns:p14="http://schemas.microsoft.com/office/powerpoint/2010/main" val="2799777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a:xfrm>
            <a:off x="410635" y="2514600"/>
            <a:ext cx="8733365" cy="717869"/>
          </a:xfrm>
          <a:prstGeom prst="rect">
            <a:avLst/>
          </a:prstGeom>
        </p:spPr>
        <p:txBody>
          <a:bodyPr lIns="0" tIns="45718" rIns="0" bIns="45718" anchor="b"/>
          <a:lstStyle>
            <a:lvl1pPr marL="0" indent="0" algn="l" defTabSz="1097083" rtl="0" eaLnBrk="1" latinLnBrk="0" hangingPunct="1">
              <a:spcBef>
                <a:spcPct val="20000"/>
              </a:spcBef>
              <a:buFont typeface="Arial"/>
              <a:buNone/>
              <a:defRPr lang="en-US" sz="3700" b="0" kern="1200" cap="all" baseline="0" smtClean="0">
                <a:solidFill>
                  <a:schemeClr val="tx1"/>
                </a:solidFill>
                <a:latin typeface="+mn-lt"/>
                <a:ea typeface="+mn-ea"/>
                <a:cs typeface="+mn-cs"/>
              </a:defRPr>
            </a:lvl1pPr>
            <a:lvl2pPr marL="0" indent="-342878" algn="l" defTabSz="1097083" rtl="0" eaLnBrk="1" latinLnBrk="0" hangingPunct="1">
              <a:spcBef>
                <a:spcPct val="20000"/>
              </a:spcBef>
              <a:buFont typeface="Arial"/>
              <a:buChar char="–"/>
              <a:defRPr lang="en-US" sz="3700" kern="1200" smtClean="0">
                <a:solidFill>
                  <a:schemeClr val="accent4"/>
                </a:solidFill>
                <a:latin typeface="+mn-lt"/>
                <a:ea typeface="+mn-ea"/>
                <a:cs typeface="+mn-cs"/>
              </a:defRPr>
            </a:lvl2pPr>
            <a:lvl3pPr marL="0" indent="-274304" algn="l" defTabSz="1097083" rtl="0" eaLnBrk="1" latinLnBrk="0" hangingPunct="1">
              <a:spcBef>
                <a:spcPct val="20000"/>
              </a:spcBef>
              <a:buFont typeface="Arial"/>
              <a:buChar char="•"/>
              <a:defRPr lang="en-US" sz="3700" kern="1200" smtClean="0">
                <a:solidFill>
                  <a:schemeClr val="accent4"/>
                </a:solidFill>
                <a:latin typeface="+mn-lt"/>
                <a:ea typeface="+mn-ea"/>
                <a:cs typeface="+mn-cs"/>
              </a:defRPr>
            </a:lvl3pPr>
            <a:lvl4pPr marL="0" indent="-274304" algn="l" defTabSz="1097083" rtl="0" eaLnBrk="1" latinLnBrk="0" hangingPunct="1">
              <a:spcBef>
                <a:spcPct val="20000"/>
              </a:spcBef>
              <a:buFont typeface="Arial"/>
              <a:buChar char="–"/>
              <a:defRPr lang="en-US" sz="3700" kern="1200" smtClean="0">
                <a:solidFill>
                  <a:schemeClr val="accent4"/>
                </a:solidFill>
                <a:latin typeface="+mn-lt"/>
                <a:ea typeface="+mn-ea"/>
                <a:cs typeface="+mn-cs"/>
              </a:defRPr>
            </a:lvl4pPr>
            <a:lvl5pPr marL="0" indent="-274304" algn="l" defTabSz="1097083" rtl="0" eaLnBrk="1" latinLnBrk="0" hangingPunct="1">
              <a:spcBef>
                <a:spcPct val="20000"/>
              </a:spcBef>
              <a:buFont typeface="Arial"/>
              <a:buChar char="»"/>
              <a:defRPr lang="en-US" sz="3700" kern="1200">
                <a:solidFill>
                  <a:schemeClr val="accent4"/>
                </a:solidFill>
                <a:latin typeface="+mn-lt"/>
                <a:ea typeface="+mn-ea"/>
                <a:cs typeface="+mn-cs"/>
              </a:defRPr>
            </a:lvl5pPr>
            <a:lvl6pPr marL="3017328" indent="-274304" algn="l" defTabSz="548606" rtl="0" eaLnBrk="1" latinLnBrk="0" hangingPunct="1">
              <a:spcBef>
                <a:spcPct val="20000"/>
              </a:spcBef>
              <a:buFont typeface="Arial"/>
              <a:buChar char="•"/>
              <a:defRPr sz="2400" kern="1200">
                <a:solidFill>
                  <a:schemeClr val="tx1"/>
                </a:solidFill>
                <a:latin typeface="+mn-lt"/>
                <a:ea typeface="+mn-ea"/>
                <a:cs typeface="+mn-cs"/>
              </a:defRPr>
            </a:lvl6pPr>
            <a:lvl7pPr marL="3565935" indent="-274304" algn="l" defTabSz="548606" rtl="0" eaLnBrk="1" latinLnBrk="0" hangingPunct="1">
              <a:spcBef>
                <a:spcPct val="20000"/>
              </a:spcBef>
              <a:buFont typeface="Arial"/>
              <a:buChar char="•"/>
              <a:defRPr sz="2400" kern="1200">
                <a:solidFill>
                  <a:schemeClr val="tx1"/>
                </a:solidFill>
                <a:latin typeface="+mn-lt"/>
                <a:ea typeface="+mn-ea"/>
                <a:cs typeface="+mn-cs"/>
              </a:defRPr>
            </a:lvl7pPr>
            <a:lvl8pPr marL="4114542" indent="-274304" algn="l" defTabSz="548606" rtl="0" eaLnBrk="1" latinLnBrk="0" hangingPunct="1">
              <a:spcBef>
                <a:spcPct val="20000"/>
              </a:spcBef>
              <a:buFont typeface="Arial"/>
              <a:buChar char="•"/>
              <a:defRPr sz="2400" kern="1200">
                <a:solidFill>
                  <a:schemeClr val="tx1"/>
                </a:solidFill>
                <a:latin typeface="+mn-lt"/>
                <a:ea typeface="+mn-ea"/>
                <a:cs typeface="+mn-cs"/>
              </a:defRPr>
            </a:lvl8pPr>
            <a:lvl9pPr marL="4663146" indent="-274304" algn="l" defTabSz="548606" rtl="0" eaLnBrk="1" latinLnBrk="0" hangingPunct="1">
              <a:spcBef>
                <a:spcPct val="20000"/>
              </a:spcBef>
              <a:buFont typeface="Arial"/>
              <a:buChar char="•"/>
              <a:defRPr sz="2400" kern="1200">
                <a:solidFill>
                  <a:schemeClr val="tx1"/>
                </a:solidFill>
                <a:latin typeface="+mn-lt"/>
                <a:ea typeface="+mn-ea"/>
                <a:cs typeface="+mn-cs"/>
              </a:defRPr>
            </a:lvl9pPr>
          </a:lstStyle>
          <a:p>
            <a:pPr lvl="0" fontAlgn="auto">
              <a:spcAft>
                <a:spcPts val="0"/>
              </a:spcAft>
            </a:pPr>
            <a:r>
              <a:rPr lang="en-US" b="1" dirty="0">
                <a:solidFill>
                  <a:srgbClr val="445E88"/>
                </a:solidFill>
                <a:latin typeface="Calibri"/>
              </a:rPr>
              <a:t>JUNOS </a:t>
            </a:r>
            <a:r>
              <a:rPr lang="en-US" b="1" dirty="0" smtClean="0">
                <a:solidFill>
                  <a:srgbClr val="445E88"/>
                </a:solidFill>
                <a:latin typeface="Calibri"/>
              </a:rPr>
              <a:t>AUTOMATION</a:t>
            </a:r>
            <a:endParaRPr lang="en-US" b="1" dirty="0">
              <a:solidFill>
                <a:srgbClr val="445E88"/>
              </a:solidFill>
              <a:latin typeface="Calibri"/>
            </a:endParaRPr>
          </a:p>
        </p:txBody>
      </p:sp>
      <p:sp>
        <p:nvSpPr>
          <p:cNvPr id="9" name="Text Placeholder 3"/>
          <p:cNvSpPr txBox="1">
            <a:spLocks/>
          </p:cNvSpPr>
          <p:nvPr/>
        </p:nvSpPr>
        <p:spPr>
          <a:xfrm>
            <a:off x="0" y="3232469"/>
            <a:ext cx="9144000" cy="1331001"/>
          </a:xfrm>
          <a:prstGeom prst="rect">
            <a:avLst/>
          </a:prstGeom>
        </p:spPr>
        <p:txBody>
          <a:bodyPr lIns="0" tIns="45718" rIns="457167" bIns="45718" anchor="b"/>
          <a:lstStyle>
            <a:lvl1pPr marL="0" indent="0" algn="l" defTabSz="548606" rtl="0" eaLnBrk="1" latinLnBrk="0" hangingPunct="1">
              <a:spcBef>
                <a:spcPct val="20000"/>
              </a:spcBef>
              <a:buFont typeface="Arial"/>
              <a:buNone/>
              <a:defRPr sz="9600" b="1" kern="1200" cap="all" baseline="0">
                <a:solidFill>
                  <a:schemeClr val="tx1">
                    <a:lumMod val="50000"/>
                  </a:schemeClr>
                </a:solidFill>
                <a:latin typeface="Arial"/>
                <a:ea typeface="+mn-ea"/>
                <a:cs typeface="Arial"/>
              </a:defRPr>
            </a:lvl1pPr>
            <a:lvl2pPr marL="891485" indent="-342878" algn="l" defTabSz="548606" rtl="0" eaLnBrk="1" latinLnBrk="0" hangingPunct="1">
              <a:spcBef>
                <a:spcPct val="20000"/>
              </a:spcBef>
              <a:buFont typeface="Arial"/>
              <a:buChar char="–"/>
              <a:defRPr sz="3700" kern="1200">
                <a:solidFill>
                  <a:schemeClr val="tx1">
                    <a:lumMod val="50000"/>
                  </a:schemeClr>
                </a:solidFill>
                <a:latin typeface="Arial"/>
                <a:ea typeface="+mn-ea"/>
                <a:cs typeface="Arial"/>
              </a:defRPr>
            </a:lvl2pPr>
            <a:lvl3pPr marL="1371515" indent="-274304" algn="l" defTabSz="548606" rtl="0" eaLnBrk="1" latinLnBrk="0" hangingPunct="1">
              <a:spcBef>
                <a:spcPct val="20000"/>
              </a:spcBef>
              <a:buFont typeface="Arial"/>
              <a:buChar char="•"/>
              <a:defRPr sz="2900" kern="1200">
                <a:solidFill>
                  <a:schemeClr val="tx1">
                    <a:lumMod val="50000"/>
                  </a:schemeClr>
                </a:solidFill>
                <a:latin typeface="Arial"/>
                <a:ea typeface="+mn-ea"/>
                <a:cs typeface="Arial"/>
              </a:defRPr>
            </a:lvl3pPr>
            <a:lvl4pPr marL="1920117" indent="-274304" algn="l" defTabSz="548606" rtl="0" eaLnBrk="1" latinLnBrk="0" hangingPunct="1">
              <a:spcBef>
                <a:spcPct val="20000"/>
              </a:spcBef>
              <a:buFont typeface="Arial"/>
              <a:buChar char="–"/>
              <a:defRPr sz="2400" kern="1200">
                <a:solidFill>
                  <a:schemeClr val="tx1">
                    <a:lumMod val="50000"/>
                  </a:schemeClr>
                </a:solidFill>
                <a:latin typeface="Arial"/>
                <a:ea typeface="+mn-ea"/>
                <a:cs typeface="Arial"/>
              </a:defRPr>
            </a:lvl4pPr>
            <a:lvl5pPr marL="2468722" indent="-274304" algn="l" defTabSz="548606" rtl="0" eaLnBrk="1" latinLnBrk="0" hangingPunct="1">
              <a:spcBef>
                <a:spcPct val="20000"/>
              </a:spcBef>
              <a:buFont typeface="Arial"/>
              <a:buChar char="»"/>
              <a:defRPr sz="2400" kern="1200">
                <a:solidFill>
                  <a:schemeClr val="tx1">
                    <a:lumMod val="50000"/>
                  </a:schemeClr>
                </a:solidFill>
                <a:latin typeface="Arial"/>
                <a:ea typeface="+mn-ea"/>
                <a:cs typeface="Arial"/>
              </a:defRPr>
            </a:lvl5pPr>
            <a:lvl6pPr marL="3017328" indent="-274304" algn="l" defTabSz="548606" rtl="0" eaLnBrk="1" latinLnBrk="0" hangingPunct="1">
              <a:spcBef>
                <a:spcPct val="20000"/>
              </a:spcBef>
              <a:buFont typeface="Arial"/>
              <a:buChar char="•"/>
              <a:defRPr sz="2400" kern="1200">
                <a:solidFill>
                  <a:schemeClr val="tx1"/>
                </a:solidFill>
                <a:latin typeface="+mn-lt"/>
                <a:ea typeface="+mn-ea"/>
                <a:cs typeface="+mn-cs"/>
              </a:defRPr>
            </a:lvl6pPr>
            <a:lvl7pPr marL="3565935" indent="-274304" algn="l" defTabSz="548606" rtl="0" eaLnBrk="1" latinLnBrk="0" hangingPunct="1">
              <a:spcBef>
                <a:spcPct val="20000"/>
              </a:spcBef>
              <a:buFont typeface="Arial"/>
              <a:buChar char="•"/>
              <a:defRPr sz="2400" kern="1200">
                <a:solidFill>
                  <a:schemeClr val="tx1"/>
                </a:solidFill>
                <a:latin typeface="+mn-lt"/>
                <a:ea typeface="+mn-ea"/>
                <a:cs typeface="+mn-cs"/>
              </a:defRPr>
            </a:lvl7pPr>
            <a:lvl8pPr marL="4114542" indent="-274304" algn="l" defTabSz="548606" rtl="0" eaLnBrk="1" latinLnBrk="0" hangingPunct="1">
              <a:spcBef>
                <a:spcPct val="20000"/>
              </a:spcBef>
              <a:buFont typeface="Arial"/>
              <a:buChar char="•"/>
              <a:defRPr sz="2400" kern="1200">
                <a:solidFill>
                  <a:schemeClr val="tx1"/>
                </a:solidFill>
                <a:latin typeface="+mn-lt"/>
                <a:ea typeface="+mn-ea"/>
                <a:cs typeface="+mn-cs"/>
              </a:defRPr>
            </a:lvl8pPr>
            <a:lvl9pPr marL="4663146" indent="-274304" algn="l" defTabSz="548606" rtl="0" eaLnBrk="1" latinLnBrk="0" hangingPunct="1">
              <a:spcBef>
                <a:spcPct val="20000"/>
              </a:spcBef>
              <a:buFont typeface="Arial"/>
              <a:buChar char="•"/>
              <a:defRPr sz="2400" kern="1200">
                <a:solidFill>
                  <a:schemeClr val="tx1"/>
                </a:solidFill>
                <a:latin typeface="+mn-lt"/>
                <a:ea typeface="+mn-ea"/>
                <a:cs typeface="+mn-cs"/>
              </a:defRPr>
            </a:lvl9pPr>
          </a:lstStyle>
          <a:p>
            <a:pPr marL="0" marR="0" lvl="0" indent="0" algn="ctr" defTabSz="548606" rtl="0" eaLnBrk="1" fontAlgn="auto" latinLnBrk="0" hangingPunct="1">
              <a:lnSpc>
                <a:spcPct val="100000"/>
              </a:lnSpc>
              <a:spcBef>
                <a:spcPct val="20000"/>
              </a:spcBef>
              <a:spcAft>
                <a:spcPts val="0"/>
              </a:spcAft>
              <a:buClrTx/>
              <a:buSzTx/>
              <a:buFont typeface="Arial"/>
              <a:buNone/>
              <a:tabLst/>
              <a:defRPr/>
            </a:pPr>
            <a:r>
              <a:rPr kumimoji="0" lang="en-US" sz="7200" b="1" i="0" u="none" strike="noStrike" kern="1200" cap="all" spc="0" normalizeH="0" baseline="0" noProof="0" dirty="0" smtClean="0">
                <a:ln>
                  <a:noFill/>
                </a:ln>
                <a:solidFill>
                  <a:srgbClr val="445E88">
                    <a:lumMod val="50000"/>
                  </a:srgbClr>
                </a:solidFill>
                <a:effectLst/>
                <a:uLnTx/>
                <a:uFillTx/>
                <a:latin typeface="Arial"/>
                <a:ea typeface="+mn-ea"/>
                <a:cs typeface="Arial"/>
              </a:rPr>
              <a:t>DIY</a:t>
            </a:r>
            <a:endParaRPr kumimoji="0" lang="en-US" sz="7200" b="1" i="0" u="none" strike="noStrike" kern="1200" cap="all" spc="0" normalizeH="0" baseline="0" noProof="0" dirty="0">
              <a:ln>
                <a:noFill/>
              </a:ln>
              <a:solidFill>
                <a:srgbClr val="445E88">
                  <a:lumMod val="50000"/>
                </a:srgbClr>
              </a:solidFill>
              <a:effectLst/>
              <a:uLnTx/>
              <a:uFillTx/>
              <a:latin typeface="Arial"/>
              <a:ea typeface="+mn-ea"/>
              <a:cs typeface="Arial"/>
            </a:endParaRPr>
          </a:p>
        </p:txBody>
      </p:sp>
    </p:spTree>
    <p:extLst>
      <p:ext uri="{BB962C8B-B14F-4D97-AF65-F5344CB8AC3E}">
        <p14:creationId xmlns:p14="http://schemas.microsoft.com/office/powerpoint/2010/main" val="963258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448" y="152400"/>
            <a:ext cx="8458200" cy="666596"/>
          </a:xfrm>
        </p:spPr>
        <p:txBody>
          <a:bodyPr/>
          <a:lstStyle/>
          <a:p>
            <a:pPr algn="l"/>
            <a:r>
              <a:rPr lang="en-US" b="1" dirty="0" smtClean="0">
                <a:solidFill>
                  <a:schemeClr val="accent5">
                    <a:lumMod val="50000"/>
                  </a:schemeClr>
                </a:solidFill>
              </a:rPr>
              <a:t>Know Your Customer</a:t>
            </a:r>
            <a:endParaRPr lang="en-US" b="1" dirty="0">
              <a:solidFill>
                <a:schemeClr val="accent5">
                  <a:lumMod val="50000"/>
                </a:schemeClr>
              </a:solidFill>
            </a:endParaRPr>
          </a:p>
        </p:txBody>
      </p:sp>
      <p:sp>
        <p:nvSpPr>
          <p:cNvPr id="24" name="Content Placeholder 23"/>
          <p:cNvSpPr>
            <a:spLocks noGrp="1"/>
          </p:cNvSpPr>
          <p:nvPr>
            <p:ph idx="1"/>
          </p:nvPr>
        </p:nvSpPr>
        <p:spPr>
          <a:xfrm>
            <a:off x="388448" y="1143000"/>
            <a:ext cx="6469552" cy="3394473"/>
          </a:xfrm>
        </p:spPr>
        <p:txBody>
          <a:bodyPr>
            <a:noAutofit/>
          </a:bodyPr>
          <a:lstStyle/>
          <a:p>
            <a:pPr>
              <a:buClr>
                <a:schemeClr val="accent3"/>
              </a:buClr>
            </a:pPr>
            <a:r>
              <a:rPr lang="en-US" sz="1800" dirty="0"/>
              <a:t>Who are your customers?</a:t>
            </a:r>
          </a:p>
          <a:p>
            <a:pPr lvl="1">
              <a:buClr>
                <a:schemeClr val="accent3"/>
              </a:buClr>
            </a:pPr>
            <a:r>
              <a:rPr lang="en-US" sz="1800" dirty="0"/>
              <a:t>Network engineers &amp; Architects</a:t>
            </a:r>
          </a:p>
          <a:p>
            <a:pPr lvl="1">
              <a:buClr>
                <a:schemeClr val="accent3"/>
              </a:buClr>
            </a:pPr>
            <a:r>
              <a:rPr lang="en-US" sz="1800" dirty="0"/>
              <a:t>Operators</a:t>
            </a:r>
          </a:p>
          <a:p>
            <a:pPr lvl="1">
              <a:buClr>
                <a:schemeClr val="accent3"/>
              </a:buClr>
            </a:pPr>
            <a:r>
              <a:rPr lang="en-US" sz="1800" dirty="0"/>
              <a:t>IT/Sys-admins &amp; </a:t>
            </a:r>
            <a:r>
              <a:rPr lang="en-US" sz="1800" dirty="0" err="1"/>
              <a:t>DevOps</a:t>
            </a:r>
            <a:endParaRPr lang="en-US" sz="1800" dirty="0"/>
          </a:p>
          <a:p>
            <a:pPr>
              <a:buClr>
                <a:schemeClr val="accent3"/>
              </a:buClr>
            </a:pPr>
            <a:r>
              <a:rPr lang="en-US" sz="1800" dirty="0"/>
              <a:t>What problems are they trying to solve?</a:t>
            </a:r>
          </a:p>
          <a:p>
            <a:pPr>
              <a:buClr>
                <a:schemeClr val="accent3"/>
              </a:buClr>
            </a:pPr>
            <a:r>
              <a:rPr lang="en-US" sz="1800" dirty="0"/>
              <a:t>What products are they using today?</a:t>
            </a:r>
          </a:p>
          <a:p>
            <a:pPr>
              <a:buClr>
                <a:schemeClr val="accent3"/>
              </a:buClr>
            </a:pPr>
            <a:r>
              <a:rPr lang="en-US" sz="1800" dirty="0"/>
              <a:t>Are they automation products?</a:t>
            </a:r>
          </a:p>
          <a:p>
            <a:pPr>
              <a:buClr>
                <a:schemeClr val="accent3"/>
              </a:buClr>
            </a:pPr>
            <a:r>
              <a:rPr lang="en-US" sz="1800" dirty="0"/>
              <a:t>What have they evaluated already?</a:t>
            </a:r>
          </a:p>
          <a:p>
            <a:pPr>
              <a:buClr>
                <a:schemeClr val="accent3"/>
              </a:buClr>
            </a:pPr>
            <a:r>
              <a:rPr lang="en-US" sz="1800" dirty="0"/>
              <a:t>Do they like to develop in-house tools?</a:t>
            </a:r>
          </a:p>
          <a:p>
            <a:pPr>
              <a:buClr>
                <a:schemeClr val="accent3"/>
              </a:buClr>
            </a:pPr>
            <a:r>
              <a:rPr lang="en-US" sz="1800" dirty="0"/>
              <a:t>What are the typical workflows for that customer?</a:t>
            </a:r>
          </a:p>
          <a:p>
            <a:pPr>
              <a:buClr>
                <a:schemeClr val="accent3"/>
              </a:buClr>
            </a:pPr>
            <a:r>
              <a:rPr lang="en-US" sz="1800" dirty="0"/>
              <a:t>Are there any special considerations?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773" y="2291033"/>
            <a:ext cx="3571875" cy="2125266"/>
          </a:xfrm>
          <a:prstGeom prst="rect">
            <a:avLst/>
          </a:prstGeom>
        </p:spPr>
      </p:pic>
    </p:spTree>
    <p:extLst>
      <p:ext uri="{BB962C8B-B14F-4D97-AF65-F5344CB8AC3E}">
        <p14:creationId xmlns:p14="http://schemas.microsoft.com/office/powerpoint/2010/main" val="428768078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Choice</a:t>
            </a:r>
            <a:endParaRPr lang="en-US" dirty="0"/>
          </a:p>
        </p:txBody>
      </p:sp>
      <p:sp>
        <p:nvSpPr>
          <p:cNvPr id="13" name="Text Placeholder 12"/>
          <p:cNvSpPr>
            <a:spLocks noGrp="1"/>
          </p:cNvSpPr>
          <p:nvPr>
            <p:ph type="body" sz="quarter" idx="4294967295"/>
          </p:nvPr>
        </p:nvSpPr>
        <p:spPr>
          <a:xfrm>
            <a:off x="368300" y="762000"/>
            <a:ext cx="8240713" cy="385762"/>
          </a:xfrm>
          <a:prstGeom prst="rect">
            <a:avLst/>
          </a:prstGeom>
        </p:spPr>
        <p:txBody>
          <a:bodyPr/>
          <a:lstStyle/>
          <a:p>
            <a:pPr marL="0" indent="0">
              <a:buNone/>
            </a:pPr>
            <a:r>
              <a:rPr lang="en-US" sz="2400" dirty="0" smtClean="0"/>
              <a:t>NETCONF libraries for those that need them</a:t>
            </a:r>
            <a:endParaRPr lang="en-US" sz="2400" dirty="0"/>
          </a:p>
        </p:txBody>
      </p:sp>
      <p:graphicFrame>
        <p:nvGraphicFramePr>
          <p:cNvPr id="4" name="Content Placeholder 5"/>
          <p:cNvGraphicFramePr>
            <a:graphicFrameLocks noGrp="1"/>
          </p:cNvGraphicFramePr>
          <p:nvPr>
            <p:ph sz="quarter" idx="4294967295"/>
            <p:extLst>
              <p:ext uri="{D42A27DB-BD31-4B8C-83A1-F6EECF244321}">
                <p14:modId xmlns:p14="http://schemas.microsoft.com/office/powerpoint/2010/main" val="285265220"/>
              </p:ext>
            </p:extLst>
          </p:nvPr>
        </p:nvGraphicFramePr>
        <p:xfrm>
          <a:off x="577140" y="1600200"/>
          <a:ext cx="8031873" cy="3847472"/>
        </p:xfrm>
        <a:graphic>
          <a:graphicData uri="http://schemas.openxmlformats.org/drawingml/2006/table">
            <a:tbl>
              <a:tblPr firstRow="1" bandRow="1">
                <a:tableStyleId>{9DCAF9ED-07DC-4A11-8D7F-57B35C25682E}</a:tableStyleId>
              </a:tblPr>
              <a:tblGrid>
                <a:gridCol w="1338646"/>
                <a:gridCol w="1338646"/>
                <a:gridCol w="1338646"/>
                <a:gridCol w="1338646"/>
                <a:gridCol w="616810"/>
                <a:gridCol w="2060479"/>
              </a:tblGrid>
              <a:tr h="648796">
                <a:tc>
                  <a:txBody>
                    <a:bodyPr/>
                    <a:lstStyle/>
                    <a:p>
                      <a:r>
                        <a:rPr lang="en-US" sz="1200" kern="1200" dirty="0" smtClean="0"/>
                        <a:t>Language of API </a:t>
                      </a:r>
                      <a:endParaRPr lang="en-US" sz="1200" dirty="0"/>
                    </a:p>
                  </a:txBody>
                  <a:tcPr marL="68580" marR="68580" marT="34290" marB="34290">
                    <a:solidFill>
                      <a:schemeClr val="tx1"/>
                    </a:solidFill>
                  </a:tcPr>
                </a:tc>
                <a:tc>
                  <a:txBody>
                    <a:bodyPr/>
                    <a:lstStyle/>
                    <a:p>
                      <a:r>
                        <a:rPr lang="en-US" sz="1200" kern="1200" dirty="0" smtClean="0"/>
                        <a:t>Mode of Distribution </a:t>
                      </a:r>
                      <a:endParaRPr lang="en-US" sz="1200" dirty="0"/>
                    </a:p>
                  </a:txBody>
                  <a:tcPr marL="68580" marR="68580" marT="34290" marB="34290">
                    <a:solidFill>
                      <a:schemeClr val="tx1"/>
                    </a:solidFill>
                  </a:tcPr>
                </a:tc>
                <a:tc>
                  <a:txBody>
                    <a:bodyPr/>
                    <a:lstStyle/>
                    <a:p>
                      <a:r>
                        <a:rPr lang="en-US" sz="1200" dirty="0" smtClean="0"/>
                        <a:t>Maturity</a:t>
                      </a:r>
                      <a:endParaRPr lang="en-US" sz="1200" dirty="0"/>
                    </a:p>
                  </a:txBody>
                  <a:tcPr marL="68580" marR="68580" marT="34290" marB="34290">
                    <a:solidFill>
                      <a:schemeClr val="tx1"/>
                    </a:solidFill>
                  </a:tcPr>
                </a:tc>
                <a:tc>
                  <a:txBody>
                    <a:bodyPr/>
                    <a:lstStyle/>
                    <a:p>
                      <a:r>
                        <a:rPr lang="en-US" sz="1200" dirty="0" smtClean="0"/>
                        <a:t>Support</a:t>
                      </a:r>
                      <a:endParaRPr lang="en-US" sz="1200" dirty="0"/>
                    </a:p>
                  </a:txBody>
                  <a:tcPr marL="68580" marR="68580" marT="34290" marB="34290">
                    <a:solidFill>
                      <a:schemeClr val="tx1"/>
                    </a:solidFill>
                  </a:tcPr>
                </a:tc>
                <a:tc>
                  <a:txBody>
                    <a:bodyPr/>
                    <a:lstStyle/>
                    <a:p>
                      <a:r>
                        <a:rPr lang="en-US" sz="1200" dirty="0" smtClean="0"/>
                        <a:t>URL</a:t>
                      </a:r>
                      <a:endParaRPr lang="en-US" sz="1200" dirty="0"/>
                    </a:p>
                  </a:txBody>
                  <a:tcPr marL="68580" marR="68580" marT="34290" marB="34290">
                    <a:solidFill>
                      <a:schemeClr val="tx1"/>
                    </a:solidFill>
                  </a:tcPr>
                </a:tc>
                <a:tc>
                  <a:txBody>
                    <a:bodyPr/>
                    <a:lstStyle/>
                    <a:p>
                      <a:r>
                        <a:rPr lang="en-US" sz="1200" dirty="0" smtClean="0"/>
                        <a:t>Additional Notes</a:t>
                      </a:r>
                      <a:endParaRPr lang="en-US" sz="1200" dirty="0"/>
                    </a:p>
                  </a:txBody>
                  <a:tcPr marL="68580" marR="68580" marT="34290" marB="34290">
                    <a:solidFill>
                      <a:schemeClr val="tx1"/>
                    </a:solidFill>
                  </a:tcPr>
                </a:tc>
              </a:tr>
              <a:tr h="648796">
                <a:tc>
                  <a:txBody>
                    <a:bodyPr/>
                    <a:lstStyle/>
                    <a:p>
                      <a:r>
                        <a:rPr lang="en-US" sz="1800" dirty="0" smtClean="0"/>
                        <a:t>Ruby</a:t>
                      </a:r>
                      <a:endParaRPr lang="en-US" sz="1800" dirty="0">
                        <a:solidFill>
                          <a:schemeClr val="accent2"/>
                        </a:solidFill>
                      </a:endParaRPr>
                    </a:p>
                  </a:txBody>
                  <a:tcPr marL="68580" marR="68580" marT="34290" marB="34290"/>
                </a:tc>
                <a:tc>
                  <a:txBody>
                    <a:bodyPr/>
                    <a:lstStyle/>
                    <a:p>
                      <a:r>
                        <a:rPr lang="en-US" sz="900" dirty="0" smtClean="0"/>
                        <a:t>Open Source</a:t>
                      </a:r>
                      <a:endParaRPr lang="en-US" sz="900" dirty="0">
                        <a:solidFill>
                          <a:schemeClr val="accent2"/>
                        </a:solidFill>
                      </a:endParaRPr>
                    </a:p>
                  </a:txBody>
                  <a:tcPr marL="68580" marR="68580" marT="34290" marB="34290"/>
                </a:tc>
                <a:tc>
                  <a:txBody>
                    <a:bodyPr/>
                    <a:lstStyle/>
                    <a:p>
                      <a:r>
                        <a:rPr lang="en-US" sz="900" baseline="0" dirty="0" smtClean="0"/>
                        <a:t>Most popular. 3200+ downloads.</a:t>
                      </a:r>
                    </a:p>
                    <a:p>
                      <a:endParaRPr lang="en-US" sz="900" dirty="0">
                        <a:solidFill>
                          <a:schemeClr val="accent2"/>
                        </a:solidFill>
                      </a:endParaRPr>
                    </a:p>
                  </a:txBody>
                  <a:tcPr marL="68580" marR="68580" marT="34290" marB="34290"/>
                </a:tc>
                <a:tc>
                  <a:txBody>
                    <a:bodyPr/>
                    <a:lstStyle/>
                    <a:p>
                      <a:r>
                        <a:rPr lang="en-US" sz="900" dirty="0" smtClean="0"/>
                        <a:t>Open Source</a:t>
                      </a:r>
                      <a:endParaRPr lang="en-US" sz="900" dirty="0">
                        <a:solidFill>
                          <a:schemeClr val="accent2"/>
                        </a:solidFill>
                      </a:endParaRPr>
                    </a:p>
                  </a:txBody>
                  <a:tcPr marL="68580" marR="68580" marT="34290" marB="34290"/>
                </a:tc>
                <a:tc>
                  <a:txBody>
                    <a:bodyPr/>
                    <a:lstStyle/>
                    <a:p>
                      <a:r>
                        <a:rPr lang="en-US" sz="1200" dirty="0" smtClean="0">
                          <a:hlinkClick r:id="rId3"/>
                        </a:rPr>
                        <a:t>Click</a:t>
                      </a:r>
                      <a:endParaRPr lang="en-US" sz="1200" dirty="0">
                        <a:solidFill>
                          <a:schemeClr val="tx2"/>
                        </a:solidFill>
                      </a:endParaRPr>
                    </a:p>
                  </a:txBody>
                  <a:tcPr marL="68580" marR="68580" marT="34290" marB="34290"/>
                </a:tc>
                <a:tc>
                  <a:txBody>
                    <a:bodyPr/>
                    <a:lstStyle/>
                    <a:p>
                      <a:r>
                        <a:rPr lang="en-US" sz="900" baseline="0" dirty="0" smtClean="0"/>
                        <a:t>Wins big on ease of installation, features, limited dependencies and active support.</a:t>
                      </a:r>
                      <a:endParaRPr lang="en-US" sz="900" dirty="0">
                        <a:solidFill>
                          <a:schemeClr val="accent2"/>
                        </a:solidFill>
                      </a:endParaRPr>
                    </a:p>
                  </a:txBody>
                  <a:tcPr marL="68580" marR="68580" marT="34290" marB="34290"/>
                </a:tc>
              </a:tr>
              <a:tr h="648796">
                <a:tc>
                  <a:txBody>
                    <a:bodyPr/>
                    <a:lstStyle/>
                    <a:p>
                      <a:r>
                        <a:rPr lang="en-US" sz="1800" dirty="0" smtClean="0"/>
                        <a:t>Java</a:t>
                      </a:r>
                      <a:endParaRPr lang="en-US" sz="1800" dirty="0">
                        <a:solidFill>
                          <a:schemeClr val="accent2"/>
                        </a:solidFill>
                      </a:endParaRPr>
                    </a:p>
                  </a:txBody>
                  <a:tcPr marL="68580" marR="68580" marT="34290" marB="34290"/>
                </a:tc>
                <a:tc>
                  <a:txBody>
                    <a:bodyPr/>
                    <a:lstStyle/>
                    <a:p>
                      <a:r>
                        <a:rPr lang="en-US" sz="900" dirty="0" smtClean="0"/>
                        <a:t>via Juniper website</a:t>
                      </a:r>
                      <a:r>
                        <a:rPr lang="en-US" sz="900" baseline="0" dirty="0" smtClean="0"/>
                        <a:t>. Will be shortly available on </a:t>
                      </a:r>
                      <a:r>
                        <a:rPr lang="en-US" sz="900" baseline="0" dirty="0" err="1" smtClean="0"/>
                        <a:t>github</a:t>
                      </a:r>
                      <a:r>
                        <a:rPr lang="en-US" sz="900" baseline="0" dirty="0" smtClean="0"/>
                        <a:t>.</a:t>
                      </a:r>
                      <a:r>
                        <a:rPr lang="en-US" sz="900" dirty="0" smtClean="0"/>
                        <a:t> </a:t>
                      </a:r>
                      <a:endParaRPr lang="en-US" sz="900" dirty="0">
                        <a:solidFill>
                          <a:schemeClr val="accent2"/>
                        </a:solidFill>
                      </a:endParaRPr>
                    </a:p>
                  </a:txBody>
                  <a:tcPr marL="68580" marR="68580" marT="34290" marB="34290"/>
                </a:tc>
                <a:tc>
                  <a:txBody>
                    <a:bodyPr/>
                    <a:lstStyle/>
                    <a:p>
                      <a:r>
                        <a:rPr lang="en-US" sz="900" dirty="0" smtClean="0"/>
                        <a:t>Already being used by enterprise customers.</a:t>
                      </a:r>
                      <a:endParaRPr lang="en-US" sz="900" dirty="0">
                        <a:solidFill>
                          <a:schemeClr val="accent2"/>
                        </a:solidFill>
                      </a:endParaRPr>
                    </a:p>
                  </a:txBody>
                  <a:tcPr marL="68580" marR="68580" marT="34290" marB="34290"/>
                </a:tc>
                <a:tc>
                  <a:txBody>
                    <a:bodyPr/>
                    <a:lstStyle/>
                    <a:p>
                      <a:r>
                        <a:rPr lang="en-US" sz="900" dirty="0" smtClean="0"/>
                        <a:t>JTAC</a:t>
                      </a:r>
                      <a:endParaRPr lang="en-US" sz="900" dirty="0">
                        <a:solidFill>
                          <a:schemeClr val="accent2"/>
                        </a:solidFill>
                      </a:endParaRPr>
                    </a:p>
                  </a:txBody>
                  <a:tcPr marL="68580" marR="68580" marT="34290" marB="34290"/>
                </a:tc>
                <a:tc>
                  <a:txBody>
                    <a:bodyPr/>
                    <a:lstStyle/>
                    <a:p>
                      <a:r>
                        <a:rPr lang="en-US" sz="1200" dirty="0" smtClean="0">
                          <a:hlinkClick r:id="rId4"/>
                        </a:rPr>
                        <a:t>Click</a:t>
                      </a:r>
                      <a:endParaRPr lang="en-US" sz="1200" dirty="0">
                        <a:solidFill>
                          <a:schemeClr val="tx2"/>
                        </a:solidFill>
                      </a:endParaRPr>
                    </a:p>
                  </a:txBody>
                  <a:tcPr marL="68580" marR="68580" marT="34290" marB="34290"/>
                </a:tc>
                <a:tc>
                  <a:txBody>
                    <a:bodyPr/>
                    <a:lstStyle/>
                    <a:p>
                      <a:r>
                        <a:rPr lang="en-US" sz="900" dirty="0" smtClean="0"/>
                        <a:t>Very simple to get started. Easy on installation. Single .jar file to use/zero dependencies.</a:t>
                      </a:r>
                      <a:endParaRPr lang="en-US" sz="900" dirty="0">
                        <a:solidFill>
                          <a:schemeClr val="accent2"/>
                        </a:solidFill>
                      </a:endParaRPr>
                    </a:p>
                  </a:txBody>
                  <a:tcPr marL="68580" marR="68580" marT="34290" marB="34290"/>
                </a:tc>
              </a:tr>
              <a:tr h="725852">
                <a:tc>
                  <a:txBody>
                    <a:bodyPr/>
                    <a:lstStyle/>
                    <a:p>
                      <a:r>
                        <a:rPr lang="en-US" sz="1800" dirty="0" smtClean="0"/>
                        <a:t>Python</a:t>
                      </a:r>
                      <a:endParaRPr lang="en-US" sz="1800" dirty="0">
                        <a:solidFill>
                          <a:schemeClr val="accent2"/>
                        </a:solidFill>
                      </a:endParaRPr>
                    </a:p>
                  </a:txBody>
                  <a:tcPr marL="68580" marR="68580" marT="34290" marB="34290"/>
                </a:tc>
                <a:tc>
                  <a:txBody>
                    <a:bodyPr/>
                    <a:lstStyle/>
                    <a:p>
                      <a:r>
                        <a:rPr lang="en-US" sz="900" dirty="0" smtClean="0"/>
                        <a:t>Open Source</a:t>
                      </a:r>
                      <a:endParaRPr lang="en-US" sz="900" dirty="0">
                        <a:solidFill>
                          <a:schemeClr val="accent2"/>
                        </a:solidFill>
                      </a:endParaRPr>
                    </a:p>
                  </a:txBody>
                  <a:tcPr marL="68580" marR="68580" marT="34290" marB="34290"/>
                </a:tc>
                <a:tc>
                  <a:txBody>
                    <a:bodyPr/>
                    <a:lstStyle/>
                    <a:p>
                      <a:r>
                        <a:rPr lang="en-US" sz="900" dirty="0" smtClean="0"/>
                        <a:t>Based on an already popular</a:t>
                      </a:r>
                      <a:r>
                        <a:rPr lang="en-US" sz="900" baseline="0" dirty="0" smtClean="0"/>
                        <a:t> open source client.</a:t>
                      </a:r>
                      <a:endParaRPr lang="en-US" sz="900" dirty="0">
                        <a:solidFill>
                          <a:schemeClr val="accent2"/>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t>Open Source</a:t>
                      </a:r>
                      <a:r>
                        <a:rPr lang="en-US" sz="900" baseline="0" dirty="0" smtClean="0"/>
                        <a:t>.</a:t>
                      </a:r>
                      <a:endParaRPr lang="en-US" sz="900" dirty="0" smtClean="0"/>
                    </a:p>
                    <a:p>
                      <a:endParaRPr lang="en-US" sz="900" dirty="0">
                        <a:solidFill>
                          <a:schemeClr val="accent2"/>
                        </a:solidFill>
                      </a:endParaRPr>
                    </a:p>
                  </a:txBody>
                  <a:tcPr marL="68580" marR="68580" marT="34290" marB="34290"/>
                </a:tc>
                <a:tc>
                  <a:txBody>
                    <a:bodyPr/>
                    <a:lstStyle/>
                    <a:p>
                      <a:r>
                        <a:rPr lang="en-US" sz="1200" dirty="0" smtClean="0">
                          <a:hlinkClick r:id="rId5"/>
                        </a:rPr>
                        <a:t>Click</a:t>
                      </a:r>
                      <a:endParaRPr lang="en-US" sz="1200" dirty="0">
                        <a:solidFill>
                          <a:schemeClr val="tx2"/>
                        </a:solidFill>
                      </a:endParaRPr>
                    </a:p>
                  </a:txBody>
                  <a:tcPr marL="68580" marR="68580" marT="34290" marB="34290"/>
                </a:tc>
                <a:tc>
                  <a:txBody>
                    <a:bodyPr/>
                    <a:lstStyle/>
                    <a:p>
                      <a:r>
                        <a:rPr lang="en-US" sz="900" dirty="0" smtClean="0"/>
                        <a:t>Favorite language of </a:t>
                      </a:r>
                      <a:r>
                        <a:rPr lang="en-US" sz="900" dirty="0" err="1" smtClean="0"/>
                        <a:t>scripters</a:t>
                      </a:r>
                      <a:r>
                        <a:rPr lang="en-US" sz="900" dirty="0" smtClean="0"/>
                        <a:t>.</a:t>
                      </a:r>
                      <a:r>
                        <a:rPr lang="en-US" sz="900" baseline="0" dirty="0" smtClean="0"/>
                        <a:t> </a:t>
                      </a:r>
                      <a:endParaRPr lang="en-US" sz="900" dirty="0">
                        <a:solidFill>
                          <a:schemeClr val="accent2"/>
                        </a:solidFill>
                      </a:endParaRPr>
                    </a:p>
                  </a:txBody>
                  <a:tcPr marL="68580" marR="68580" marT="34290" marB="34290"/>
                </a:tc>
              </a:tr>
              <a:tr h="626302">
                <a:tc>
                  <a:txBody>
                    <a:bodyPr/>
                    <a:lstStyle/>
                    <a:p>
                      <a:r>
                        <a:rPr lang="en-US" sz="1800" dirty="0" smtClean="0"/>
                        <a:t>Perl</a:t>
                      </a:r>
                      <a:endParaRPr lang="en-US" sz="1800" dirty="0">
                        <a:solidFill>
                          <a:schemeClr val="accent2"/>
                        </a:solidFill>
                      </a:endParaRPr>
                    </a:p>
                  </a:txBody>
                  <a:tcPr marL="68580" marR="68580" marT="34290" marB="34290"/>
                </a:tc>
                <a:tc>
                  <a:txBody>
                    <a:bodyPr/>
                    <a:lstStyle/>
                    <a:p>
                      <a:r>
                        <a:rPr lang="en-US" sz="900" dirty="0" smtClean="0"/>
                        <a:t>via Juniper website.</a:t>
                      </a:r>
                      <a:endParaRPr lang="en-US" sz="900" dirty="0">
                        <a:solidFill>
                          <a:schemeClr val="accent2"/>
                        </a:solidFill>
                      </a:endParaRPr>
                    </a:p>
                  </a:txBody>
                  <a:tcPr marL="68580" marR="68580" marT="34290" marB="34290"/>
                </a:tc>
                <a:tc>
                  <a:txBody>
                    <a:bodyPr/>
                    <a:lstStyle/>
                    <a:p>
                      <a:r>
                        <a:rPr lang="en-US" sz="900" dirty="0" smtClean="0"/>
                        <a:t>Most</a:t>
                      </a:r>
                      <a:r>
                        <a:rPr lang="en-US" sz="900" baseline="0" dirty="0" smtClean="0"/>
                        <a:t> ancient of all </a:t>
                      </a:r>
                      <a:r>
                        <a:rPr lang="en-US" sz="900" dirty="0" smtClean="0"/>
                        <a:t>API’s. Needs work to ease installation  </a:t>
                      </a:r>
                      <a:endParaRPr lang="en-US" sz="900" dirty="0">
                        <a:solidFill>
                          <a:schemeClr val="accent2"/>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t>JTAC</a:t>
                      </a:r>
                      <a:endParaRPr lang="en-US" sz="900" dirty="0">
                        <a:solidFill>
                          <a:schemeClr val="accent2"/>
                        </a:solidFill>
                      </a:endParaRPr>
                    </a:p>
                  </a:txBody>
                  <a:tcPr marL="68580" marR="68580" marT="34290" marB="34290"/>
                </a:tc>
                <a:tc>
                  <a:txBody>
                    <a:bodyPr/>
                    <a:lstStyle/>
                    <a:p>
                      <a:r>
                        <a:rPr lang="en-US" sz="1200" dirty="0" smtClean="0">
                          <a:hlinkClick r:id="rId4"/>
                        </a:rPr>
                        <a:t>Click</a:t>
                      </a:r>
                      <a:endParaRPr lang="en-US" sz="1200" dirty="0">
                        <a:solidFill>
                          <a:schemeClr val="tx2"/>
                        </a:solidFill>
                      </a:endParaRPr>
                    </a:p>
                  </a:txBody>
                  <a:tcPr marL="68580" marR="68580" marT="34290" marB="34290"/>
                </a:tc>
                <a:tc>
                  <a:txBody>
                    <a:bodyPr/>
                    <a:lstStyle/>
                    <a:p>
                      <a:r>
                        <a:rPr lang="en-US" sz="900" dirty="0" smtClean="0"/>
                        <a:t>Installation</a:t>
                      </a:r>
                      <a:r>
                        <a:rPr lang="en-US" sz="900" baseline="0" dirty="0" smtClean="0"/>
                        <a:t> of the API is not entirely smooth and needs further work to simplify the process.</a:t>
                      </a:r>
                      <a:endParaRPr lang="en-US" sz="900" dirty="0">
                        <a:solidFill>
                          <a:schemeClr val="accent2"/>
                        </a:solidFill>
                      </a:endParaRPr>
                    </a:p>
                  </a:txBody>
                  <a:tcPr marL="68580" marR="68580" marT="34290" marB="34290"/>
                </a:tc>
              </a:tr>
              <a:tr h="548930">
                <a:tc>
                  <a:txBody>
                    <a:bodyPr/>
                    <a:lstStyle/>
                    <a:p>
                      <a:r>
                        <a:rPr lang="en-US" sz="1800" dirty="0" smtClean="0"/>
                        <a:t>PHP</a:t>
                      </a:r>
                      <a:endParaRPr lang="en-US" sz="1800" dirty="0">
                        <a:solidFill>
                          <a:schemeClr val="accent2"/>
                        </a:solidFill>
                      </a:endParaRPr>
                    </a:p>
                  </a:txBody>
                  <a:tcPr marL="68580" marR="68580" marT="34290" marB="34290"/>
                </a:tc>
                <a:tc>
                  <a:txBody>
                    <a:bodyPr/>
                    <a:lstStyle/>
                    <a:p>
                      <a:r>
                        <a:rPr lang="en-US" sz="900" dirty="0" smtClean="0"/>
                        <a:t>Open Source</a:t>
                      </a:r>
                      <a:endParaRPr lang="en-US" sz="900" dirty="0">
                        <a:solidFill>
                          <a:schemeClr val="accent2"/>
                        </a:solidFill>
                      </a:endParaRPr>
                    </a:p>
                  </a:txBody>
                  <a:tcPr marL="68580" marR="68580" marT="34290" marB="34290"/>
                </a:tc>
                <a:tc>
                  <a:txBody>
                    <a:bodyPr/>
                    <a:lstStyle/>
                    <a:p>
                      <a:r>
                        <a:rPr lang="en-US" sz="900" dirty="0" smtClean="0"/>
                        <a:t>Not in a ready to use state yet.</a:t>
                      </a:r>
                      <a:endParaRPr lang="en-US" sz="900" dirty="0">
                        <a:solidFill>
                          <a:schemeClr val="accent2"/>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smtClean="0"/>
                        <a:t>Open Source</a:t>
                      </a:r>
                      <a:endParaRPr lang="en-US" sz="900" dirty="0">
                        <a:solidFill>
                          <a:schemeClr val="accent2"/>
                        </a:solidFill>
                      </a:endParaRPr>
                    </a:p>
                  </a:txBody>
                  <a:tcPr marL="68580" marR="68580" marT="34290" marB="34290"/>
                </a:tc>
                <a:tc>
                  <a:txBody>
                    <a:bodyPr/>
                    <a:lstStyle/>
                    <a:p>
                      <a:r>
                        <a:rPr lang="en-US" sz="1200" dirty="0" smtClean="0">
                          <a:hlinkClick r:id="rId6"/>
                        </a:rPr>
                        <a:t>Click</a:t>
                      </a:r>
                      <a:endParaRPr lang="en-US" sz="1200" dirty="0">
                        <a:solidFill>
                          <a:schemeClr val="tx2"/>
                        </a:solidFill>
                      </a:endParaRPr>
                    </a:p>
                  </a:txBody>
                  <a:tcPr marL="68580" marR="68580" marT="34290" marB="34290"/>
                </a:tc>
                <a:tc>
                  <a:txBody>
                    <a:bodyPr/>
                    <a:lstStyle/>
                    <a:p>
                      <a:r>
                        <a:rPr lang="en-US" sz="900" dirty="0" smtClean="0"/>
                        <a:t>Still in development stage.</a:t>
                      </a:r>
                      <a:endParaRPr lang="en-US" sz="900" dirty="0">
                        <a:solidFill>
                          <a:schemeClr val="accent2"/>
                        </a:solidFill>
                      </a:endParaRPr>
                    </a:p>
                  </a:txBody>
                  <a:tcPr marL="68580" marR="68580" marT="34290" marB="34290"/>
                </a:tc>
              </a:tr>
            </a:tbl>
          </a:graphicData>
        </a:graphic>
      </p:graphicFrame>
      <p:sp>
        <p:nvSpPr>
          <p:cNvPr id="3" name="Rectangle 2"/>
          <p:cNvSpPr/>
          <p:nvPr/>
        </p:nvSpPr>
        <p:spPr>
          <a:xfrm>
            <a:off x="666561" y="5600734"/>
            <a:ext cx="6796889" cy="226985"/>
          </a:xfrm>
          <a:prstGeom prst="rect">
            <a:avLst/>
          </a:prstGeom>
        </p:spPr>
        <p:txBody>
          <a:bodyPr wrap="square">
            <a:spAutoFit/>
          </a:bodyPr>
          <a:lstStyle/>
          <a:p>
            <a:r>
              <a:rPr lang="en-US" sz="875" dirty="0">
                <a:solidFill>
                  <a:schemeClr val="accent2"/>
                </a:solidFill>
              </a:rPr>
              <a:t>* It is highly recommended to use </a:t>
            </a:r>
            <a:r>
              <a:rPr lang="en-US" sz="875" dirty="0" err="1">
                <a:solidFill>
                  <a:schemeClr val="accent2"/>
                </a:solidFill>
              </a:rPr>
              <a:t>PyEZ</a:t>
            </a:r>
            <a:r>
              <a:rPr lang="en-US" sz="875" dirty="0">
                <a:solidFill>
                  <a:schemeClr val="accent2"/>
                </a:solidFill>
              </a:rPr>
              <a:t> unless you </a:t>
            </a:r>
            <a:r>
              <a:rPr lang="en-US" sz="875" b="1" i="1" u="sng" dirty="0">
                <a:solidFill>
                  <a:schemeClr val="accent2"/>
                </a:solidFill>
              </a:rPr>
              <a:t>really</a:t>
            </a:r>
            <a:r>
              <a:rPr lang="en-US" sz="875" i="1" dirty="0">
                <a:solidFill>
                  <a:schemeClr val="accent2"/>
                </a:solidFill>
              </a:rPr>
              <a:t> </a:t>
            </a:r>
            <a:r>
              <a:rPr lang="en-US" sz="875" dirty="0">
                <a:solidFill>
                  <a:schemeClr val="accent2"/>
                </a:solidFill>
              </a:rPr>
              <a:t>need direct NETCONF or other language support. </a:t>
            </a:r>
          </a:p>
        </p:txBody>
      </p:sp>
      <p:sp>
        <p:nvSpPr>
          <p:cNvPr id="12" name="TextBox 11"/>
          <p:cNvSpPr txBox="1">
            <a:spLocks noChangeAspect="1"/>
          </p:cNvSpPr>
          <p:nvPr/>
        </p:nvSpPr>
        <p:spPr>
          <a:xfrm>
            <a:off x="7327287" y="5741018"/>
            <a:ext cx="1732828" cy="163563"/>
          </a:xfrm>
          <a:prstGeom prst="rect">
            <a:avLst/>
          </a:prstGeom>
          <a:noFill/>
        </p:spPr>
        <p:txBody>
          <a:bodyPr wrap="none" lIns="57141" tIns="28571" rIns="57141" bIns="28571" rtlCol="0" anchor="b" anchorCtr="0">
            <a:spAutoFit/>
          </a:bodyPr>
          <a:lstStyle>
            <a:defPPr>
              <a:defRPr lang="en-US"/>
            </a:defPPr>
            <a:lvl1pPr algn="r">
              <a:defRPr sz="1100">
                <a:solidFill>
                  <a:srgbClr val="344A58">
                    <a:alpha val="50000"/>
                  </a:srgbClr>
                </a:solidFill>
                <a:latin typeface="Arial"/>
                <a:cs typeface="Arial"/>
              </a:defRPr>
            </a:lvl1pPr>
          </a:lstStyle>
          <a:p>
            <a:pPr defTabSz="571500"/>
            <a:r>
              <a:rPr lang="en-US" sz="688" kern="0" dirty="0">
                <a:solidFill>
                  <a:srgbClr val="FFFFFF">
                    <a:lumMod val="85000"/>
                  </a:srgbClr>
                </a:solidFill>
              </a:rPr>
              <a:t>Copyright © 2015 Juniper Networks, Inc. </a:t>
            </a:r>
          </a:p>
        </p:txBody>
      </p:sp>
    </p:spTree>
    <p:extLst>
      <p:ext uri="{BB962C8B-B14F-4D97-AF65-F5344CB8AC3E}">
        <p14:creationId xmlns:p14="http://schemas.microsoft.com/office/powerpoint/2010/main" val="18934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Resources</a:t>
            </a:r>
            <a:endParaRPr lang="en-US" b="1" dirty="0"/>
          </a:p>
        </p:txBody>
      </p:sp>
      <p:sp>
        <p:nvSpPr>
          <p:cNvPr id="2" name="Rectangle 1"/>
          <p:cNvSpPr/>
          <p:nvPr/>
        </p:nvSpPr>
        <p:spPr>
          <a:xfrm>
            <a:off x="401570" y="990600"/>
            <a:ext cx="8915400" cy="5038174"/>
          </a:xfrm>
          <a:prstGeom prst="rect">
            <a:avLst/>
          </a:prstGeom>
        </p:spPr>
        <p:txBody>
          <a:bodyPr wrap="square">
            <a:spAutoFit/>
          </a:bodyPr>
          <a:lstStyle/>
          <a:p>
            <a:r>
              <a:rPr lang="en-US" dirty="0"/>
              <a:t>Support related</a:t>
            </a:r>
          </a:p>
          <a:p>
            <a:pPr lvl="1"/>
            <a:r>
              <a:rPr lang="en-US" dirty="0"/>
              <a:t>SE-Think-Like-A-Programmer (Internal mailing list)</a:t>
            </a:r>
          </a:p>
          <a:p>
            <a:pPr lvl="1"/>
            <a:r>
              <a:rPr lang="en-US" dirty="0"/>
              <a:t>Python-hackers (Internal mailing list)</a:t>
            </a:r>
          </a:p>
          <a:p>
            <a:r>
              <a:rPr lang="en-US" dirty="0" err="1"/>
              <a:t>Sharepoint</a:t>
            </a:r>
            <a:endParaRPr lang="en-US" dirty="0"/>
          </a:p>
          <a:p>
            <a:pPr lvl="1"/>
            <a:r>
              <a:rPr lang="en-US" dirty="0">
                <a:hlinkClick r:id="rId2"/>
              </a:rPr>
              <a:t>https://junipernetworks.sharepoint.com/sites/members/thinklikeaprogrammer</a:t>
            </a:r>
            <a:endParaRPr lang="en-US" dirty="0"/>
          </a:p>
          <a:p>
            <a:r>
              <a:rPr lang="en-US" dirty="0" err="1"/>
              <a:t>Github</a:t>
            </a:r>
            <a:endParaRPr lang="en-US" dirty="0"/>
          </a:p>
          <a:p>
            <a:pPr lvl="1"/>
            <a:r>
              <a:rPr lang="en-US" dirty="0">
                <a:hlinkClick r:id="rId3"/>
              </a:rPr>
              <a:t>https://github.com/Juniper/py-junos-eznc/</a:t>
            </a:r>
            <a:endParaRPr lang="en-US" dirty="0"/>
          </a:p>
          <a:p>
            <a:pPr lvl="1"/>
            <a:r>
              <a:rPr lang="en-US" dirty="0">
                <a:hlinkClick r:id="rId4"/>
              </a:rPr>
              <a:t>https://github.com/Juniper/ansible-junos-stdlib</a:t>
            </a:r>
            <a:endParaRPr lang="en-US" dirty="0"/>
          </a:p>
          <a:p>
            <a:r>
              <a:rPr lang="en-US" dirty="0"/>
              <a:t>Google</a:t>
            </a:r>
          </a:p>
          <a:p>
            <a:pPr lvl="1"/>
            <a:r>
              <a:rPr lang="en-US" u="sng" dirty="0">
                <a:hlinkClick r:id="rId5"/>
              </a:rPr>
              <a:t>http://groups.google.com/group/junos-python-ez</a:t>
            </a:r>
            <a:endParaRPr lang="en-US" dirty="0"/>
          </a:p>
          <a:p>
            <a:r>
              <a:rPr lang="en-US" dirty="0" err="1"/>
              <a:t>Techwiki</a:t>
            </a:r>
            <a:endParaRPr lang="en-US" dirty="0"/>
          </a:p>
          <a:p>
            <a:pPr lvl="1"/>
            <a:r>
              <a:rPr lang="en-US" sz="1687" dirty="0">
                <a:hlinkClick r:id="rId6"/>
              </a:rPr>
              <a:t>https://techwiki.juniper.net</a:t>
            </a:r>
            <a:endParaRPr lang="en-US" sz="1687" dirty="0"/>
          </a:p>
          <a:p>
            <a:pPr lvl="1"/>
            <a:r>
              <a:rPr lang="en-US" sz="1687" dirty="0">
                <a:hlinkClick r:id="rId7"/>
              </a:rPr>
              <a:t>https://techwiki.juniper.net/Projects/Junos_PyEZ</a:t>
            </a:r>
            <a:endParaRPr lang="en-US" sz="1687" dirty="0"/>
          </a:p>
          <a:p>
            <a:r>
              <a:rPr lang="en-US" sz="2088" dirty="0"/>
              <a:t>API Docs</a:t>
            </a:r>
          </a:p>
          <a:p>
            <a:pPr lvl="1"/>
            <a:r>
              <a:rPr lang="en-US" sz="1687" dirty="0">
                <a:hlinkClick r:id="rId8"/>
              </a:rPr>
              <a:t>http://junos-pyez.readthedocs.org/</a:t>
            </a:r>
            <a:endParaRPr lang="en-US" sz="1687" dirty="0"/>
          </a:p>
          <a:p>
            <a:pPr lvl="1"/>
            <a:endParaRPr lang="en-US" sz="1687" dirty="0"/>
          </a:p>
          <a:p>
            <a:r>
              <a:rPr lang="en-US" sz="1823" dirty="0"/>
              <a:t>BLOG</a:t>
            </a:r>
          </a:p>
          <a:p>
            <a:pPr lvl="1"/>
            <a:r>
              <a:rPr lang="en-US" sz="1680" dirty="0"/>
              <a:t>"Python for Non-Programmers":  on </a:t>
            </a:r>
            <a:r>
              <a:rPr lang="en-US" sz="1680" dirty="0">
                <a:hlinkClick r:id="rId9"/>
              </a:rPr>
              <a:t>J-Net Forum</a:t>
            </a:r>
            <a:endParaRPr lang="en-US" sz="1680" dirty="0"/>
          </a:p>
        </p:txBody>
      </p:sp>
    </p:spTree>
    <p:extLst>
      <p:ext uri="{BB962C8B-B14F-4D97-AF65-F5344CB8AC3E}">
        <p14:creationId xmlns:p14="http://schemas.microsoft.com/office/powerpoint/2010/main" val="3612853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Resources</a:t>
            </a:r>
            <a:endParaRPr lang="en-US" b="1" dirty="0"/>
          </a:p>
        </p:txBody>
      </p:sp>
      <p:sp>
        <p:nvSpPr>
          <p:cNvPr id="2" name="Rectangle 1"/>
          <p:cNvSpPr/>
          <p:nvPr/>
        </p:nvSpPr>
        <p:spPr>
          <a:xfrm>
            <a:off x="401570" y="990600"/>
            <a:ext cx="8915400" cy="350865"/>
          </a:xfrm>
          <a:prstGeom prst="rect">
            <a:avLst/>
          </a:prstGeom>
        </p:spPr>
        <p:txBody>
          <a:bodyPr wrap="square">
            <a:spAutoFit/>
          </a:bodyPr>
          <a:lstStyle/>
          <a:p>
            <a:endParaRPr lang="en-US" sz="1680" dirty="0"/>
          </a:p>
        </p:txBody>
      </p:sp>
      <p:sp>
        <p:nvSpPr>
          <p:cNvPr id="4" name="Rectangle 3"/>
          <p:cNvSpPr/>
          <p:nvPr/>
        </p:nvSpPr>
        <p:spPr>
          <a:xfrm>
            <a:off x="239980" y="1024944"/>
            <a:ext cx="8584663" cy="3908762"/>
          </a:xfrm>
          <a:prstGeom prst="rect">
            <a:avLst/>
          </a:prstGeom>
        </p:spPr>
        <p:txBody>
          <a:bodyPr wrap="square">
            <a:spAutoFit/>
          </a:bodyPr>
          <a:lstStyle/>
          <a:p>
            <a:pPr marL="0" marR="0">
              <a:spcBef>
                <a:spcPts val="0"/>
              </a:spcBef>
              <a:spcAft>
                <a:spcPts val="0"/>
              </a:spcAft>
            </a:pPr>
            <a:r>
              <a:rPr lang="en-US" b="1" i="1" dirty="0">
                <a:ea typeface="Calibri" panose="020F0502020204030204" pitchFamily="34" charset="0"/>
                <a:cs typeface="Times New Roman" panose="02020603050405020304" pitchFamily="18" charset="0"/>
              </a:rPr>
              <a:t>Tech </a:t>
            </a:r>
            <a:r>
              <a:rPr lang="en-US" b="1" i="1" dirty="0" smtClean="0">
                <a:ea typeface="Calibri" panose="020F0502020204030204" pitchFamily="34" charset="0"/>
                <a:cs typeface="Times New Roman" panose="02020603050405020304" pitchFamily="18" charset="0"/>
              </a:rPr>
              <a:t>Pubs (ZTP)</a:t>
            </a:r>
          </a:p>
          <a:p>
            <a:pPr marL="0" marR="0">
              <a:spcBef>
                <a:spcPts val="0"/>
              </a:spcBef>
              <a:spcAft>
                <a:spcPts val="0"/>
              </a:spcAft>
            </a:pPr>
            <a:endParaRPr lang="en-US" b="1" i="1" u="sng" dirty="0">
              <a:solidFill>
                <a:srgbClr val="0000FF"/>
              </a:solidFill>
              <a:ea typeface="Calibri" panose="020F0502020204030204" pitchFamily="34" charset="0"/>
              <a:cs typeface="Times New Roman" panose="02020603050405020304" pitchFamily="18" charset="0"/>
              <a:hlinkClick r:id="rId2"/>
            </a:endParaRPr>
          </a:p>
          <a:p>
            <a:pPr marL="0" marR="0">
              <a:spcBef>
                <a:spcPts val="0"/>
              </a:spcBef>
              <a:spcAft>
                <a:spcPts val="0"/>
              </a:spcAft>
            </a:pPr>
            <a:r>
              <a:rPr lang="en-US" u="sng" dirty="0" smtClean="0">
                <a:solidFill>
                  <a:srgbClr val="0000FF"/>
                </a:solidFill>
                <a:ea typeface="Calibri" panose="020F0502020204030204" pitchFamily="34" charset="0"/>
                <a:cs typeface="Times New Roman" panose="02020603050405020304" pitchFamily="18" charset="0"/>
                <a:hlinkClick r:id="rId2"/>
              </a:rPr>
              <a:t>http</a:t>
            </a:r>
            <a:r>
              <a:rPr lang="en-US" u="sng" dirty="0">
                <a:solidFill>
                  <a:srgbClr val="0000FF"/>
                </a:solidFill>
                <a:ea typeface="Calibri" panose="020F0502020204030204" pitchFamily="34" charset="0"/>
                <a:cs typeface="Times New Roman" panose="02020603050405020304" pitchFamily="18" charset="0"/>
                <a:hlinkClick r:id="rId2"/>
              </a:rPr>
              <a:t>://www.juniper.net/techpubs/en_US/junos12.3/topics/task/configuration/software-image-and-configuration-automatic-provisioning-confguring.html</a:t>
            </a:r>
            <a:r>
              <a:rPr lang="en-US" dirty="0">
                <a:ea typeface="Calibri" panose="020F0502020204030204" pitchFamily="34" charset="0"/>
                <a:cs typeface="Times New Roman" panose="02020603050405020304" pitchFamily="18" charset="0"/>
              </a:rPr>
              <a:t> </a:t>
            </a:r>
            <a:endParaRPr lang="en-US" sz="2000" dirty="0">
              <a:latin typeface="Consolas" panose="020B0609020204030204" pitchFamily="49" charset="0"/>
              <a:ea typeface="Calibri" panose="020F0502020204030204" pitchFamily="34" charset="0"/>
              <a:cs typeface="Times New Roman" panose="02020603050405020304" pitchFamily="18" charset="0"/>
            </a:endParaRPr>
          </a:p>
          <a:p>
            <a:pPr marL="0" marR="0">
              <a:spcBef>
                <a:spcPts val="0"/>
              </a:spcBef>
              <a:spcAft>
                <a:spcPts val="0"/>
              </a:spcAft>
            </a:pPr>
            <a:endParaRPr lang="en-US" sz="2000" u="sng" dirty="0" smtClean="0">
              <a:solidFill>
                <a:srgbClr val="0000FF"/>
              </a:solidFill>
              <a:latin typeface="Consolas" panose="020B0609020204030204" pitchFamily="49" charset="0"/>
              <a:ea typeface="Calibri" panose="020F0502020204030204" pitchFamily="34" charset="0"/>
              <a:cs typeface="Times New Roman" panose="02020603050405020304" pitchFamily="18" charset="0"/>
              <a:hlinkClick r:id="rId3"/>
            </a:endParaRPr>
          </a:p>
          <a:p>
            <a:pPr marL="0" marR="0">
              <a:spcBef>
                <a:spcPts val="0"/>
              </a:spcBef>
              <a:spcAft>
                <a:spcPts val="0"/>
              </a:spcAft>
            </a:pPr>
            <a:r>
              <a:rPr lang="en-US" u="sng" dirty="0" smtClean="0">
                <a:solidFill>
                  <a:srgbClr val="0000FF"/>
                </a:solidFill>
                <a:ea typeface="Calibri" panose="020F0502020204030204" pitchFamily="34" charset="0"/>
                <a:cs typeface="Times New Roman" panose="02020603050405020304" pitchFamily="18" charset="0"/>
                <a:hlinkClick r:id="rId3"/>
              </a:rPr>
              <a:t>http</a:t>
            </a:r>
            <a:r>
              <a:rPr lang="en-US" u="sng" dirty="0">
                <a:solidFill>
                  <a:srgbClr val="0000FF"/>
                </a:solidFill>
                <a:ea typeface="Calibri" panose="020F0502020204030204" pitchFamily="34" charset="0"/>
                <a:cs typeface="Times New Roman" panose="02020603050405020304" pitchFamily="18" charset="0"/>
                <a:hlinkClick r:id="rId3"/>
              </a:rPr>
              <a:t>://www.juniper.net/techpubs/en_US/junos13.3/topics/concept/software-image-and-configuration-automatic-provisioning-understanding.html</a:t>
            </a:r>
            <a:r>
              <a:rPr lang="en-US" dirty="0">
                <a:ea typeface="Calibri" panose="020F0502020204030204" pitchFamily="34" charset="0"/>
                <a:cs typeface="Times New Roman" panose="02020603050405020304" pitchFamily="18" charset="0"/>
              </a:rPr>
              <a:t> </a:t>
            </a:r>
            <a:endParaRPr lang="en-US" sz="2000" dirty="0" smtClean="0">
              <a:latin typeface="Consolas" panose="020B0609020204030204" pitchFamily="49" charset="0"/>
              <a:ea typeface="Calibri" panose="020F0502020204030204" pitchFamily="34" charset="0"/>
              <a:cs typeface="Times New Roman" panose="02020603050405020304" pitchFamily="18" charset="0"/>
            </a:endParaRPr>
          </a:p>
          <a:p>
            <a:pPr marL="0" marR="0">
              <a:spcBef>
                <a:spcPts val="0"/>
              </a:spcBef>
              <a:spcAft>
                <a:spcPts val="0"/>
              </a:spcAft>
            </a:pPr>
            <a:endParaRPr lang="en-US" sz="2000" u="sng" dirty="0">
              <a:solidFill>
                <a:srgbClr val="0000FF"/>
              </a:solidFill>
              <a:latin typeface="Consolas" panose="020B0609020204030204" pitchFamily="49" charset="0"/>
              <a:ea typeface="Calibri" panose="020F0502020204030204" pitchFamily="34" charset="0"/>
              <a:cs typeface="Times New Roman" panose="02020603050405020304" pitchFamily="18" charset="0"/>
              <a:hlinkClick r:id="rId4"/>
            </a:endParaRPr>
          </a:p>
          <a:p>
            <a:pPr marL="0" marR="0">
              <a:spcBef>
                <a:spcPts val="0"/>
              </a:spcBef>
              <a:spcAft>
                <a:spcPts val="0"/>
              </a:spcAft>
            </a:pPr>
            <a:r>
              <a:rPr lang="en-US" u="sng" dirty="0" smtClean="0">
                <a:solidFill>
                  <a:srgbClr val="0000FF"/>
                </a:solidFill>
                <a:ea typeface="Calibri" panose="020F0502020204030204" pitchFamily="34" charset="0"/>
                <a:cs typeface="Times New Roman" panose="02020603050405020304" pitchFamily="18" charset="0"/>
                <a:hlinkClick r:id="rId4"/>
              </a:rPr>
              <a:t>http</a:t>
            </a:r>
            <a:r>
              <a:rPr lang="en-US" u="sng" dirty="0">
                <a:solidFill>
                  <a:srgbClr val="0000FF"/>
                </a:solidFill>
                <a:ea typeface="Calibri" panose="020F0502020204030204" pitchFamily="34" charset="0"/>
                <a:cs typeface="Times New Roman" panose="02020603050405020304" pitchFamily="18" charset="0"/>
                <a:hlinkClick r:id="rId4"/>
              </a:rPr>
              <a:t>://www.juniper.net/techpubs/en_US/junos13.2/topics/concept/junos-flex-overview.html</a:t>
            </a:r>
            <a:r>
              <a:rPr lang="en-US" dirty="0">
                <a:ea typeface="Calibri" panose="020F0502020204030204" pitchFamily="34" charset="0"/>
                <a:cs typeface="Times New Roman" panose="02020603050405020304" pitchFamily="18" charset="0"/>
              </a:rPr>
              <a:t> </a:t>
            </a:r>
            <a:endParaRPr lang="en-US" sz="2000" dirty="0" smtClean="0">
              <a:latin typeface="Consolas" panose="020B0609020204030204" pitchFamily="49" charset="0"/>
              <a:ea typeface="Calibri" panose="020F0502020204030204" pitchFamily="34" charset="0"/>
              <a:cs typeface="Times New Roman" panose="02020603050405020304" pitchFamily="18" charset="0"/>
            </a:endParaRPr>
          </a:p>
          <a:p>
            <a:pPr marL="0" marR="0">
              <a:spcBef>
                <a:spcPts val="0"/>
              </a:spcBef>
              <a:spcAft>
                <a:spcPts val="0"/>
              </a:spcAft>
            </a:pPr>
            <a:endParaRPr lang="en-US" sz="2000" u="sng" dirty="0">
              <a:solidFill>
                <a:srgbClr val="0000FF"/>
              </a:solidFill>
              <a:latin typeface="Consolas" panose="020B0609020204030204" pitchFamily="49" charset="0"/>
              <a:ea typeface="Calibri" panose="020F0502020204030204" pitchFamily="34" charset="0"/>
              <a:cs typeface="Times New Roman" panose="02020603050405020304" pitchFamily="18" charset="0"/>
              <a:hlinkClick r:id="rId5"/>
            </a:endParaRPr>
          </a:p>
          <a:p>
            <a:pPr marL="0" marR="0">
              <a:spcBef>
                <a:spcPts val="0"/>
              </a:spcBef>
              <a:spcAft>
                <a:spcPts val="0"/>
              </a:spcAft>
            </a:pPr>
            <a:r>
              <a:rPr lang="en-US" u="sng" dirty="0" smtClean="0">
                <a:solidFill>
                  <a:srgbClr val="0000FF"/>
                </a:solidFill>
                <a:ea typeface="Calibri" panose="020F0502020204030204" pitchFamily="34" charset="0"/>
                <a:cs typeface="Times New Roman" panose="02020603050405020304" pitchFamily="18" charset="0"/>
                <a:hlinkClick r:id="rId5"/>
              </a:rPr>
              <a:t>http</a:t>
            </a:r>
            <a:r>
              <a:rPr lang="en-US" u="sng" dirty="0">
                <a:solidFill>
                  <a:srgbClr val="0000FF"/>
                </a:solidFill>
                <a:ea typeface="Calibri" panose="020F0502020204030204" pitchFamily="34" charset="0"/>
                <a:cs typeface="Times New Roman" panose="02020603050405020304" pitchFamily="18" charset="0"/>
                <a:hlinkClick r:id="rId5"/>
              </a:rPr>
              <a:t>://www.juniper.net/techpubs/en_US/junos13.2/topics/task/verification/ztp-qfx-series-monitoring.html</a:t>
            </a:r>
            <a:r>
              <a:rPr lang="en-US" dirty="0">
                <a:ea typeface="Calibri" panose="020F0502020204030204" pitchFamily="34" charset="0"/>
                <a:cs typeface="Times New Roman" panose="02020603050405020304" pitchFamily="18" charset="0"/>
              </a:rPr>
              <a:t> </a:t>
            </a:r>
            <a:endParaRPr lang="en-US" sz="2000" dirty="0">
              <a:effectLst/>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09372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Resources</a:t>
            </a:r>
            <a:endParaRPr lang="en-US" b="1" dirty="0"/>
          </a:p>
        </p:txBody>
      </p:sp>
      <p:sp>
        <p:nvSpPr>
          <p:cNvPr id="2" name="Rectangle 1"/>
          <p:cNvSpPr/>
          <p:nvPr/>
        </p:nvSpPr>
        <p:spPr>
          <a:xfrm>
            <a:off x="368300" y="762000"/>
            <a:ext cx="8915400" cy="5878532"/>
          </a:xfrm>
          <a:prstGeom prst="rect">
            <a:avLst/>
          </a:prstGeom>
        </p:spPr>
        <p:txBody>
          <a:bodyPr wrap="square">
            <a:spAutoFit/>
          </a:bodyPr>
          <a:lstStyle/>
          <a:p>
            <a:pPr marL="0" indent="0">
              <a:buNone/>
            </a:pPr>
            <a:r>
              <a:rPr lang="en-US" b="1" dirty="0" smtClean="0"/>
              <a:t>Advanced ZTP Example</a:t>
            </a:r>
            <a:endParaRPr lang="en-US" b="1" dirty="0"/>
          </a:p>
          <a:p>
            <a:pPr marL="0" indent="0">
              <a:buNone/>
            </a:pPr>
            <a:r>
              <a:rPr lang="en-US" dirty="0"/>
              <a:t> </a:t>
            </a:r>
            <a:endParaRPr lang="en-US" sz="2000" dirty="0"/>
          </a:p>
          <a:p>
            <a:pPr marL="0" indent="0">
              <a:buNone/>
            </a:pPr>
            <a:r>
              <a:rPr lang="en-US" b="1" dirty="0" err="1"/>
              <a:t>GITHub</a:t>
            </a:r>
            <a:endParaRPr lang="en-US" sz="2000" dirty="0"/>
          </a:p>
          <a:p>
            <a:pPr marL="0" indent="0">
              <a:buNone/>
            </a:pPr>
            <a:r>
              <a:rPr lang="en-US" u="sng" dirty="0">
                <a:hlinkClick r:id="rId2"/>
              </a:rPr>
              <a:t>https://github.com/jeremyschulman/jctyztp</a:t>
            </a:r>
            <a:r>
              <a:rPr lang="en-US" dirty="0"/>
              <a:t> </a:t>
            </a:r>
            <a:endParaRPr lang="en-US" sz="2000" dirty="0"/>
          </a:p>
          <a:p>
            <a:pPr marL="0" indent="0">
              <a:buNone/>
            </a:pPr>
            <a:r>
              <a:rPr lang="en-US" dirty="0"/>
              <a:t>  </a:t>
            </a:r>
            <a:endParaRPr lang="en-US" sz="2000" dirty="0"/>
          </a:p>
          <a:p>
            <a:pPr marL="0" indent="0">
              <a:buNone/>
            </a:pPr>
            <a:r>
              <a:rPr lang="en-US" b="1" dirty="0"/>
              <a:t>Open Lab</a:t>
            </a:r>
            <a:endParaRPr lang="en-US" sz="2000" dirty="0"/>
          </a:p>
          <a:p>
            <a:pPr marL="0" indent="0">
              <a:buNone/>
            </a:pPr>
            <a:r>
              <a:rPr lang="en-US" u="sng" dirty="0">
                <a:hlinkClick r:id="rId3"/>
              </a:rPr>
              <a:t>http://www-int.juniper.net/sales/openlab/</a:t>
            </a:r>
            <a:r>
              <a:rPr lang="en-US" dirty="0"/>
              <a:t> </a:t>
            </a:r>
            <a:endParaRPr lang="en-US" sz="2000" dirty="0"/>
          </a:p>
          <a:p>
            <a:pPr marL="0" indent="0">
              <a:buNone/>
            </a:pPr>
            <a:r>
              <a:rPr lang="en-US" dirty="0"/>
              <a:t> </a:t>
            </a:r>
            <a:endParaRPr lang="en-US" dirty="0" smtClean="0"/>
          </a:p>
          <a:p>
            <a:pPr marL="0" indent="0">
              <a:buNone/>
            </a:pPr>
            <a:r>
              <a:rPr lang="en-US" sz="2000" b="1" dirty="0"/>
              <a:t>Ansible</a:t>
            </a:r>
          </a:p>
          <a:p>
            <a:pPr marL="0" indent="0">
              <a:buNone/>
            </a:pPr>
            <a:r>
              <a:rPr lang="en-US" sz="2000" dirty="0"/>
              <a:t>  </a:t>
            </a:r>
            <a:endParaRPr lang="en-US" sz="2400" dirty="0"/>
          </a:p>
          <a:p>
            <a:pPr marL="0" indent="0">
              <a:buNone/>
            </a:pPr>
            <a:r>
              <a:rPr lang="en-US" sz="2000" dirty="0"/>
              <a:t>Modules</a:t>
            </a:r>
            <a:endParaRPr lang="en-US" sz="2400" dirty="0"/>
          </a:p>
          <a:p>
            <a:pPr marL="0" indent="0">
              <a:buNone/>
            </a:pPr>
            <a:r>
              <a:rPr lang="en-US" sz="2000" u="sng" dirty="0">
                <a:hlinkClick r:id="rId4"/>
              </a:rPr>
              <a:t>https://github.com/Juniper/ansible-junos-stdlib</a:t>
            </a:r>
            <a:r>
              <a:rPr lang="en-US" sz="2000" dirty="0"/>
              <a:t> </a:t>
            </a:r>
            <a:endParaRPr lang="en-US" sz="2400" dirty="0"/>
          </a:p>
          <a:p>
            <a:pPr marL="0" indent="0">
              <a:buNone/>
            </a:pPr>
            <a:r>
              <a:rPr lang="en-US" sz="2000" dirty="0"/>
              <a:t> </a:t>
            </a:r>
            <a:endParaRPr lang="en-US" sz="2400" dirty="0"/>
          </a:p>
          <a:p>
            <a:pPr marL="0" indent="0">
              <a:buNone/>
            </a:pPr>
            <a:r>
              <a:rPr lang="en-US" sz="2000" dirty="0"/>
              <a:t>Ansible Demo Using Junos </a:t>
            </a:r>
            <a:r>
              <a:rPr lang="en-US" sz="2000" dirty="0" err="1"/>
              <a:t>FireFly</a:t>
            </a:r>
            <a:endParaRPr lang="en-US" sz="2400" dirty="0"/>
          </a:p>
          <a:p>
            <a:pPr marL="0" indent="0">
              <a:buNone/>
            </a:pPr>
            <a:r>
              <a:rPr lang="en-US" sz="2000" u="sng" dirty="0">
                <a:hlinkClick r:id="rId5"/>
              </a:rPr>
              <a:t>https://github.com/jeremyschulman/ansible-vsrx-demo</a:t>
            </a:r>
            <a:r>
              <a:rPr lang="en-US" sz="2000" dirty="0"/>
              <a:t> </a:t>
            </a:r>
            <a:endParaRPr lang="en-US" sz="2400" dirty="0"/>
          </a:p>
          <a:p>
            <a:pPr marL="0" indent="0">
              <a:buNone/>
            </a:pPr>
            <a:r>
              <a:rPr lang="en-US" sz="2000" dirty="0"/>
              <a:t> </a:t>
            </a:r>
            <a:endParaRPr lang="en-US" sz="2400" dirty="0"/>
          </a:p>
          <a:p>
            <a:pPr marL="0" indent="0">
              <a:buNone/>
            </a:pPr>
            <a:r>
              <a:rPr lang="en-US" sz="2000" dirty="0"/>
              <a:t>Demo - CSV to Ansible 'hosts' and '</a:t>
            </a:r>
            <a:r>
              <a:rPr lang="en-US" sz="2000" dirty="0" err="1"/>
              <a:t>host_vars</a:t>
            </a:r>
            <a:r>
              <a:rPr lang="en-US" sz="2000" dirty="0"/>
              <a:t>'</a:t>
            </a:r>
            <a:endParaRPr lang="en-US" sz="2400" dirty="0"/>
          </a:p>
          <a:p>
            <a:pPr marL="0" indent="0">
              <a:buNone/>
            </a:pPr>
            <a:r>
              <a:rPr lang="en-US" sz="2000" u="sng" dirty="0">
                <a:hlinkClick r:id="rId6"/>
              </a:rPr>
              <a:t>https://github.com/jeremyschulman/ansible-csv2hosts</a:t>
            </a:r>
            <a:r>
              <a:rPr lang="en-US" sz="2000" dirty="0"/>
              <a:t> </a:t>
            </a:r>
            <a:endParaRPr lang="en-US" sz="2400" dirty="0"/>
          </a:p>
          <a:p>
            <a:pPr marL="0" indent="0">
              <a:buNone/>
            </a:pPr>
            <a:endParaRPr lang="en-US" sz="2000" dirty="0"/>
          </a:p>
        </p:txBody>
      </p:sp>
    </p:spTree>
    <p:extLst>
      <p:ext uri="{BB962C8B-B14F-4D97-AF65-F5344CB8AC3E}">
        <p14:creationId xmlns:p14="http://schemas.microsoft.com/office/powerpoint/2010/main" val="2731307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Resources</a:t>
            </a:r>
            <a:endParaRPr lang="en-US" b="1" dirty="0"/>
          </a:p>
        </p:txBody>
      </p:sp>
      <p:sp>
        <p:nvSpPr>
          <p:cNvPr id="2" name="Rectangle 1"/>
          <p:cNvSpPr/>
          <p:nvPr/>
        </p:nvSpPr>
        <p:spPr>
          <a:xfrm>
            <a:off x="368300" y="762000"/>
            <a:ext cx="8915400" cy="5324535"/>
          </a:xfrm>
          <a:prstGeom prst="rect">
            <a:avLst/>
          </a:prstGeom>
        </p:spPr>
        <p:txBody>
          <a:bodyPr wrap="square">
            <a:spAutoFit/>
          </a:bodyPr>
          <a:lstStyle/>
          <a:p>
            <a:r>
              <a:rPr lang="en-US" sz="2000" b="1" dirty="0"/>
              <a:t>Junos </a:t>
            </a:r>
            <a:r>
              <a:rPr lang="en-US" sz="2000" b="1" dirty="0" err="1"/>
              <a:t>PyEZ</a:t>
            </a:r>
            <a:r>
              <a:rPr lang="en-US" sz="2000" b="1" dirty="0"/>
              <a:t> (</a:t>
            </a:r>
            <a:r>
              <a:rPr lang="en-US" sz="2000" b="1" dirty="0" err="1"/>
              <a:t>templating</a:t>
            </a:r>
            <a:r>
              <a:rPr lang="en-US" sz="2000" b="1" dirty="0"/>
              <a:t>)</a:t>
            </a:r>
            <a:endParaRPr lang="en-US" sz="2000" dirty="0"/>
          </a:p>
          <a:p>
            <a:r>
              <a:rPr lang="en-US" sz="2000" dirty="0"/>
              <a:t> </a:t>
            </a:r>
          </a:p>
          <a:p>
            <a:r>
              <a:rPr lang="en-US" sz="2000" dirty="0"/>
              <a:t>Setup</a:t>
            </a:r>
          </a:p>
          <a:p>
            <a:r>
              <a:rPr lang="en-US" sz="2000" u="sng" dirty="0">
                <a:hlinkClick r:id="rId2"/>
              </a:rPr>
              <a:t>http://lamejournal.com/category/networking/juniper-networking/junoz-pyez/</a:t>
            </a:r>
            <a:r>
              <a:rPr lang="en-US" sz="2000" dirty="0"/>
              <a:t> </a:t>
            </a:r>
          </a:p>
          <a:p>
            <a:r>
              <a:rPr lang="en-US" sz="2000" u="sng" dirty="0">
                <a:hlinkClick r:id="rId3"/>
              </a:rPr>
              <a:t>http://techwiki.juniper.net/Automation_Scripting/Junos_OS_PyEZ</a:t>
            </a:r>
            <a:r>
              <a:rPr lang="en-US" sz="2000" dirty="0"/>
              <a:t> </a:t>
            </a:r>
          </a:p>
          <a:p>
            <a:r>
              <a:rPr lang="en-US" sz="2000" dirty="0"/>
              <a:t> </a:t>
            </a:r>
          </a:p>
          <a:p>
            <a:r>
              <a:rPr lang="en-US" sz="2000" dirty="0"/>
              <a:t>Jinja2 Examples</a:t>
            </a:r>
          </a:p>
          <a:p>
            <a:r>
              <a:rPr lang="en-US" sz="2000" u="sng" dirty="0">
                <a:hlinkClick r:id="rId4"/>
              </a:rPr>
              <a:t>https://github.com/jeremyschulman/NCE</a:t>
            </a:r>
            <a:r>
              <a:rPr lang="en-US" sz="2000" dirty="0"/>
              <a:t> </a:t>
            </a:r>
          </a:p>
          <a:p>
            <a:r>
              <a:rPr lang="en-US" sz="2000" u="sng" dirty="0">
                <a:hlinkClick r:id="rId5"/>
              </a:rPr>
              <a:t>http://jinja.pocoo.org/</a:t>
            </a:r>
            <a:r>
              <a:rPr lang="en-US" sz="2000" dirty="0"/>
              <a:t> </a:t>
            </a:r>
          </a:p>
          <a:p>
            <a:pPr marL="0" indent="0">
              <a:buNone/>
            </a:pPr>
            <a:endParaRPr lang="en-US" sz="2000" dirty="0" smtClean="0"/>
          </a:p>
          <a:p>
            <a:r>
              <a:rPr lang="en-US" sz="2000" b="1" dirty="0" err="1"/>
              <a:t>PyEx</a:t>
            </a:r>
            <a:r>
              <a:rPr lang="en-US" sz="2000" b="1" dirty="0"/>
              <a:t> Example </a:t>
            </a:r>
            <a:r>
              <a:rPr lang="en-US" sz="2000" b="1" dirty="0" smtClean="0"/>
              <a:t>Videos</a:t>
            </a:r>
          </a:p>
          <a:p>
            <a:endParaRPr lang="en-US" sz="2000" dirty="0"/>
          </a:p>
          <a:p>
            <a:r>
              <a:rPr lang="en-US" sz="2000" dirty="0"/>
              <a:t>Hello World - </a:t>
            </a:r>
            <a:r>
              <a:rPr lang="en-US" sz="2000" u="sng" dirty="0">
                <a:hlinkClick r:id="rId6"/>
              </a:rPr>
              <a:t>https://vimeo.com/82835253</a:t>
            </a:r>
            <a:endParaRPr lang="en-US" sz="2000" dirty="0"/>
          </a:p>
          <a:p>
            <a:r>
              <a:rPr lang="en-US" sz="2000" dirty="0"/>
              <a:t>Collecting Data off of Multiple Devices - </a:t>
            </a:r>
            <a:r>
              <a:rPr lang="en-US" sz="2000" u="sng" dirty="0">
                <a:hlinkClick r:id="rId7"/>
              </a:rPr>
              <a:t>https://vimeo.com/82843211</a:t>
            </a:r>
            <a:endParaRPr lang="en-US" sz="2000" dirty="0"/>
          </a:p>
          <a:p>
            <a:r>
              <a:rPr lang="en-US" sz="2000" dirty="0"/>
              <a:t>Device Software Upgrade - </a:t>
            </a:r>
            <a:r>
              <a:rPr lang="en-US" sz="2000" u="sng" dirty="0">
                <a:hlinkClick r:id="rId8"/>
              </a:rPr>
              <a:t>https://vimeo.com/95427194</a:t>
            </a:r>
            <a:endParaRPr lang="en-US" sz="2000" dirty="0"/>
          </a:p>
          <a:p>
            <a:r>
              <a:rPr lang="en-US" sz="2000" dirty="0"/>
              <a:t>Dynamic </a:t>
            </a:r>
            <a:r>
              <a:rPr lang="en-US" sz="2000" dirty="0" err="1"/>
              <a:t>Configs</a:t>
            </a:r>
            <a:r>
              <a:rPr lang="en-US" sz="2000" dirty="0"/>
              <a:t> via YAML and JinJa2:  </a:t>
            </a:r>
            <a:r>
              <a:rPr lang="en-US" sz="2000" u="sng" dirty="0">
                <a:hlinkClick r:id="rId9"/>
              </a:rPr>
              <a:t>https://vimeo.com/95445333</a:t>
            </a:r>
            <a:endParaRPr lang="en-US" sz="2000" dirty="0"/>
          </a:p>
          <a:p>
            <a:pPr marL="0" indent="0">
              <a:buNone/>
            </a:pPr>
            <a:endParaRPr lang="en-US" sz="2000" dirty="0"/>
          </a:p>
        </p:txBody>
      </p:sp>
    </p:spTree>
    <p:extLst>
      <p:ext uri="{BB962C8B-B14F-4D97-AF65-F5344CB8AC3E}">
        <p14:creationId xmlns:p14="http://schemas.microsoft.com/office/powerpoint/2010/main" val="2085726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Resources</a:t>
            </a:r>
            <a:endParaRPr lang="en-US" b="1" dirty="0"/>
          </a:p>
        </p:txBody>
      </p:sp>
      <p:sp>
        <p:nvSpPr>
          <p:cNvPr id="2" name="Rectangle 1"/>
          <p:cNvSpPr/>
          <p:nvPr/>
        </p:nvSpPr>
        <p:spPr>
          <a:xfrm>
            <a:off x="401570" y="990600"/>
            <a:ext cx="8915400" cy="1569660"/>
          </a:xfrm>
          <a:prstGeom prst="rect">
            <a:avLst/>
          </a:prstGeom>
        </p:spPr>
        <p:txBody>
          <a:bodyPr wrap="square">
            <a:spAutoFit/>
          </a:bodyPr>
          <a:lstStyle/>
          <a:p>
            <a:pPr lvl="0"/>
            <a:r>
              <a:rPr lang="en-US" sz="1600" b="1" dirty="0" smtClean="0"/>
              <a:t>Misc. Links</a:t>
            </a:r>
          </a:p>
          <a:p>
            <a:pPr lvl="0"/>
            <a:endParaRPr lang="en-US" sz="1600" dirty="0"/>
          </a:p>
          <a:p>
            <a:pPr lvl="0"/>
            <a:r>
              <a:rPr lang="en-US" sz="1600" dirty="0" err="1" smtClean="0"/>
              <a:t>Github</a:t>
            </a:r>
            <a:r>
              <a:rPr lang="en-US" sz="1600" dirty="0" smtClean="0"/>
              <a:t> </a:t>
            </a:r>
            <a:r>
              <a:rPr lang="en-US" sz="1600" dirty="0"/>
              <a:t>repo: </a:t>
            </a:r>
            <a:r>
              <a:rPr lang="en-US" sz="1600" u="sng" dirty="0">
                <a:hlinkClick r:id="rId2"/>
              </a:rPr>
              <a:t>https://github.com/Juniper/py-space-platform</a:t>
            </a:r>
            <a:endParaRPr lang="en-US" sz="1600" dirty="0"/>
          </a:p>
          <a:p>
            <a:pPr lvl="0"/>
            <a:r>
              <a:rPr lang="en-US" sz="1600" dirty="0"/>
              <a:t>Wiki: </a:t>
            </a:r>
            <a:r>
              <a:rPr lang="en-US" sz="1600" u="sng" dirty="0">
                <a:hlinkClick r:id="rId3"/>
              </a:rPr>
              <a:t>https://github.com/Juniper/py-space-platform/wiki</a:t>
            </a:r>
            <a:r>
              <a:rPr lang="en-US" sz="1600" dirty="0"/>
              <a:t> </a:t>
            </a:r>
          </a:p>
          <a:p>
            <a:pPr lvl="0"/>
            <a:r>
              <a:rPr lang="en-US" sz="1600" dirty="0"/>
              <a:t>API Docs: </a:t>
            </a:r>
            <a:r>
              <a:rPr lang="en-US" sz="1600" u="sng" dirty="0">
                <a:hlinkClick r:id="rId4"/>
              </a:rPr>
              <a:t>http://space-ez.readthedocs.org/en/latest</a:t>
            </a:r>
            <a:r>
              <a:rPr lang="en-US" sz="1600" dirty="0"/>
              <a:t>/</a:t>
            </a:r>
          </a:p>
          <a:p>
            <a:pPr lvl="0"/>
            <a:r>
              <a:rPr lang="en-US" sz="1600" dirty="0"/>
              <a:t>Examples: </a:t>
            </a:r>
            <a:r>
              <a:rPr lang="en-US" sz="1600" u="sng" dirty="0">
                <a:hlinkClick r:id="rId5"/>
              </a:rPr>
              <a:t>https://github.com/Juniper/py-space-platform/blob/master/examples/README.md</a:t>
            </a:r>
            <a:r>
              <a:rPr lang="en-US" sz="1600" dirty="0"/>
              <a:t> </a:t>
            </a:r>
          </a:p>
        </p:txBody>
      </p:sp>
    </p:spTree>
    <p:extLst>
      <p:ext uri="{BB962C8B-B14F-4D97-AF65-F5344CB8AC3E}">
        <p14:creationId xmlns:p14="http://schemas.microsoft.com/office/powerpoint/2010/main" val="2200430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edia.tumblr.com/tumblr_m7n45immio1r6eqt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371" y="1599406"/>
            <a:ext cx="4627846" cy="39765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b="1" dirty="0" smtClean="0"/>
              <a:t>Thank you</a:t>
            </a:r>
            <a:endParaRPr lang="en-US" b="1" dirty="0"/>
          </a:p>
        </p:txBody>
      </p:sp>
    </p:spTree>
    <p:extLst>
      <p:ext uri="{BB962C8B-B14F-4D97-AF65-F5344CB8AC3E}">
        <p14:creationId xmlns:p14="http://schemas.microsoft.com/office/powerpoint/2010/main" val="3868220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229601" cy="423193"/>
          </a:xfrm>
        </p:spPr>
        <p:txBody>
          <a:bodyPr>
            <a:noAutofit/>
          </a:bodyPr>
          <a:lstStyle/>
          <a:p>
            <a:r>
              <a:rPr lang="en-US" b="1" dirty="0" smtClean="0">
                <a:solidFill>
                  <a:schemeClr val="accent5">
                    <a:lumMod val="50000"/>
                  </a:schemeClr>
                </a:solidFill>
                <a:latin typeface="Arial" panose="020B0604020202020204" pitchFamily="34" charset="0"/>
                <a:cs typeface="Arial" panose="020B0604020202020204" pitchFamily="34" charset="0"/>
              </a:rPr>
              <a:t>Automation – The Hard Part </a:t>
            </a:r>
            <a:endParaRPr lang="en-US"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type="body" sz="quarter" idx="10"/>
          </p:nvPr>
        </p:nvSpPr>
        <p:spPr>
          <a:xfrm>
            <a:off x="381000" y="1600200"/>
            <a:ext cx="7272297" cy="3639269"/>
          </a:xfrm>
          <a:prstGeom prst="rect">
            <a:avLst/>
          </a:prstGeom>
        </p:spPr>
        <p:txBody>
          <a:bodyPr/>
          <a:lstStyle/>
          <a:p>
            <a:pPr>
              <a:spcBef>
                <a:spcPts val="1500"/>
              </a:spcBef>
            </a:pPr>
            <a:r>
              <a:rPr lang="en-US" sz="2000" dirty="0"/>
              <a:t>Not a technical problem, it is cultural</a:t>
            </a:r>
          </a:p>
          <a:p>
            <a:pPr>
              <a:spcBef>
                <a:spcPts val="1500"/>
              </a:spcBef>
            </a:pPr>
            <a:r>
              <a:rPr lang="en-US" sz="2000" dirty="0"/>
              <a:t>Automation is business driven</a:t>
            </a:r>
          </a:p>
          <a:p>
            <a:pPr lvl="1">
              <a:spcBef>
                <a:spcPts val="1500"/>
              </a:spcBef>
            </a:pPr>
            <a:r>
              <a:rPr lang="en-US" sz="1750" dirty="0"/>
              <a:t>Part of a higher level Business Process Model</a:t>
            </a:r>
          </a:p>
          <a:p>
            <a:pPr>
              <a:spcBef>
                <a:spcPts val="1500"/>
              </a:spcBef>
            </a:pPr>
            <a:r>
              <a:rPr lang="en-US" sz="2000" dirty="0"/>
              <a:t>An engineer’s value is </a:t>
            </a:r>
            <a:r>
              <a:rPr lang="en-US" sz="2000" b="1" i="1" u="sng" dirty="0"/>
              <a:t>not</a:t>
            </a:r>
            <a:r>
              <a:rPr lang="en-US" sz="2000" b="1" dirty="0"/>
              <a:t> </a:t>
            </a:r>
            <a:r>
              <a:rPr lang="en-US" sz="2000" dirty="0"/>
              <a:t>how much they type at the keyboard</a:t>
            </a:r>
          </a:p>
          <a:p>
            <a:pPr lvl="1">
              <a:spcBef>
                <a:spcPts val="1500"/>
              </a:spcBef>
            </a:pPr>
            <a:r>
              <a:rPr lang="en-US" sz="1500" dirty="0"/>
              <a:t>Value comes from identifying needs of the business and implementing it through the appropriate technology</a:t>
            </a:r>
          </a:p>
          <a:p>
            <a:pPr>
              <a:spcBef>
                <a:spcPts val="1500"/>
              </a:spcBef>
            </a:pPr>
            <a:r>
              <a:rPr lang="en-US" sz="2000" dirty="0"/>
              <a:t>Networks are already highly automated</a:t>
            </a:r>
          </a:p>
          <a:p>
            <a:pPr marL="0" indent="0">
              <a:buNone/>
            </a:pPr>
            <a:endParaRPr lang="en-US" sz="2250" dirty="0"/>
          </a:p>
          <a:p>
            <a:pPr marL="0" indent="0">
              <a:buNone/>
            </a:pPr>
            <a:endParaRPr lang="en-US" sz="2250" dirty="0"/>
          </a:p>
          <a:p>
            <a:pPr marL="0" indent="0">
              <a:buNone/>
            </a:pPr>
            <a:endParaRPr lang="en-US" sz="22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9589" y="1236599"/>
            <a:ext cx="2533209" cy="13222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589" y="1219200"/>
            <a:ext cx="2533209" cy="13570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4415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300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a:xfrm>
            <a:off x="410635" y="2514600"/>
            <a:ext cx="8733365" cy="717869"/>
          </a:xfrm>
          <a:prstGeom prst="rect">
            <a:avLst/>
          </a:prstGeom>
        </p:spPr>
        <p:txBody>
          <a:bodyPr lIns="0" tIns="45718" rIns="0" bIns="45718" anchor="b"/>
          <a:lstStyle>
            <a:lvl1pPr marL="0" indent="0" algn="l" defTabSz="1097083" rtl="0" eaLnBrk="1" latinLnBrk="0" hangingPunct="1">
              <a:spcBef>
                <a:spcPct val="20000"/>
              </a:spcBef>
              <a:buFont typeface="Arial"/>
              <a:buNone/>
              <a:defRPr lang="en-US" sz="3700" b="0" kern="1200" cap="all" baseline="0" smtClean="0">
                <a:solidFill>
                  <a:schemeClr val="tx1"/>
                </a:solidFill>
                <a:latin typeface="+mn-lt"/>
                <a:ea typeface="+mn-ea"/>
                <a:cs typeface="+mn-cs"/>
              </a:defRPr>
            </a:lvl1pPr>
            <a:lvl2pPr marL="0" indent="-342878" algn="l" defTabSz="1097083" rtl="0" eaLnBrk="1" latinLnBrk="0" hangingPunct="1">
              <a:spcBef>
                <a:spcPct val="20000"/>
              </a:spcBef>
              <a:buFont typeface="Arial"/>
              <a:buChar char="–"/>
              <a:defRPr lang="en-US" sz="3700" kern="1200" smtClean="0">
                <a:solidFill>
                  <a:schemeClr val="accent4"/>
                </a:solidFill>
                <a:latin typeface="+mn-lt"/>
                <a:ea typeface="+mn-ea"/>
                <a:cs typeface="+mn-cs"/>
              </a:defRPr>
            </a:lvl2pPr>
            <a:lvl3pPr marL="0" indent="-274304" algn="l" defTabSz="1097083" rtl="0" eaLnBrk="1" latinLnBrk="0" hangingPunct="1">
              <a:spcBef>
                <a:spcPct val="20000"/>
              </a:spcBef>
              <a:buFont typeface="Arial"/>
              <a:buChar char="•"/>
              <a:defRPr lang="en-US" sz="3700" kern="1200" smtClean="0">
                <a:solidFill>
                  <a:schemeClr val="accent4"/>
                </a:solidFill>
                <a:latin typeface="+mn-lt"/>
                <a:ea typeface="+mn-ea"/>
                <a:cs typeface="+mn-cs"/>
              </a:defRPr>
            </a:lvl3pPr>
            <a:lvl4pPr marL="0" indent="-274304" algn="l" defTabSz="1097083" rtl="0" eaLnBrk="1" latinLnBrk="0" hangingPunct="1">
              <a:spcBef>
                <a:spcPct val="20000"/>
              </a:spcBef>
              <a:buFont typeface="Arial"/>
              <a:buChar char="–"/>
              <a:defRPr lang="en-US" sz="3700" kern="1200" smtClean="0">
                <a:solidFill>
                  <a:schemeClr val="accent4"/>
                </a:solidFill>
                <a:latin typeface="+mn-lt"/>
                <a:ea typeface="+mn-ea"/>
                <a:cs typeface="+mn-cs"/>
              </a:defRPr>
            </a:lvl4pPr>
            <a:lvl5pPr marL="0" indent="-274304" algn="l" defTabSz="1097083" rtl="0" eaLnBrk="1" latinLnBrk="0" hangingPunct="1">
              <a:spcBef>
                <a:spcPct val="20000"/>
              </a:spcBef>
              <a:buFont typeface="Arial"/>
              <a:buChar char="»"/>
              <a:defRPr lang="en-US" sz="3700" kern="1200">
                <a:solidFill>
                  <a:schemeClr val="accent4"/>
                </a:solidFill>
                <a:latin typeface="+mn-lt"/>
                <a:ea typeface="+mn-ea"/>
                <a:cs typeface="+mn-cs"/>
              </a:defRPr>
            </a:lvl5pPr>
            <a:lvl6pPr marL="3017328" indent="-274304" algn="l" defTabSz="548606" rtl="0" eaLnBrk="1" latinLnBrk="0" hangingPunct="1">
              <a:spcBef>
                <a:spcPct val="20000"/>
              </a:spcBef>
              <a:buFont typeface="Arial"/>
              <a:buChar char="•"/>
              <a:defRPr sz="2400" kern="1200">
                <a:solidFill>
                  <a:schemeClr val="tx1"/>
                </a:solidFill>
                <a:latin typeface="+mn-lt"/>
                <a:ea typeface="+mn-ea"/>
                <a:cs typeface="+mn-cs"/>
              </a:defRPr>
            </a:lvl6pPr>
            <a:lvl7pPr marL="3565935" indent="-274304" algn="l" defTabSz="548606" rtl="0" eaLnBrk="1" latinLnBrk="0" hangingPunct="1">
              <a:spcBef>
                <a:spcPct val="20000"/>
              </a:spcBef>
              <a:buFont typeface="Arial"/>
              <a:buChar char="•"/>
              <a:defRPr sz="2400" kern="1200">
                <a:solidFill>
                  <a:schemeClr val="tx1"/>
                </a:solidFill>
                <a:latin typeface="+mn-lt"/>
                <a:ea typeface="+mn-ea"/>
                <a:cs typeface="+mn-cs"/>
              </a:defRPr>
            </a:lvl7pPr>
            <a:lvl8pPr marL="4114542" indent="-274304" algn="l" defTabSz="548606" rtl="0" eaLnBrk="1" latinLnBrk="0" hangingPunct="1">
              <a:spcBef>
                <a:spcPct val="20000"/>
              </a:spcBef>
              <a:buFont typeface="Arial"/>
              <a:buChar char="•"/>
              <a:defRPr sz="2400" kern="1200">
                <a:solidFill>
                  <a:schemeClr val="tx1"/>
                </a:solidFill>
                <a:latin typeface="+mn-lt"/>
                <a:ea typeface="+mn-ea"/>
                <a:cs typeface="+mn-cs"/>
              </a:defRPr>
            </a:lvl8pPr>
            <a:lvl9pPr marL="4663146" indent="-274304" algn="l" defTabSz="548606" rtl="0" eaLnBrk="1" latinLnBrk="0" hangingPunct="1">
              <a:spcBef>
                <a:spcPct val="20000"/>
              </a:spcBef>
              <a:buFont typeface="Arial"/>
              <a:buChar char="•"/>
              <a:defRPr sz="2400" kern="1200">
                <a:solidFill>
                  <a:schemeClr val="tx1"/>
                </a:solidFill>
                <a:latin typeface="+mn-lt"/>
                <a:ea typeface="+mn-ea"/>
                <a:cs typeface="+mn-cs"/>
              </a:defRPr>
            </a:lvl9pPr>
          </a:lstStyle>
          <a:p>
            <a:pPr lvl="0" fontAlgn="auto">
              <a:spcAft>
                <a:spcPts val="0"/>
              </a:spcAft>
            </a:pPr>
            <a:r>
              <a:rPr lang="en-US" b="1" dirty="0">
                <a:solidFill>
                  <a:srgbClr val="445E88"/>
                </a:solidFill>
                <a:latin typeface="Calibri"/>
              </a:rPr>
              <a:t>JUNOS </a:t>
            </a:r>
            <a:r>
              <a:rPr lang="en-US" b="1" dirty="0" smtClean="0">
                <a:solidFill>
                  <a:srgbClr val="445E88"/>
                </a:solidFill>
                <a:latin typeface="Calibri"/>
              </a:rPr>
              <a:t>AUTOMATION</a:t>
            </a:r>
            <a:endParaRPr lang="en-US" b="1" dirty="0">
              <a:solidFill>
                <a:srgbClr val="445E88"/>
              </a:solidFill>
              <a:latin typeface="Calibri"/>
            </a:endParaRPr>
          </a:p>
        </p:txBody>
      </p:sp>
      <p:sp>
        <p:nvSpPr>
          <p:cNvPr id="9" name="Text Placeholder 3"/>
          <p:cNvSpPr txBox="1">
            <a:spLocks/>
          </p:cNvSpPr>
          <p:nvPr/>
        </p:nvSpPr>
        <p:spPr>
          <a:xfrm>
            <a:off x="410634" y="3232469"/>
            <a:ext cx="8733365" cy="1331001"/>
          </a:xfrm>
          <a:prstGeom prst="rect">
            <a:avLst/>
          </a:prstGeom>
        </p:spPr>
        <p:txBody>
          <a:bodyPr lIns="0" tIns="45718" rIns="457167" bIns="45718" anchor="b"/>
          <a:lstStyle>
            <a:lvl1pPr marL="0" indent="0" algn="l" defTabSz="548606" rtl="0" eaLnBrk="1" latinLnBrk="0" hangingPunct="1">
              <a:spcBef>
                <a:spcPct val="20000"/>
              </a:spcBef>
              <a:buFont typeface="Arial"/>
              <a:buNone/>
              <a:defRPr sz="9600" b="1" kern="1200" cap="all" baseline="0">
                <a:solidFill>
                  <a:schemeClr val="tx1">
                    <a:lumMod val="50000"/>
                  </a:schemeClr>
                </a:solidFill>
                <a:latin typeface="Arial"/>
                <a:ea typeface="+mn-ea"/>
                <a:cs typeface="Arial"/>
              </a:defRPr>
            </a:lvl1pPr>
            <a:lvl2pPr marL="891485" indent="-342878" algn="l" defTabSz="548606" rtl="0" eaLnBrk="1" latinLnBrk="0" hangingPunct="1">
              <a:spcBef>
                <a:spcPct val="20000"/>
              </a:spcBef>
              <a:buFont typeface="Arial"/>
              <a:buChar char="–"/>
              <a:defRPr sz="3700" kern="1200">
                <a:solidFill>
                  <a:schemeClr val="tx1">
                    <a:lumMod val="50000"/>
                  </a:schemeClr>
                </a:solidFill>
                <a:latin typeface="Arial"/>
                <a:ea typeface="+mn-ea"/>
                <a:cs typeface="Arial"/>
              </a:defRPr>
            </a:lvl2pPr>
            <a:lvl3pPr marL="1371515" indent="-274304" algn="l" defTabSz="548606" rtl="0" eaLnBrk="1" latinLnBrk="0" hangingPunct="1">
              <a:spcBef>
                <a:spcPct val="20000"/>
              </a:spcBef>
              <a:buFont typeface="Arial"/>
              <a:buChar char="•"/>
              <a:defRPr sz="2900" kern="1200">
                <a:solidFill>
                  <a:schemeClr val="tx1">
                    <a:lumMod val="50000"/>
                  </a:schemeClr>
                </a:solidFill>
                <a:latin typeface="Arial"/>
                <a:ea typeface="+mn-ea"/>
                <a:cs typeface="Arial"/>
              </a:defRPr>
            </a:lvl3pPr>
            <a:lvl4pPr marL="1920117" indent="-274304" algn="l" defTabSz="548606" rtl="0" eaLnBrk="1" latinLnBrk="0" hangingPunct="1">
              <a:spcBef>
                <a:spcPct val="20000"/>
              </a:spcBef>
              <a:buFont typeface="Arial"/>
              <a:buChar char="–"/>
              <a:defRPr sz="2400" kern="1200">
                <a:solidFill>
                  <a:schemeClr val="tx1">
                    <a:lumMod val="50000"/>
                  </a:schemeClr>
                </a:solidFill>
                <a:latin typeface="Arial"/>
                <a:ea typeface="+mn-ea"/>
                <a:cs typeface="Arial"/>
              </a:defRPr>
            </a:lvl4pPr>
            <a:lvl5pPr marL="2468722" indent="-274304" algn="l" defTabSz="548606" rtl="0" eaLnBrk="1" latinLnBrk="0" hangingPunct="1">
              <a:spcBef>
                <a:spcPct val="20000"/>
              </a:spcBef>
              <a:buFont typeface="Arial"/>
              <a:buChar char="»"/>
              <a:defRPr sz="2400" kern="1200">
                <a:solidFill>
                  <a:schemeClr val="tx1">
                    <a:lumMod val="50000"/>
                  </a:schemeClr>
                </a:solidFill>
                <a:latin typeface="Arial"/>
                <a:ea typeface="+mn-ea"/>
                <a:cs typeface="Arial"/>
              </a:defRPr>
            </a:lvl5pPr>
            <a:lvl6pPr marL="3017328" indent="-274304" algn="l" defTabSz="548606" rtl="0" eaLnBrk="1" latinLnBrk="0" hangingPunct="1">
              <a:spcBef>
                <a:spcPct val="20000"/>
              </a:spcBef>
              <a:buFont typeface="Arial"/>
              <a:buChar char="•"/>
              <a:defRPr sz="2400" kern="1200">
                <a:solidFill>
                  <a:schemeClr val="tx1"/>
                </a:solidFill>
                <a:latin typeface="+mn-lt"/>
                <a:ea typeface="+mn-ea"/>
                <a:cs typeface="+mn-cs"/>
              </a:defRPr>
            </a:lvl6pPr>
            <a:lvl7pPr marL="3565935" indent="-274304" algn="l" defTabSz="548606" rtl="0" eaLnBrk="1" latinLnBrk="0" hangingPunct="1">
              <a:spcBef>
                <a:spcPct val="20000"/>
              </a:spcBef>
              <a:buFont typeface="Arial"/>
              <a:buChar char="•"/>
              <a:defRPr sz="2400" kern="1200">
                <a:solidFill>
                  <a:schemeClr val="tx1"/>
                </a:solidFill>
                <a:latin typeface="+mn-lt"/>
                <a:ea typeface="+mn-ea"/>
                <a:cs typeface="+mn-cs"/>
              </a:defRPr>
            </a:lvl7pPr>
            <a:lvl8pPr marL="4114542" indent="-274304" algn="l" defTabSz="548606" rtl="0" eaLnBrk="1" latinLnBrk="0" hangingPunct="1">
              <a:spcBef>
                <a:spcPct val="20000"/>
              </a:spcBef>
              <a:buFont typeface="Arial"/>
              <a:buChar char="•"/>
              <a:defRPr sz="2400" kern="1200">
                <a:solidFill>
                  <a:schemeClr val="tx1"/>
                </a:solidFill>
                <a:latin typeface="+mn-lt"/>
                <a:ea typeface="+mn-ea"/>
                <a:cs typeface="+mn-cs"/>
              </a:defRPr>
            </a:lvl8pPr>
            <a:lvl9pPr marL="4663146" indent="-274304" algn="l" defTabSz="548606" rtl="0" eaLnBrk="1" latinLnBrk="0" hangingPunct="1">
              <a:spcBef>
                <a:spcPct val="20000"/>
              </a:spcBef>
              <a:buFont typeface="Arial"/>
              <a:buChar char="•"/>
              <a:defRPr sz="2400" kern="1200">
                <a:solidFill>
                  <a:schemeClr val="tx1"/>
                </a:solidFill>
                <a:latin typeface="+mn-lt"/>
                <a:ea typeface="+mn-ea"/>
                <a:cs typeface="+mn-cs"/>
              </a:defRPr>
            </a:lvl9pPr>
          </a:lstStyle>
          <a:p>
            <a:pPr marL="0" marR="0" lvl="0" indent="0" algn="l" defTabSz="548606" rtl="0" eaLnBrk="1" fontAlgn="auto" latinLnBrk="0" hangingPunct="1">
              <a:lnSpc>
                <a:spcPct val="100000"/>
              </a:lnSpc>
              <a:spcBef>
                <a:spcPct val="20000"/>
              </a:spcBef>
              <a:spcAft>
                <a:spcPts val="0"/>
              </a:spcAft>
              <a:buClrTx/>
              <a:buSzTx/>
              <a:buFont typeface="Arial"/>
              <a:buNone/>
              <a:tabLst/>
              <a:defRPr/>
            </a:pPr>
            <a:r>
              <a:rPr kumimoji="0" lang="en-US" sz="7200" b="1" i="0" u="none" strike="noStrike" kern="1200" cap="all" spc="0" normalizeH="0" baseline="0" noProof="0" dirty="0" smtClean="0">
                <a:ln>
                  <a:noFill/>
                </a:ln>
                <a:solidFill>
                  <a:srgbClr val="445E88">
                    <a:lumMod val="50000"/>
                  </a:srgbClr>
                </a:solidFill>
                <a:effectLst/>
                <a:uLnTx/>
                <a:uFillTx/>
                <a:latin typeface="Arial"/>
                <a:ea typeface="+mn-ea"/>
                <a:cs typeface="Arial"/>
              </a:rPr>
              <a:t>Why Automate?</a:t>
            </a:r>
            <a:endParaRPr kumimoji="0" lang="en-US" sz="7200" b="1" i="0" u="none" strike="noStrike" kern="1200" cap="all" spc="0" normalizeH="0" baseline="0" noProof="0" dirty="0">
              <a:ln>
                <a:noFill/>
              </a:ln>
              <a:solidFill>
                <a:srgbClr val="445E88">
                  <a:lumMod val="50000"/>
                </a:srgbClr>
              </a:solidFill>
              <a:effectLst/>
              <a:uLnTx/>
              <a:uFillTx/>
              <a:latin typeface="Arial"/>
              <a:ea typeface="+mn-ea"/>
              <a:cs typeface="Arial"/>
            </a:endParaRPr>
          </a:p>
        </p:txBody>
      </p:sp>
    </p:spTree>
    <p:extLst>
      <p:ext uri="{BB962C8B-B14F-4D97-AF65-F5344CB8AC3E}">
        <p14:creationId xmlns:p14="http://schemas.microsoft.com/office/powerpoint/2010/main" val="2149217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051" y="228600"/>
            <a:ext cx="8229601" cy="830997"/>
          </a:xfrm>
        </p:spPr>
        <p:txBody>
          <a:bodyPr/>
          <a:lstStyle/>
          <a:p>
            <a:r>
              <a:rPr lang="en-US" b="1" dirty="0" smtClean="0">
                <a:solidFill>
                  <a:schemeClr val="accent5">
                    <a:lumMod val="50000"/>
                  </a:schemeClr>
                </a:solidFill>
              </a:rPr>
              <a:t>Why Automate?</a:t>
            </a:r>
            <a:br>
              <a:rPr lang="en-US" b="1" dirty="0" smtClean="0">
                <a:solidFill>
                  <a:schemeClr val="accent5">
                    <a:lumMod val="50000"/>
                  </a:schemeClr>
                </a:solidFill>
              </a:rPr>
            </a:br>
            <a:endParaRPr lang="en-US" b="1" dirty="0">
              <a:solidFill>
                <a:schemeClr val="accent5">
                  <a:lumMod val="50000"/>
                </a:schemeClr>
              </a:solidFill>
            </a:endParaRPr>
          </a:p>
        </p:txBody>
      </p:sp>
      <p:sp>
        <p:nvSpPr>
          <p:cNvPr id="3" name="Content Placeholder 2"/>
          <p:cNvSpPr>
            <a:spLocks noGrp="1"/>
          </p:cNvSpPr>
          <p:nvPr>
            <p:ph idx="4294967295"/>
          </p:nvPr>
        </p:nvSpPr>
        <p:spPr>
          <a:xfrm>
            <a:off x="413051" y="1828800"/>
            <a:ext cx="8229601" cy="3394473"/>
          </a:xfrm>
          <a:prstGeom prst="rect">
            <a:avLst/>
          </a:prstGeom>
        </p:spPr>
        <p:txBody>
          <a:bodyPr anchor="ctr"/>
          <a:lstStyle/>
          <a:p>
            <a:pPr marL="0" indent="0" algn="ctr">
              <a:buNone/>
            </a:pPr>
            <a:r>
              <a:rPr lang="en-US" sz="5500" dirty="0"/>
              <a:t>Efficiency</a:t>
            </a:r>
          </a:p>
          <a:p>
            <a:pPr marL="0" indent="0" algn="ctr">
              <a:buNone/>
            </a:pPr>
            <a:r>
              <a:rPr lang="en-US" sz="5500" dirty="0">
                <a:solidFill>
                  <a:schemeClr val="bg1">
                    <a:lumMod val="75000"/>
                  </a:schemeClr>
                </a:solidFill>
              </a:rPr>
              <a:t>Consistency</a:t>
            </a:r>
          </a:p>
          <a:p>
            <a:pPr marL="0" indent="0" algn="ctr">
              <a:buNone/>
            </a:pPr>
            <a:r>
              <a:rPr lang="en-US" sz="5500" dirty="0">
                <a:solidFill>
                  <a:schemeClr val="bg1">
                    <a:lumMod val="75000"/>
                  </a:schemeClr>
                </a:solidFill>
              </a:rPr>
              <a:t>Uptime</a:t>
            </a:r>
          </a:p>
        </p:txBody>
      </p:sp>
    </p:spTree>
    <p:extLst>
      <p:ext uri="{BB962C8B-B14F-4D97-AF65-F5344CB8AC3E}">
        <p14:creationId xmlns:p14="http://schemas.microsoft.com/office/powerpoint/2010/main" val="721951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2003-Template-PP-420001">
  <a:themeElements>
    <a:clrScheme name="Juniper Palette">
      <a:dk1>
        <a:srgbClr val="333333"/>
      </a:dk1>
      <a:lt1>
        <a:srgbClr val="FFFFFF"/>
      </a:lt1>
      <a:dk2>
        <a:srgbClr val="93220B"/>
      </a:dk2>
      <a:lt2>
        <a:srgbClr val="4F8479"/>
      </a:lt2>
      <a:accent1>
        <a:srgbClr val="0067AC"/>
      </a:accent1>
      <a:accent2>
        <a:srgbClr val="BFC16B"/>
      </a:accent2>
      <a:accent3>
        <a:srgbClr val="F26649"/>
      </a:accent3>
      <a:accent4>
        <a:srgbClr val="49A942"/>
      </a:accent4>
      <a:accent5>
        <a:srgbClr val="7EB0CC"/>
      </a:accent5>
      <a:accent6>
        <a:srgbClr val="807F83"/>
      </a:accent6>
      <a:hlink>
        <a:srgbClr val="5D87A1"/>
      </a:hlink>
      <a:folHlink>
        <a:srgbClr val="F7964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03-Template-PP-420001 1">
        <a:dk1>
          <a:srgbClr val="333333"/>
        </a:dk1>
        <a:lt1>
          <a:srgbClr val="FFFFFF"/>
        </a:lt1>
        <a:dk2>
          <a:srgbClr val="93220B"/>
        </a:dk2>
        <a:lt2>
          <a:srgbClr val="5C852D"/>
        </a:lt2>
        <a:accent1>
          <a:srgbClr val="0067AC"/>
        </a:accent1>
        <a:accent2>
          <a:srgbClr val="BFC16B"/>
        </a:accent2>
        <a:accent3>
          <a:srgbClr val="FFFFFF"/>
        </a:accent3>
        <a:accent4>
          <a:srgbClr val="2A2A2A"/>
        </a:accent4>
        <a:accent5>
          <a:srgbClr val="AAB8D2"/>
        </a:accent5>
        <a:accent6>
          <a:srgbClr val="ADAF60"/>
        </a:accent6>
        <a:hlink>
          <a:srgbClr val="5D87A1"/>
        </a:hlink>
        <a:folHlink>
          <a:srgbClr val="F6A01A"/>
        </a:folHlink>
      </a:clrScheme>
      <a:clrMap bg1="lt1" tx1="dk1" bg2="lt2" tx2="dk2" accent1="accent1" accent2="accent2" accent3="accent3" accent4="accent4" accent5="accent5" accent6="accent6" hlink="hlink" folHlink="folHlink"/>
    </a:extraClrScheme>
  </a:extraClrSchemeLst>
  <a:custClrLst>
    <a:custClr name="presenter title">
      <a:srgbClr val="4D4D4D"/>
    </a:custClr>
    <a:custClr name="text title">
      <a:srgbClr val="292929"/>
    </a:custClr>
    <a:custClr name="subtitle blue">
      <a:srgbClr val="5D87A1"/>
    </a:custClr>
    <a:custClr name="axis">
      <a:srgbClr val="807F83"/>
    </a:custClr>
  </a:custClrLst>
  <a:extLst>
    <a:ext uri="{05A4C25C-085E-4340-85A3-A5531E510DB2}">
      <thm15:themeFamily xmlns:thm15="http://schemas.microsoft.com/office/thememl/2012/main" xmlns="" name="Automation 101 4 x 3 Aspect Ratio" id="{FD139532-3179-4418-B152-B767BE2B5AB7}" vid="{3A9F35E2-D08A-48BF-AC8E-854A0A31D8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Juniper Document" ma:contentTypeID="0x0101001781C2375787094D81534552B1149B390097ECCCAA2BDEA243A484EF448B7D9FBB" ma:contentTypeVersion="34" ma:contentTypeDescription="" ma:contentTypeScope="" ma:versionID="05c50916364c37a87e0786a1bb2f3086">
  <xsd:schema xmlns:xsd="http://www.w3.org/2001/XMLSchema" xmlns:xs="http://www.w3.org/2001/XMLSchema" xmlns:p="http://schemas.microsoft.com/office/2006/metadata/properties" xmlns:ns2="abc691cc-7042-4f34-8388-e64c51dc111c" targetNamespace="http://schemas.microsoft.com/office/2006/metadata/properties" ma:root="true" ma:fieldsID="dc53f3804a618e08ed0e9f242c362aee" ns2:_="">
    <xsd:import namespace="abc691cc-7042-4f34-8388-e64c51dc111c"/>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c691cc-7042-4f34-8388-e64c51dc111c"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SharedContentType xmlns="Microsoft.SharePoint.Taxonomy.ContentTypeSync" SourceId="a3ce5a06-b323-45b4-8d97-2f59321c9a5a" ContentTypeId="0x0101001781C2375787094D81534552B1149B39" PreviousValue="false"/>
</file>

<file path=customXml/item4.xml><?xml version="1.0" encoding="utf-8"?>
<p:properties xmlns:p="http://schemas.microsoft.com/office/2006/metadata/properties" xmlns:xsi="http://www.w3.org/2001/XMLSchema-instance" xmlns:pc="http://schemas.microsoft.com/office/infopath/2007/PartnerControls">
  <documentManagement>
    <_dlc_DocId xmlns="abc691cc-7042-4f34-8388-e64c51dc111c">RBUDOCID-2-107678</_dlc_DocId>
    <_dlc_DocIdUrl xmlns="abc691cc-7042-4f34-8388-e64c51dc111c">
      <Url>https://junipernetworks.sharepoint.com/teams/RBU/plm/solution/_layouts/15/DocIdRedir.aspx?ID=RBUDOCID-2-107678</Url>
      <Description>RBUDOCID-2-107678</Description>
    </_dlc_DocIdUrl>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3AF341-DB84-4614-9AD9-327C85A876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c691cc-7042-4f34-8388-e64c51dc11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0FE896-97A6-4EE6-BB46-0E7CF2820103}">
  <ds:schemaRefs>
    <ds:schemaRef ds:uri="http://schemas.microsoft.com/sharepoint/events"/>
  </ds:schemaRefs>
</ds:datastoreItem>
</file>

<file path=customXml/itemProps3.xml><?xml version="1.0" encoding="utf-8"?>
<ds:datastoreItem xmlns:ds="http://schemas.openxmlformats.org/officeDocument/2006/customXml" ds:itemID="{CDC9DD7D-A00D-497C-8200-A5E24646EBEF}">
  <ds:schemaRefs>
    <ds:schemaRef ds:uri="Microsoft.SharePoint.Taxonomy.ContentTypeSync"/>
  </ds:schemaRefs>
</ds:datastoreItem>
</file>

<file path=customXml/itemProps4.xml><?xml version="1.0" encoding="utf-8"?>
<ds:datastoreItem xmlns:ds="http://schemas.openxmlformats.org/officeDocument/2006/customXml" ds:itemID="{8A3AE587-822E-48ED-81FA-633003B03C46}">
  <ds:schemaRefs>
    <ds:schemaRef ds:uri="abc691cc-7042-4f34-8388-e64c51dc111c"/>
    <ds:schemaRef ds:uri="http://purl.org/dc/elements/1.1/"/>
    <ds:schemaRef ds:uri="http://purl.org/dc/dcmitype/"/>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9D116B4F-C66C-4ECD-9C67-8681318C3C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1265</TotalTime>
  <Words>7254</Words>
  <Application>Microsoft Macintosh PowerPoint</Application>
  <PresentationFormat>On-screen Show (4:3)</PresentationFormat>
  <Paragraphs>1025</Paragraphs>
  <Slides>66</Slides>
  <Notes>47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68" baseType="lpstr">
      <vt:lpstr>2003-Template-PP-420001</vt:lpstr>
      <vt:lpstr>Image</vt:lpstr>
      <vt:lpstr>NETWORK AUTOMATION &amp; PROGRAMMABILITY</vt:lpstr>
      <vt:lpstr>At the end of this session you should be able to:</vt:lpstr>
      <vt:lpstr>Agenda</vt:lpstr>
      <vt:lpstr>PowerPoint Presentation</vt:lpstr>
      <vt:lpstr>PowerPoint Presentation</vt:lpstr>
      <vt:lpstr>Know Your Customer</vt:lpstr>
      <vt:lpstr>Automation – The Hard Part </vt:lpstr>
      <vt:lpstr>PowerPoint Presentation</vt:lpstr>
      <vt:lpstr>Why Automate? </vt:lpstr>
      <vt:lpstr>ZTP – Low Hanging Fruit</vt:lpstr>
      <vt:lpstr>The Old Way </vt:lpstr>
      <vt:lpstr>ZTP – Premise  </vt:lpstr>
      <vt:lpstr>PowerPoint Presentation</vt:lpstr>
      <vt:lpstr>ZTP - Advanced </vt:lpstr>
      <vt:lpstr>Why Automate? </vt:lpstr>
      <vt:lpstr>What Can Inconsistency Do For You? </vt:lpstr>
      <vt:lpstr>Consistency Via Templates</vt:lpstr>
      <vt:lpstr>What Can Inconsistency do for you? </vt:lpstr>
      <vt:lpstr>PowerPoint Presentation</vt:lpstr>
      <vt:lpstr>Service Automation Built Into Junos</vt:lpstr>
      <vt:lpstr>PowerPoint Presentation</vt:lpstr>
      <vt:lpstr>PowerPoint Presentation</vt:lpstr>
      <vt:lpstr>Gartner</vt:lpstr>
      <vt:lpstr>Definitions</vt:lpstr>
      <vt:lpstr>Juniper Automation</vt:lpstr>
      <vt:lpstr>Juniper Automation</vt:lpstr>
      <vt:lpstr>Juniper Approach</vt:lpstr>
      <vt:lpstr>Juniper Approach</vt:lpstr>
      <vt:lpstr>Juniper Approach</vt:lpstr>
      <vt:lpstr>Junos Automation Stack</vt:lpstr>
      <vt:lpstr>Junos Automation Stack</vt:lpstr>
      <vt:lpstr>Junos Automation Stack</vt:lpstr>
      <vt:lpstr>Junos Automation Stack</vt:lpstr>
      <vt:lpstr>Junos Automation Stack</vt:lpstr>
      <vt:lpstr>Junos Automation Stack</vt:lpstr>
      <vt:lpstr>Junos Automation Stack</vt:lpstr>
      <vt:lpstr>Junos Automation Stack</vt:lpstr>
      <vt:lpstr>Junos Automation Stack</vt:lpstr>
      <vt:lpstr>Junos Automation Stack</vt:lpstr>
      <vt:lpstr>Junos Automation Stack</vt:lpstr>
      <vt:lpstr>Junos Automation Stack</vt:lpstr>
      <vt:lpstr>Juniper Approach</vt:lpstr>
      <vt:lpstr>Juniper Approach</vt:lpstr>
      <vt:lpstr>PowerPoint Presentation</vt:lpstr>
      <vt:lpstr>PowerPoint Presentation</vt:lpstr>
      <vt:lpstr>PowerPoint Presentation</vt:lpstr>
      <vt:lpstr>Chef</vt:lpstr>
      <vt:lpstr>Ansible</vt:lpstr>
      <vt:lpstr>JSNAP</vt:lpstr>
      <vt:lpstr>PowerPoint Presentation</vt:lpstr>
      <vt:lpstr>On Box Automation</vt:lpstr>
      <vt:lpstr>SLAX</vt:lpstr>
      <vt:lpstr>Python On-Box</vt:lpstr>
      <vt:lpstr>PowerPoint Presentation</vt:lpstr>
      <vt:lpstr>So why is it called “PyEZ” anyway?</vt:lpstr>
      <vt:lpstr>So why is it called “PyEZ” anyway?</vt:lpstr>
      <vt:lpstr>So why is it called “PyEZ” anyway?</vt:lpstr>
      <vt:lpstr>So why is called “PyEZ” anyway?</vt:lpstr>
      <vt:lpstr>PowerPoint Presentation</vt:lpstr>
      <vt:lpstr>Language Choice</vt:lpstr>
      <vt:lpstr>Resources</vt:lpstr>
      <vt:lpstr>Resources</vt:lpstr>
      <vt:lpstr>Resources</vt:lpstr>
      <vt:lpstr>Resources</vt:lpstr>
      <vt:lpstr>Resources</vt:lpstr>
      <vt:lpstr>Thank you</vt:lpstr>
    </vt:vector>
  </TitlesOfParts>
  <Company>Juniper Networks,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Juniper University - 4:3 Aspect Ratio Template</dc:title>
  <dc:creator>Amy Neymeyr</dc:creator>
  <cp:lastModifiedBy>James Nickerson</cp:lastModifiedBy>
  <cp:revision>91</cp:revision>
  <dcterms:created xsi:type="dcterms:W3CDTF">2015-04-22T14:59:04Z</dcterms:created>
  <dcterms:modified xsi:type="dcterms:W3CDTF">2015-07-20T23:37:14Z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0x0101001781C2375787094D81534552B1149B390097ECCCAA2BDEA243A484EF448B7D9FBB</vt:lpwstr>
  </property>
  <property fmtid="{D5CDD505-2E9C-101B-9397-08002B2CF9AE}" pid="3" name="_dlc_DocIdItemGuid">
    <vt:lpwstr>e005767c-b934-4533-aa09-c4d70e079595</vt:lpwstr>
  </property>
</Properties>
</file>